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82"/>
  </p:notesMasterIdLst>
  <p:sldIdLst>
    <p:sldId id="1139" r:id="rId3"/>
    <p:sldId id="257" r:id="rId4"/>
    <p:sldId id="256" r:id="rId5"/>
    <p:sldId id="371" r:id="rId6"/>
    <p:sldId id="372" r:id="rId7"/>
    <p:sldId id="373" r:id="rId8"/>
    <p:sldId id="374" r:id="rId9"/>
    <p:sldId id="375" r:id="rId10"/>
    <p:sldId id="376" r:id="rId11"/>
    <p:sldId id="1140" r:id="rId12"/>
    <p:sldId id="377" r:id="rId13"/>
    <p:sldId id="378" r:id="rId14"/>
    <p:sldId id="379" r:id="rId15"/>
    <p:sldId id="380" r:id="rId16"/>
    <p:sldId id="381" r:id="rId17"/>
    <p:sldId id="382"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96" r:id="rId32"/>
    <p:sldId id="397" r:id="rId33"/>
    <p:sldId id="398" r:id="rId34"/>
    <p:sldId id="399" r:id="rId35"/>
    <p:sldId id="400" r:id="rId36"/>
    <p:sldId id="401" r:id="rId37"/>
    <p:sldId id="402" r:id="rId38"/>
    <p:sldId id="403" r:id="rId39"/>
    <p:sldId id="404" r:id="rId40"/>
    <p:sldId id="405" r:id="rId41"/>
    <p:sldId id="406" r:id="rId42"/>
    <p:sldId id="407" r:id="rId43"/>
    <p:sldId id="408" r:id="rId44"/>
    <p:sldId id="409" r:id="rId45"/>
    <p:sldId id="410" r:id="rId46"/>
    <p:sldId id="411" r:id="rId47"/>
    <p:sldId id="412" r:id="rId48"/>
    <p:sldId id="413" r:id="rId49"/>
    <p:sldId id="414" r:id="rId50"/>
    <p:sldId id="415" r:id="rId51"/>
    <p:sldId id="416" r:id="rId52"/>
    <p:sldId id="417" r:id="rId53"/>
    <p:sldId id="418" r:id="rId54"/>
    <p:sldId id="419" r:id="rId55"/>
    <p:sldId id="420" r:id="rId56"/>
    <p:sldId id="421" r:id="rId57"/>
    <p:sldId id="422" r:id="rId58"/>
    <p:sldId id="423" r:id="rId59"/>
    <p:sldId id="424" r:id="rId60"/>
    <p:sldId id="425" r:id="rId61"/>
    <p:sldId id="426" r:id="rId62"/>
    <p:sldId id="427" r:id="rId63"/>
    <p:sldId id="428" r:id="rId64"/>
    <p:sldId id="429" r:id="rId65"/>
    <p:sldId id="430" r:id="rId66"/>
    <p:sldId id="431" r:id="rId67"/>
    <p:sldId id="432" r:id="rId68"/>
    <p:sldId id="433" r:id="rId69"/>
    <p:sldId id="434" r:id="rId70"/>
    <p:sldId id="435" r:id="rId71"/>
    <p:sldId id="436" r:id="rId72"/>
    <p:sldId id="437" r:id="rId73"/>
    <p:sldId id="438" r:id="rId74"/>
    <p:sldId id="439" r:id="rId75"/>
    <p:sldId id="440" r:id="rId76"/>
    <p:sldId id="441" r:id="rId77"/>
    <p:sldId id="442" r:id="rId78"/>
    <p:sldId id="443" r:id="rId79"/>
    <p:sldId id="444" r:id="rId80"/>
    <p:sldId id="445" r:id="rId81"/>
  </p:sldIdLst>
  <p:sldSz cx="10972800" cy="8229600" type="B4JIS"/>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7" autoAdjust="0"/>
    <p:restoredTop sz="61014" autoAdjust="0"/>
  </p:normalViewPr>
  <p:slideViewPr>
    <p:cSldViewPr snapToGrid="0">
      <p:cViewPr varScale="1">
        <p:scale>
          <a:sx n="56" d="100"/>
          <a:sy n="56" d="100"/>
        </p:scale>
        <p:origin x="2580" y="2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3" d="100"/>
          <a:sy n="83" d="100"/>
        </p:scale>
        <p:origin x="4202" y="2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 name="PlaceHolder 1"/>
          <p:cNvSpPr>
            <a:spLocks noGrp="1" noRot="1" noChangeAspect="1"/>
          </p:cNvSpPr>
          <p:nvPr>
            <p:ph type="sldImg"/>
          </p:nvPr>
        </p:nvSpPr>
        <p:spPr>
          <a:xfrm>
            <a:off x="0" y="788988"/>
            <a:ext cx="0" cy="0"/>
          </a:xfrm>
          <a:prstGeom prst="rect">
            <a:avLst/>
          </a:prstGeom>
          <a:noFill/>
          <a:ln w="0">
            <a:noFill/>
          </a:ln>
        </p:spPr>
        <p:txBody>
          <a:bodyPr lIns="0" tIns="0" rIns="0" bIns="0" anchor="ctr">
            <a:noAutofit/>
          </a:bodyPr>
          <a:lstStyle/>
          <a:p>
            <a:pPr algn="ctr" defTabSz="1097280">
              <a:lnSpc>
                <a:spcPct val="90000"/>
              </a:lnSpc>
              <a:tabLst>
                <a:tab pos="0" algn="l"/>
              </a:tabLst>
            </a:pPr>
            <a:r>
              <a:rPr lang="en-US" sz="5500" b="0" u="none" strike="noStrike">
                <a:solidFill>
                  <a:schemeClr val="dk1"/>
                </a:solidFill>
                <a:effectLst/>
                <a:uFillTx/>
                <a:latin typeface="Calibri"/>
              </a:rPr>
              <a:t>Click to move the slide</a:t>
            </a:r>
          </a:p>
        </p:txBody>
      </p:sp>
      <p:sp>
        <p:nvSpPr>
          <p:cNvPr id="63" name="PlaceHolder 2"/>
          <p:cNvSpPr>
            <a:spLocks noGrp="1"/>
          </p:cNvSpPr>
          <p:nvPr>
            <p:ph type="body"/>
          </p:nvPr>
        </p:nvSpPr>
        <p:spPr>
          <a:xfrm>
            <a:off x="811033" y="4934201"/>
            <a:ext cx="6487889" cy="4674311"/>
          </a:xfrm>
          <a:prstGeom prst="rect">
            <a:avLst/>
          </a:prstGeom>
          <a:noFill/>
          <a:ln w="0">
            <a:noFill/>
          </a:ln>
        </p:spPr>
        <p:txBody>
          <a:bodyPr lIns="0" tIns="0" rIns="0" bIns="0" anchor="t">
            <a:noAutofit/>
          </a:bodyPr>
          <a:lstStyle/>
          <a:p>
            <a:pPr indent="0" algn="l">
              <a:buNone/>
            </a:pPr>
            <a:r>
              <a:rPr lang="en-US" sz="2100" b="0" u="none" strike="noStrike">
                <a:solidFill>
                  <a:srgbClr val="000000"/>
                </a:solidFill>
                <a:effectLst/>
                <a:uFillTx/>
                <a:latin typeface="Arial"/>
              </a:rPr>
              <a:t>Click to edit the notes format</a:t>
            </a:r>
          </a:p>
        </p:txBody>
      </p:sp>
      <p:sp>
        <p:nvSpPr>
          <p:cNvPr id="64" name="PlaceHolder 3"/>
          <p:cNvSpPr>
            <a:spLocks noGrp="1"/>
          </p:cNvSpPr>
          <p:nvPr>
            <p:ph type="hdr"/>
          </p:nvPr>
        </p:nvSpPr>
        <p:spPr>
          <a:xfrm>
            <a:off x="0" y="0"/>
            <a:ext cx="3519485" cy="519037"/>
          </a:xfrm>
          <a:prstGeom prst="rect">
            <a:avLst/>
          </a:prstGeom>
          <a:noFill/>
          <a:ln w="0">
            <a:noFill/>
          </a:ln>
        </p:spPr>
        <p:txBody>
          <a:bodyPr lIns="0" tIns="0" rIns="0" bIns="0" anchor="t">
            <a:noAutofit/>
          </a:bodyPr>
          <a:lstStyle/>
          <a:p>
            <a:r>
              <a:rPr lang="en-US" sz="1500">
                <a:solidFill>
                  <a:srgbClr val="000000"/>
                </a:solidFill>
                <a:latin typeface="Times New Roman"/>
              </a:rPr>
              <a:t>&lt;header&gt;</a:t>
            </a:r>
          </a:p>
        </p:txBody>
      </p:sp>
      <p:sp>
        <p:nvSpPr>
          <p:cNvPr id="65" name="PlaceHolder 4"/>
          <p:cNvSpPr>
            <a:spLocks noGrp="1"/>
          </p:cNvSpPr>
          <p:nvPr>
            <p:ph type="dt" idx="34"/>
          </p:nvPr>
        </p:nvSpPr>
        <p:spPr>
          <a:xfrm>
            <a:off x="4590470" y="0"/>
            <a:ext cx="3519485" cy="519037"/>
          </a:xfrm>
          <a:prstGeom prst="rect">
            <a:avLst/>
          </a:prstGeom>
          <a:noFill/>
          <a:ln w="0">
            <a:noFill/>
          </a:ln>
        </p:spPr>
        <p:txBody>
          <a:bodyPr lIns="0" tIns="0" rIns="0" bIns="0" anchor="t">
            <a:noAutofit/>
          </a:bodyPr>
          <a:lstStyle>
            <a:lvl1pPr indent="0" algn="r">
              <a:buNone/>
              <a:defRPr lang="en-US" sz="1500" b="0" u="none" strike="noStrike">
                <a:solidFill>
                  <a:srgbClr val="000000"/>
                </a:solidFill>
                <a:effectLst/>
                <a:uFillTx/>
                <a:latin typeface="Times New Roman"/>
              </a:defRPr>
            </a:lvl1pPr>
          </a:lstStyle>
          <a:p>
            <a:r>
              <a:rPr lang="en-US"/>
              <a:t>&lt;date/time&gt;</a:t>
            </a:r>
          </a:p>
        </p:txBody>
      </p:sp>
      <p:sp>
        <p:nvSpPr>
          <p:cNvPr id="66" name="PlaceHolder 5"/>
          <p:cNvSpPr>
            <a:spLocks noGrp="1"/>
          </p:cNvSpPr>
          <p:nvPr>
            <p:ph type="ftr" idx="35"/>
          </p:nvPr>
        </p:nvSpPr>
        <p:spPr>
          <a:xfrm>
            <a:off x="0" y="9868775"/>
            <a:ext cx="3519485" cy="519037"/>
          </a:xfrm>
          <a:prstGeom prst="rect">
            <a:avLst/>
          </a:prstGeom>
          <a:noFill/>
          <a:ln w="0">
            <a:noFill/>
          </a:ln>
        </p:spPr>
        <p:txBody>
          <a:bodyPr lIns="0" tIns="0" rIns="0" bIns="0" anchor="b">
            <a:noAutofit/>
          </a:bodyPr>
          <a:lstStyle>
            <a:lvl1pPr indent="0" algn="l">
              <a:buNone/>
              <a:defRPr lang="en-US" sz="1500" b="0" u="none" strike="noStrike">
                <a:solidFill>
                  <a:srgbClr val="000000"/>
                </a:solidFill>
                <a:effectLst/>
                <a:uFillTx/>
                <a:latin typeface="Times New Roman"/>
              </a:defRPr>
            </a:lvl1pPr>
          </a:lstStyle>
          <a:p>
            <a:r>
              <a:rPr lang="en-US"/>
              <a:t>&lt;footer&gt;</a:t>
            </a:r>
          </a:p>
        </p:txBody>
      </p:sp>
      <p:sp>
        <p:nvSpPr>
          <p:cNvPr id="67" name="PlaceHolder 6"/>
          <p:cNvSpPr>
            <a:spLocks noGrp="1"/>
          </p:cNvSpPr>
          <p:nvPr>
            <p:ph type="sldNum" idx="36"/>
          </p:nvPr>
        </p:nvSpPr>
        <p:spPr>
          <a:xfrm>
            <a:off x="4590470" y="9868775"/>
            <a:ext cx="3519485" cy="519037"/>
          </a:xfrm>
          <a:prstGeom prst="rect">
            <a:avLst/>
          </a:prstGeom>
          <a:noFill/>
          <a:ln w="0">
            <a:noFill/>
          </a:ln>
        </p:spPr>
        <p:txBody>
          <a:bodyPr lIns="0" tIns="0" rIns="0" bIns="0" anchor="b">
            <a:noAutofit/>
          </a:bodyPr>
          <a:lstStyle>
            <a:lvl1pPr indent="0" algn="r">
              <a:buNone/>
              <a:defRPr lang="en-US" sz="1500" b="0" u="none" strike="noStrike">
                <a:solidFill>
                  <a:srgbClr val="000000"/>
                </a:solidFill>
                <a:effectLst/>
                <a:uFillTx/>
                <a:latin typeface="Times New Roman"/>
              </a:defRPr>
            </a:lvl1pPr>
          </a:lstStyle>
          <a:p>
            <a:fld id="{FE2A6AC3-CD29-4B34-8B3F-624C09F818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indent="0" algn="l" defTabSz="1138209" rtl="0" eaLnBrk="1" latinLnBrk="0" hangingPunct="1">
      <a:lnSpc>
        <a:spcPct val="90000"/>
      </a:lnSpc>
      <a:buNone/>
      <a:tabLst>
        <a:tab pos="0" algn="l"/>
      </a:tabLst>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Welcome to Wildergarten! This 14-acre property in the Santa Cruz Mountains of California was once a biological disaster.  It adjoined the original Spanish trail between missions introducing weeds to open grasslands 235 years ago.  Over the next 170 years, forests and brush fields were introduced by dirt road grading equipment.  In the 1910s, </a:t>
            </a:r>
            <a:r>
              <a:rPr lang="en-US" baseline="0" dirty="0" err="1"/>
              <a:t>topsoils</a:t>
            </a:r>
            <a:r>
              <a:rPr lang="en-US" baseline="0" dirty="0"/>
              <a:t> were stripped when it was terraced for an apple orchard abandoned during the Great Depression of the 1930s.  In 1941 it burned, thence enduring 50 years of “preservation” that reduced the landscape to an eventual firebomb waiting to happen.  When we bet out economic lives to buy it in 1989, there were 10 acres of invasive French broom, Acacia, and Eucalyptus, with only 60 plant species left reproducing atop a soil infested with seed from 124 exotic species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Today, Wildergarten now hosts 400 plant species, with grasslands testing at over 99% nativity for over a decade.  The property is evolving into a laboratory, developing processes for efficient means to recover and keep native vegetation alive and reproducing in concert with both wildlife and modern technology in order to learn from it.  The results include rare kinds of beauty I’m willing to bet you have never seen, particularly in grasslands.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117CA959-A694-4102-A21C-010E9A3CDE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443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 name="PlaceHolder 1"/>
          <p:cNvSpPr>
            <a:spLocks noGrp="1" noRot="1" noChangeAspect="1"/>
          </p:cNvSpPr>
          <p:nvPr>
            <p:ph type="sldImg"/>
          </p:nvPr>
        </p:nvSpPr>
        <p:spPr>
          <a:xfrm>
            <a:off x="1257300" y="719138"/>
            <a:ext cx="4799013" cy="3598862"/>
          </a:xfrm>
          <a:prstGeom prst="rect">
            <a:avLst/>
          </a:prstGeom>
          <a:ln w="0">
            <a:noFill/>
          </a:ln>
        </p:spPr>
      </p:sp>
      <p:sp>
        <p:nvSpPr>
          <p:cNvPr id="147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dirty="0">
                <a:solidFill>
                  <a:schemeClr val="lt1"/>
                </a:solidFill>
                <a:latin typeface="Arial"/>
              </a:rPr>
              <a:t>If you wish to know more about the Wildergarten project, there is vastly more at wildergarten.org as this is about full vegetative systems and not just forests.  </a:t>
            </a: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chemeClr val="lt1"/>
                </a:solidFill>
                <a:latin typeface="Arial"/>
              </a:rPr>
              <a:t>Just think of it as a “wilderness kindergarten” because that is where we are in terms of managing this planet and perhaps one day to shape the next.  Go outside, get dirty, and figure out how things work.</a:t>
            </a: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chemeClr val="lt1"/>
                </a:solidFill>
                <a:latin typeface="Arial"/>
              </a:rPr>
              <a:t>But let’s get back to basics, starting with how we got where we are. </a:t>
            </a: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p:txBody>
      </p:sp>
      <p:sp>
        <p:nvSpPr>
          <p:cNvPr id="1477" name="PlaceHolder 3"/>
          <p:cNvSpPr>
            <a:spLocks noGrp="1"/>
          </p:cNvSpPr>
          <p:nvPr>
            <p:ph type="sldNum" idx="3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3131A84E-BAE3-4A75-9E95-A3224D94FD41}" type="slidenum">
              <a:rPr lang="en-US"/>
              <a:pPr/>
              <a:t>2</a:t>
            </a:fld>
            <a:endParaRPr lang="en-US">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 name="PlaceHolder 1"/>
          <p:cNvSpPr>
            <a:spLocks noGrp="1" noRot="1" noChangeAspect="1"/>
          </p:cNvSpPr>
          <p:nvPr>
            <p:ph type="sldImg"/>
          </p:nvPr>
        </p:nvSpPr>
        <p:spPr>
          <a:xfrm>
            <a:off x="1257300" y="719138"/>
            <a:ext cx="4800600" cy="3600450"/>
          </a:xfrm>
          <a:prstGeom prst="rect">
            <a:avLst/>
          </a:prstGeom>
          <a:ln w="0">
            <a:noFill/>
          </a:ln>
        </p:spPr>
      </p:sp>
      <p:sp>
        <p:nvSpPr>
          <p:cNvPr id="147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dirty="0">
                <a:solidFill>
                  <a:schemeClr val="lt1"/>
                </a:solidFill>
                <a:latin typeface="Arial"/>
              </a:rPr>
              <a:t>Part I of this talk was to help us understand how we got most of the redwood forests we have today, as comprised of relatively few old growth, second growth, and first growth trees. </a:t>
            </a: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chemeClr val="lt1"/>
                </a:solidFill>
                <a:latin typeface="Arial"/>
              </a:rPr>
              <a:t>Here in Part II, we will start with an estimate of old growth stand structure before the Spanish invasion.  We will contrast that with how old growth stands are structured today after 235 years of fire suppression.  Then we will delve into the biology of redwood fire response and why it is very different than what we were taught to expect.  We will examine that response pattern as is evident today and what that means given the way fuels are configured now.  Unless we change what we are doing, what will likely happen is not what one would hope.  </a:t>
            </a:r>
            <a:endParaRPr lang="en-US" sz="2100" dirty="0">
              <a:solidFill>
                <a:srgbClr val="000000"/>
              </a:solidFill>
              <a:latin typeface="Arial"/>
            </a:endParaRP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chemeClr val="lt1"/>
                </a:solidFill>
                <a:latin typeface="Arial"/>
              </a:rPr>
              <a:t>Part III suggests what might be done about these conditions toward the goal of developing Old Growth stand structure with high material quality.  My goal for our property is developing its first and second growth stands toward eventually fire-resilient old growth stand structure with diverse groundcovers, producing high quality material in the process.  That experience will help us learn how to make existing old growth stands as fire resilient as they once were, but for the most part are now no longer.  As you will learn in this talk, the bad news is that we don’t know how to do that yet, as there are major cultural challenges with resulting economic barriers to attaining those lofty goals.  This proposal will discuss potential ways to get there, both technically and economically in Part III.  </a:t>
            </a:r>
            <a:endParaRPr lang="en-US" sz="2100" dirty="0">
              <a:solidFill>
                <a:srgbClr val="000000"/>
              </a:solidFill>
              <a:latin typeface="Arial"/>
            </a:endParaRPr>
          </a:p>
        </p:txBody>
      </p:sp>
      <p:sp>
        <p:nvSpPr>
          <p:cNvPr id="1474" name="PlaceHolder 3"/>
          <p:cNvSpPr>
            <a:spLocks noGrp="1"/>
          </p:cNvSpPr>
          <p:nvPr>
            <p:ph type="sldNum" idx="3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DF2785B-1582-47C3-ABF1-3BBB9601A340}" type="slidenum">
              <a:rPr lang="en-US"/>
              <a:pPr/>
              <a:t>3</a:t>
            </a:fld>
            <a:endParaRPr lang="en-US">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7" name="PlaceHolder 1"/>
          <p:cNvSpPr>
            <a:spLocks noGrp="1" noRot="1" noChangeAspect="1"/>
          </p:cNvSpPr>
          <p:nvPr>
            <p:ph type="sldImg"/>
          </p:nvPr>
        </p:nvSpPr>
        <p:spPr>
          <a:xfrm>
            <a:off x="1255713" y="719138"/>
            <a:ext cx="4802187" cy="3600450"/>
          </a:xfrm>
          <a:prstGeom prst="rect">
            <a:avLst/>
          </a:prstGeom>
          <a:ln w="0">
            <a:noFill/>
          </a:ln>
        </p:spPr>
      </p:sp>
      <p:sp>
        <p:nvSpPr>
          <p:cNvPr id="181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a:lnSpc>
                <a:spcPct val="100000"/>
              </a:lnSpc>
            </a:pPr>
            <a:r>
              <a:rPr lang="en-US" sz="2100">
                <a:solidFill>
                  <a:schemeClr val="lt1"/>
                </a:solidFill>
                <a:latin typeface="Arial"/>
                <a:ea typeface="Times New Roman"/>
              </a:rPr>
              <a:t>Again, this was our Stand #1 in 2013.  And here I had cut some redwoods in the 1990s.  And as expected I got a ton of crown sprouts. </a:t>
            </a:r>
            <a:endParaRPr lang="en-US" sz="2100">
              <a:solidFill>
                <a:srgbClr val="000000"/>
              </a:solidFill>
              <a:latin typeface="Arial"/>
            </a:endParaRPr>
          </a:p>
          <a:p>
            <a:pPr>
              <a:lnSpc>
                <a:spcPct val="100000"/>
              </a:lnSpc>
            </a:pPr>
            <a:endParaRPr lang="en-US" sz="2100">
              <a:solidFill>
                <a:srgbClr val="000000"/>
              </a:solidFill>
              <a:latin typeface="Arial"/>
            </a:endParaRPr>
          </a:p>
          <a:p>
            <a:pPr>
              <a:lnSpc>
                <a:spcPct val="100000"/>
              </a:lnSpc>
            </a:pPr>
            <a:r>
              <a:rPr lang="en-US" sz="2100">
                <a:solidFill>
                  <a:schemeClr val="lt1"/>
                </a:solidFill>
                <a:latin typeface="Arial"/>
                <a:ea typeface="Times New Roman"/>
              </a:rPr>
              <a:t>If they get big enough, they become ladder fuel.  So, I have cut them back, repeatedly.  That gets old.  But then, so did I.</a:t>
            </a:r>
            <a:endParaRPr lang="en-US" sz="2100">
              <a:solidFill>
                <a:srgbClr val="000000"/>
              </a:solidFill>
              <a:latin typeface="Arial"/>
            </a:endParaRPr>
          </a:p>
          <a:p>
            <a:pPr>
              <a:lnSpc>
                <a:spcPct val="100000"/>
              </a:lnSpc>
            </a:pPr>
            <a:endParaRPr lang="en-US" sz="2100">
              <a:solidFill>
                <a:srgbClr val="000000"/>
              </a:solidFill>
              <a:latin typeface="Arial"/>
            </a:endParaRPr>
          </a:p>
          <a:p>
            <a:pPr>
              <a:lnSpc>
                <a:spcPct val="100000"/>
              </a:lnSpc>
            </a:pPr>
            <a:r>
              <a:rPr lang="en-US" sz="2100">
                <a:solidFill>
                  <a:schemeClr val="lt1"/>
                </a:solidFill>
                <a:latin typeface="Arial"/>
                <a:ea typeface="Times New Roman"/>
              </a:rPr>
              <a:t>The more trees I thin, the worse that problem gets.  Yet as they get bigger, thin I must; else the risk of the stand being capable of carrying a crown fire grows. </a:t>
            </a:r>
            <a:endParaRPr lang="en-US" sz="2100">
              <a:solidFill>
                <a:srgbClr val="000000"/>
              </a:solidFill>
              <a:latin typeface="Arial"/>
            </a:endParaRPr>
          </a:p>
          <a:p>
            <a:pPr>
              <a:lnSpc>
                <a:spcPct val="100000"/>
              </a:lnSpc>
            </a:pPr>
            <a:endParaRPr lang="en-US" sz="2100">
              <a:solidFill>
                <a:srgbClr val="000000"/>
              </a:solidFill>
              <a:latin typeface="Arial"/>
            </a:endParaRPr>
          </a:p>
          <a:p>
            <a:pPr>
              <a:lnSpc>
                <a:spcPct val="100000"/>
              </a:lnSpc>
            </a:pPr>
            <a:r>
              <a:rPr lang="en-US" sz="2100">
                <a:solidFill>
                  <a:schemeClr val="lt1"/>
                </a:solidFill>
                <a:latin typeface="Arial"/>
                <a:ea typeface="Times New Roman"/>
              </a:rPr>
              <a:t>Worse, this many crown sprouts are horrible for forest floor biodiversity.  When I took this picture in 2013, this was still an absolute monoculture stand.  </a:t>
            </a:r>
            <a:endParaRPr lang="en-US" sz="2100">
              <a:solidFill>
                <a:srgbClr val="000000"/>
              </a:solidFill>
              <a:latin typeface="Arial"/>
            </a:endParaRPr>
          </a:p>
          <a:p>
            <a:pPr>
              <a:lnSpc>
                <a:spcPct val="100000"/>
              </a:lnSpc>
            </a:pPr>
            <a:endParaRPr lang="en-US" sz="2100">
              <a:solidFill>
                <a:srgbClr val="000000"/>
              </a:solidFill>
              <a:latin typeface="Arial"/>
            </a:endParaRPr>
          </a:p>
          <a:p>
            <a:pPr>
              <a:lnSpc>
                <a:spcPct val="100000"/>
              </a:lnSpc>
            </a:pPr>
            <a:r>
              <a:rPr lang="en-US" sz="2100">
                <a:solidFill>
                  <a:schemeClr val="lt1"/>
                </a:solidFill>
                <a:latin typeface="Arial"/>
                <a:ea typeface="Times New Roman"/>
              </a:rPr>
              <a:t>Then I whacked all of the suckers you see here. And suffered the consequences (including attack by yellow jackets). </a:t>
            </a:r>
            <a:endParaRPr lang="en-US" sz="2100">
              <a:solidFill>
                <a:srgbClr val="000000"/>
              </a:solidFill>
              <a:latin typeface="Arial"/>
            </a:endParaRPr>
          </a:p>
        </p:txBody>
      </p:sp>
      <p:sp>
        <p:nvSpPr>
          <p:cNvPr id="1819" name="PlaceHolder 3"/>
          <p:cNvSpPr>
            <a:spLocks noGrp="1"/>
          </p:cNvSpPr>
          <p:nvPr>
            <p:ph type="sldNum" idx="15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8381BDF-8E29-4A78-B086-8F55EEF644A7}" type="slidenum">
              <a:rPr lang="en-US"/>
              <a:pPr/>
              <a:t>4</a:t>
            </a:fld>
            <a:endParaRPr lang="en-US">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0" name="PlaceHolder 1"/>
          <p:cNvSpPr>
            <a:spLocks noGrp="1" noRot="1" noChangeAspect="1"/>
          </p:cNvSpPr>
          <p:nvPr>
            <p:ph type="sldImg"/>
          </p:nvPr>
        </p:nvSpPr>
        <p:spPr>
          <a:xfrm>
            <a:off x="1255713" y="719138"/>
            <a:ext cx="4802187" cy="3600450"/>
          </a:xfrm>
          <a:prstGeom prst="rect">
            <a:avLst/>
          </a:prstGeom>
          <a:ln w="0">
            <a:noFill/>
          </a:ln>
        </p:spPr>
      </p:sp>
      <p:sp>
        <p:nvSpPr>
          <p:cNvPr id="182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chemeClr val="lt1"/>
                </a:solidFill>
                <a:latin typeface="Arial"/>
              </a:rPr>
              <a:t>This is what I got.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To control existing sprouts, we have four choices: mechanical, animal, fire, and chemical.  Doing nothing is not a viable option long term.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W</a:t>
            </a:r>
            <a:r>
              <a:rPr lang="en-US" sz="2100">
                <a:solidFill>
                  <a:schemeClr val="lt1"/>
                </a:solidFill>
                <a:latin typeface="Arial"/>
                <a:ea typeface="Times New Roman"/>
              </a:rPr>
              <a:t>hat I got from mechanical control was sprouts from sprouts.  No surprise.  This is after cutting old suckers and crown sprouts every ten years or so over 30 years.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22" name="PlaceHolder 3"/>
          <p:cNvSpPr>
            <a:spLocks noGrp="1"/>
          </p:cNvSpPr>
          <p:nvPr>
            <p:ph type="sldNum" idx="15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9961F8EA-9C1D-4B56-8FA6-07A9A061E722}" type="slidenum">
              <a:rPr lang="en-US"/>
              <a:pPr/>
              <a:t>5</a:t>
            </a:fld>
            <a:endParaRPr lang="en-US">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3" name="PlaceHolder 1"/>
          <p:cNvSpPr>
            <a:spLocks noGrp="1" noRot="1" noChangeAspect="1"/>
          </p:cNvSpPr>
          <p:nvPr>
            <p:ph type="sldImg"/>
          </p:nvPr>
        </p:nvSpPr>
        <p:spPr>
          <a:xfrm>
            <a:off x="1255713" y="719138"/>
            <a:ext cx="4802187" cy="3600450"/>
          </a:xfrm>
          <a:prstGeom prst="rect">
            <a:avLst/>
          </a:prstGeom>
          <a:ln w="0">
            <a:noFill/>
          </a:ln>
        </p:spPr>
      </p:sp>
      <p:sp>
        <p:nvSpPr>
          <p:cNvPr id="182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a:solidFill>
                  <a:schemeClr val="lt1"/>
                </a:solidFill>
                <a:latin typeface="Arial"/>
                <a:ea typeface="Times New Roman"/>
              </a:rPr>
              <a:t>It doesn’t matter how often they are cut, they just keep coming back, ever more numerous.  It’s not good for biodiversity</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 parking lot of the Brookdale Lodge gets whacked monthly and they’re still coming up almost as thick as grass.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Elsewhere in that lot they paved over a stump and a ring of sprouts still come up through cracks in the asphalt!</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Cutting sprouts makes more sprouts and they are tough.  So very expensive mechanical control will remain bad for forest floor biodiversity.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Redwood just does not give up.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25" name="PlaceHolder 3"/>
          <p:cNvSpPr>
            <a:spLocks noGrp="1"/>
          </p:cNvSpPr>
          <p:nvPr>
            <p:ph type="sldNum" idx="15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C90422FC-74DC-442D-8C5D-CF7AFF544798}" type="slidenum">
              <a:rPr lang="en-US"/>
              <a:pPr/>
              <a:t>6</a:t>
            </a:fld>
            <a:endParaRPr lang="en-US">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PlaceHolder 1"/>
          <p:cNvSpPr>
            <a:spLocks noGrp="1" noRot="1" noChangeAspect="1"/>
          </p:cNvSpPr>
          <p:nvPr>
            <p:ph type="sldImg"/>
          </p:nvPr>
        </p:nvSpPr>
        <p:spPr>
          <a:xfrm>
            <a:off x="1257300" y="719138"/>
            <a:ext cx="4800600" cy="3600450"/>
          </a:xfrm>
          <a:prstGeom prst="rect">
            <a:avLst/>
          </a:prstGeom>
          <a:ln w="0">
            <a:noFill/>
          </a:ln>
        </p:spPr>
      </p:sp>
      <p:sp>
        <p:nvSpPr>
          <p:cNvPr id="182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7500" lnSpcReduction="20000"/>
          </a:bodyPr>
          <a:lstStyle/>
          <a:p>
            <a:pPr defTabSz="966432">
              <a:lnSpc>
                <a:spcPct val="100000"/>
              </a:lnSpc>
            </a:pPr>
            <a:r>
              <a:rPr lang="en-US" sz="2100">
                <a:solidFill>
                  <a:schemeClr val="lt1"/>
                </a:solidFill>
                <a:latin typeface="Arial"/>
              </a:rPr>
              <a:t>As to control with animals, it is functionally equivalent to mechanical control.  It doesn’t matter to the tree if it is cut with a machine or teeth.  If one already has the means on the property, the method gains some economic viability making meat and milk while controlling fuel.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This of course means goats, about the only borderline controllable critter that will eat redwood (these are eating pinion juniper).  Their usual reluctance for the taste requires fencing around the trees to force them to eat redwood sprouts.  That demands constant watch to keep the goats from getting eaten, and VERY expensive coyote and lion-proof shelter for when they can’t be constantly watched.   Although I do have a place for a small barn and a fenced and roofed enclosure with water nearby, I simply don’t have the available time to watch them AND money for infrastructure and feeding them when they’re not eating redwood if only because of the seasonal demands of weed control.  It just doesn’t work for me.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28" name="PlaceHolder 3"/>
          <p:cNvSpPr>
            <a:spLocks noGrp="1"/>
          </p:cNvSpPr>
          <p:nvPr>
            <p:ph type="sldNum" idx="15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5B742C6-E115-4C1F-B136-4C8F55855679}" type="slidenum">
              <a:rPr lang="en-US"/>
              <a:pPr/>
              <a:t>7</a:t>
            </a:fld>
            <a:endParaRPr lang="en-US">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9" name="PlaceHolder 1"/>
          <p:cNvSpPr>
            <a:spLocks noGrp="1" noRot="1" noChangeAspect="1"/>
          </p:cNvSpPr>
          <p:nvPr>
            <p:ph type="sldImg"/>
          </p:nvPr>
        </p:nvSpPr>
        <p:spPr>
          <a:xfrm>
            <a:off x="1257300" y="719138"/>
            <a:ext cx="4800600" cy="3600450"/>
          </a:xfrm>
          <a:prstGeom prst="rect">
            <a:avLst/>
          </a:prstGeom>
          <a:ln w="0">
            <a:noFill/>
          </a:ln>
        </p:spPr>
      </p:sp>
      <p:sp>
        <p:nvSpPr>
          <p:cNvPr id="183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dirty="0">
                <a:solidFill>
                  <a:srgbClr val="000000"/>
                </a:solidFill>
                <a:latin typeface="Arial"/>
              </a:rPr>
              <a:t>As Indians showed us broadcast fire does work in redwood if applied sufficiently frequently over thousands of years, but that leads to a conundrum in redwood if one has a large number of well established sprouts Indians never tolerated: One has to have enough fuel to make a hot enough fire to kill the sprouts without it getting out of control.  Else the sprouts will continue unharmed, or keep coming back while there is ever less fuel available to roast them.</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I have a 37-year history of large pile burning on our property, four years of grassland burns, and 13 years’ torch burning weeds.  I am the only small landowner in this area with a California Prescribed Fire Plan on file with CalFire.  I do both large pile and broadcast burning you can see on my website.  In other words, I’m not afraid of burning.</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Broadcast fire does promote biodiversity in that it does germinate seed, including redwood.  Yet for me, the bad news here is that broadcast fire for controlling redwood sprouts in our stands is beyond my logistical and financial means for me to handle by myself.  I would have to hire a contractor with the insurance and trained labor to protect my neighbors from their vegetation they have accumulated on their property.  The slopes here are so steep and I use so much wood to inhibit channel incision, that control becomes very difficult.  CalFire is habitually averse to burning from the bottom up on slopes, which then makes the woody debris in the channel more of a problem.  If that lights on fire it could burn for weeks without using a LOT of water I don’t have.  I’m not doing that.  Once I get my new truck done with its rapid refill firefighting capability, I may reconsider. </a:t>
            </a:r>
          </a:p>
        </p:txBody>
      </p:sp>
      <p:sp>
        <p:nvSpPr>
          <p:cNvPr id="1831" name="PlaceHolder 3"/>
          <p:cNvSpPr>
            <a:spLocks noGrp="1"/>
          </p:cNvSpPr>
          <p:nvPr>
            <p:ph type="sldNum" idx="15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1D6D780D-65E8-45AA-914B-E8B14D7899AA}" type="slidenum">
              <a:rPr lang="en-US"/>
              <a:pPr/>
              <a:t>8</a:t>
            </a:fld>
            <a:endParaRPr lang="en-US">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 name="PlaceHolder 1"/>
          <p:cNvSpPr>
            <a:spLocks noGrp="1" noRot="1" noChangeAspect="1"/>
          </p:cNvSpPr>
          <p:nvPr>
            <p:ph type="sldImg"/>
          </p:nvPr>
        </p:nvSpPr>
        <p:spPr>
          <a:xfrm>
            <a:off x="1255713" y="719138"/>
            <a:ext cx="4802187" cy="3600450"/>
          </a:xfrm>
          <a:prstGeom prst="rect">
            <a:avLst/>
          </a:prstGeom>
          <a:ln w="0">
            <a:noFill/>
          </a:ln>
        </p:spPr>
      </p:sp>
      <p:sp>
        <p:nvSpPr>
          <p:cNvPr id="183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dirty="0">
                <a:solidFill>
                  <a:srgbClr val="000000"/>
                </a:solidFill>
                <a:latin typeface="Arial"/>
              </a:rPr>
              <a:t>We’ve made major investments in burning as this tank enclosure was built and the tank purchased with refilling a backpack burner in mind.  </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Perhaps more importantly in terms of directing the research and development work I do, it would take hundreds of controlled burns annually to accomplish much of anything region-wide to control redwood sprouting, not one of which could escape control.  For everybody to do it is simply impossible because of the political and human health realities of air pollution.  The burning must be done in the wet season, which means more smoke.  There is only so much burning we can do before it becomes a public health and political hazard even if it was absolutely safe, which it is not because of the boundary conditions on other people’s property.  </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There is yet a different way to burn in redwood which I can manage that has potential I will get to in a bit. </a:t>
            </a:r>
          </a:p>
        </p:txBody>
      </p:sp>
      <p:sp>
        <p:nvSpPr>
          <p:cNvPr id="1834" name="PlaceHolder 3"/>
          <p:cNvSpPr>
            <a:spLocks noGrp="1"/>
          </p:cNvSpPr>
          <p:nvPr>
            <p:ph type="sldNum" idx="15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98106FE-D916-4938-A8B6-6D53276E5DC4}" type="slidenum">
              <a:rPr lang="en-US"/>
              <a:pPr/>
              <a:t>9</a:t>
            </a:fld>
            <a:endParaRPr lang="en-US">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 name="PlaceHolder 1"/>
          <p:cNvSpPr>
            <a:spLocks noGrp="1" noRot="1" noChangeAspect="1"/>
          </p:cNvSpPr>
          <p:nvPr>
            <p:ph type="sldImg"/>
          </p:nvPr>
        </p:nvSpPr>
        <p:spPr>
          <a:xfrm>
            <a:off x="1255713" y="719138"/>
            <a:ext cx="4802187" cy="3600450"/>
          </a:xfrm>
          <a:prstGeom prst="rect">
            <a:avLst/>
          </a:prstGeom>
          <a:ln w="0">
            <a:noFill/>
          </a:ln>
        </p:spPr>
      </p:sp>
      <p:sp>
        <p:nvSpPr>
          <p:cNvPr id="183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dirty="0">
                <a:solidFill>
                  <a:srgbClr val="000000"/>
                </a:solidFill>
                <a:latin typeface="Arial"/>
              </a:rPr>
              <a:t>We’ve made major investments in burning as this tank enclosure was built and the tank purchased with refilling a backpack burner in mind.  </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Perhaps more importantly in terms of directing the research and development work I do, it would take hundreds of controlled burns annually to accomplish much of anything region-wide to control redwood sprouting, not one of which could escape control.  For everybody to do it is simply impossible because of the political and human health realities of air pollution.  The burning must be done in the wet season, which means more smoke.  There is only so much burning we can do before it becomes a public health and political hazard even if it was absolutely safe, which it is not because of the boundary conditions on other people’s property.  </a:t>
            </a:r>
          </a:p>
          <a:p>
            <a:pPr defTabSz="966432">
              <a:lnSpc>
                <a:spcPct val="100000"/>
              </a:lnSpc>
            </a:pPr>
            <a:endParaRPr lang="en-US" sz="2100" dirty="0">
              <a:solidFill>
                <a:srgbClr val="000000"/>
              </a:solidFill>
              <a:latin typeface="Arial"/>
            </a:endParaRPr>
          </a:p>
          <a:p>
            <a:pPr defTabSz="966432">
              <a:lnSpc>
                <a:spcPct val="100000"/>
              </a:lnSpc>
            </a:pPr>
            <a:r>
              <a:rPr lang="en-US" sz="2100" dirty="0">
                <a:solidFill>
                  <a:srgbClr val="000000"/>
                </a:solidFill>
                <a:latin typeface="Arial"/>
              </a:rPr>
              <a:t>There is yet a different way to burn in redwood which I can manage that has potential I will get to in a bit. </a:t>
            </a:r>
          </a:p>
        </p:txBody>
      </p:sp>
      <p:sp>
        <p:nvSpPr>
          <p:cNvPr id="1834" name="PlaceHolder 3"/>
          <p:cNvSpPr>
            <a:spLocks noGrp="1"/>
          </p:cNvSpPr>
          <p:nvPr>
            <p:ph type="sldNum" idx="15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98106FE-D916-4938-A8B6-6D53276E5DC4}" type="slidenum">
              <a:rPr lang="en-US"/>
              <a:pPr/>
              <a:t>10</a:t>
            </a:fld>
            <a:endParaRPr lang="en-US">
              <a:solidFill>
                <a:srgbClr val="000000"/>
              </a:solidFill>
              <a:latin typeface="Times New Roman"/>
            </a:endParaRPr>
          </a:p>
        </p:txBody>
      </p:sp>
    </p:spTree>
    <p:extLst>
      <p:ext uri="{BB962C8B-B14F-4D97-AF65-F5344CB8AC3E}">
        <p14:creationId xmlns:p14="http://schemas.microsoft.com/office/powerpoint/2010/main" val="3119669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5" name="PlaceHolder 1"/>
          <p:cNvSpPr>
            <a:spLocks noGrp="1" noRot="1" noChangeAspect="1"/>
          </p:cNvSpPr>
          <p:nvPr>
            <p:ph type="sldImg"/>
          </p:nvPr>
        </p:nvSpPr>
        <p:spPr>
          <a:xfrm>
            <a:off x="1257300" y="719138"/>
            <a:ext cx="4800600" cy="3600450"/>
          </a:xfrm>
          <a:prstGeom prst="rect">
            <a:avLst/>
          </a:prstGeom>
          <a:ln w="0">
            <a:noFill/>
          </a:ln>
        </p:spPr>
      </p:sp>
      <p:sp>
        <p:nvSpPr>
          <p:cNvPr id="183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chemeClr val="lt1"/>
                </a:solidFill>
                <a:latin typeface="Arial"/>
                <a:ea typeface="Times New Roman"/>
              </a:rPr>
              <a:t>My hypothesis is that competing vegetation will help reduce the sprouting problem by consuming surface moisture, but to get that started, I have to kill the existing sprouts.  Just mowing them wasn’t going to cut it.  I’d already tried that.  So I decided to play with the dreaded chemicals, of which there are two classes: Toxins and hormones.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 only toxin I can buy that works is glyphosate (Roundup).  So that experimental process began timidly (for good reason).</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This 4ft diameter “junky” tree (inset) is on a south facing slope, strongly tapered, relatively isolated, and has lots of larger low branches too close to a road.  It won’t ever make good lumber.  I don’t want redwoods on south facing slopes because of drought conditions.  On the upside it shades my other redwoods to keep them from sprouting more lower branches so that </a:t>
            </a:r>
            <a:r>
              <a:rPr lang="en-US" sz="2100" b="1">
                <a:solidFill>
                  <a:schemeClr val="lt1"/>
                </a:solidFill>
                <a:latin typeface="Arial"/>
                <a:ea typeface="Times New Roman"/>
              </a:rPr>
              <a:t>they</a:t>
            </a:r>
            <a:r>
              <a:rPr lang="en-US" sz="2100">
                <a:solidFill>
                  <a:schemeClr val="lt1"/>
                </a:solidFill>
                <a:latin typeface="Arial"/>
                <a:ea typeface="Times New Roman"/>
              </a:rPr>
              <a:t> make better lumber but I’d rather use fir for that here also to use as spar trees.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This tree had about 20 3/4-2” sprouts all around it, with two huge crown suckers on either side of the stump, one 18” and the other pushing 24”.   I suspect the reason it produces so many suckers is from drought stress.  So in the fall of 2020 I cut and daubed all the smaller sprouts with 25% glyphosate.  No problems.  No new suckers since.  The next year there were a few browning tips on the host tree, but those were gone two years later.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37" name="PlaceHolder 3"/>
          <p:cNvSpPr>
            <a:spLocks noGrp="1"/>
          </p:cNvSpPr>
          <p:nvPr>
            <p:ph type="sldNum" idx="15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AC30D8D-2A8F-4AC3-9F6F-3F2ED4EDE5DF}" type="slidenum">
              <a:rPr lang="en-US"/>
              <a:pPr/>
              <a:t>11</a:t>
            </a:fld>
            <a:endParaRPr lang="en-US">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8" name="PlaceHolder 1"/>
          <p:cNvSpPr>
            <a:spLocks noGrp="1" noRot="1" noChangeAspect="1"/>
          </p:cNvSpPr>
          <p:nvPr>
            <p:ph type="sldImg"/>
          </p:nvPr>
        </p:nvSpPr>
        <p:spPr>
          <a:xfrm>
            <a:off x="1255713" y="719138"/>
            <a:ext cx="4802187" cy="3600450"/>
          </a:xfrm>
          <a:prstGeom prst="rect">
            <a:avLst/>
          </a:prstGeom>
          <a:ln w="0">
            <a:noFill/>
          </a:ln>
        </p:spPr>
      </p:sp>
      <p:sp>
        <p:nvSpPr>
          <p:cNvPr id="183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defTabSz="966432">
              <a:lnSpc>
                <a:spcPct val="100000"/>
              </a:lnSpc>
            </a:pPr>
            <a:r>
              <a:rPr lang="en-US" sz="2100">
                <a:solidFill>
                  <a:schemeClr val="lt1"/>
                </a:solidFill>
                <a:latin typeface="Arial"/>
                <a:ea typeface="Times New Roman"/>
              </a:rPr>
              <a:t>Emboldened by those results, in 2022 I treated this patch full of sprouts cutting and treating one at a time, and by the next year the results were spectacular!  The groundcovers exploded with ferns and snowberry, and there was no discernible damage to the remaining trees until the wood rats that had made a nest pile of the dead sprouts and chewed away the top of a nearby tree, but the owls will like them just fine.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There were a few cut and treated sprouts that sprouted again.  I also got a spreading patch of blackberry I’d rather not have given my aesthetic preference for the snowberry and ferns.  Weed control in blackberry is no fun.</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40" name="PlaceHolder 3"/>
          <p:cNvSpPr>
            <a:spLocks noGrp="1"/>
          </p:cNvSpPr>
          <p:nvPr>
            <p:ph type="sldNum" idx="15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1872CCE-F308-48C8-BA06-CF651AA35BD0}" type="slidenum">
              <a:rPr lang="en-US"/>
              <a:pPr/>
              <a:t>12</a:t>
            </a:fld>
            <a:endParaRPr lang="en-US">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1" name="PlaceHolder 1"/>
          <p:cNvSpPr>
            <a:spLocks noGrp="1" noRot="1" noChangeAspect="1"/>
          </p:cNvSpPr>
          <p:nvPr>
            <p:ph type="sldImg"/>
          </p:nvPr>
        </p:nvSpPr>
        <p:spPr>
          <a:xfrm>
            <a:off x="1255713" y="719138"/>
            <a:ext cx="4802187" cy="3600450"/>
          </a:xfrm>
          <a:prstGeom prst="rect">
            <a:avLst/>
          </a:prstGeom>
          <a:ln w="0">
            <a:noFill/>
          </a:ln>
        </p:spPr>
      </p:sp>
      <p:sp>
        <p:nvSpPr>
          <p:cNvPr id="184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a:solidFill>
                  <a:schemeClr val="lt1"/>
                </a:solidFill>
                <a:latin typeface="Arial"/>
                <a:ea typeface="Times New Roman"/>
              </a:rPr>
              <a:t>So in 2023 I went back to those two large suckers on that “junky” tree.  I KNEW this would be damaging to the main stem.  But how much and where?  Would it be permanent?</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 tested the absorption patterns between a flat sloped cut across treated on the outside with the grain leading away from the stem (left).  The other I cut in a fashion similar to the root shape so that I could watch the response of the wound wood to see if there was a difference.  I treated half of that perimeter on one side.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What the treatment will do to wound wood development over the cuts obviously I do not know yet.  Whether this serves as an entry for pathogens and pests, I do not know yet.  But I did make cuts similar to the one on the right on another tree 25 years ago but without treating it.  So far it’s fine.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43" name="PlaceHolder 3"/>
          <p:cNvSpPr>
            <a:spLocks noGrp="1"/>
          </p:cNvSpPr>
          <p:nvPr>
            <p:ph type="sldNum" idx="16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58D67E5E-BD9E-4172-8E9B-7EBC8FE35B63}" type="slidenum">
              <a:rPr lang="en-US"/>
              <a:pPr/>
              <a:t>13</a:t>
            </a:fld>
            <a:endParaRPr lang="en-US">
              <a:solidFill>
                <a:srgbClr val="000000"/>
              </a:solidFill>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 name="PlaceHolder 1"/>
          <p:cNvSpPr>
            <a:spLocks noGrp="1" noRot="1" noChangeAspect="1"/>
          </p:cNvSpPr>
          <p:nvPr>
            <p:ph type="sldImg"/>
          </p:nvPr>
        </p:nvSpPr>
        <p:spPr>
          <a:xfrm>
            <a:off x="1255713" y="719138"/>
            <a:ext cx="4802187" cy="3600450"/>
          </a:xfrm>
          <a:prstGeom prst="rect">
            <a:avLst/>
          </a:prstGeom>
          <a:ln w="0">
            <a:noFill/>
          </a:ln>
        </p:spPr>
      </p:sp>
      <p:sp>
        <p:nvSpPr>
          <p:cNvPr id="184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a:solidFill>
                  <a:schemeClr val="lt1"/>
                </a:solidFill>
                <a:latin typeface="Arial"/>
                <a:ea typeface="Times New Roman"/>
              </a:rPr>
              <a:t>As expected, after 10 months, my junky redwood looked terrible.  It had lost about a half of its crown foliage, although it did look a lot worse than that.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More of the damage was on the collar-cut side with grain carrying glyphosate closer into the main stem.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On the side with the glyphosate on the grain leading away from the main stem there was less trouble.</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Yet after 23 months the tree looks a lot better, likely to make a full recovery.  I’ve examined the top with a drone and it looks good.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New growth is coming out of the branches.  Nothing has come up from the root crown.  YAY!</a:t>
            </a:r>
            <a:endParaRPr lang="en-US" sz="2100">
              <a:solidFill>
                <a:srgbClr val="000000"/>
              </a:solidFill>
              <a:latin typeface="Arial"/>
            </a:endParaRPr>
          </a:p>
          <a:p>
            <a:pPr defTabSz="966432">
              <a:lnSpc>
                <a:spcPct val="100000"/>
              </a:lnSpc>
            </a:pPr>
            <a:r>
              <a:rPr lang="en-US" sz="2100">
                <a:solidFill>
                  <a:srgbClr val="000000"/>
                </a:solidFill>
                <a:latin typeface="Arial"/>
                <a:ea typeface="Times New Roman"/>
              </a:rPr>
              <a:t>.</a:t>
            </a:r>
            <a:endParaRPr lang="en-US" sz="2100">
              <a:solidFill>
                <a:srgbClr val="000000"/>
              </a:solidFill>
              <a:latin typeface="Arial"/>
            </a:endParaRPr>
          </a:p>
        </p:txBody>
      </p:sp>
      <p:sp>
        <p:nvSpPr>
          <p:cNvPr id="1846" name="PlaceHolder 3"/>
          <p:cNvSpPr>
            <a:spLocks noGrp="1"/>
          </p:cNvSpPr>
          <p:nvPr>
            <p:ph type="sldNum" idx="16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6E87F3A-7B05-4E03-8D37-33A2B871035B}" type="slidenum">
              <a:rPr lang="en-US"/>
              <a:pPr/>
              <a:t>14</a:t>
            </a:fld>
            <a:endParaRPr lang="en-US">
              <a:solidFill>
                <a:srgbClr val="000000"/>
              </a:solidFill>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 name="PlaceHolder 1"/>
          <p:cNvSpPr>
            <a:spLocks noGrp="1" noRot="1" noChangeAspect="1"/>
          </p:cNvSpPr>
          <p:nvPr>
            <p:ph type="sldImg"/>
          </p:nvPr>
        </p:nvSpPr>
        <p:spPr>
          <a:xfrm>
            <a:off x="1257300" y="719138"/>
            <a:ext cx="4800600" cy="3600450"/>
          </a:xfrm>
          <a:prstGeom prst="rect">
            <a:avLst/>
          </a:prstGeom>
          <a:ln w="0">
            <a:noFill/>
          </a:ln>
        </p:spPr>
      </p:sp>
      <p:sp>
        <p:nvSpPr>
          <p:cNvPr id="184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55000" lnSpcReduction="20000"/>
          </a:bodyPr>
          <a:lstStyle/>
          <a:p>
            <a:pPr defTabSz="966432">
              <a:lnSpc>
                <a:spcPct val="100000"/>
              </a:lnSpc>
            </a:pPr>
            <a:r>
              <a:rPr lang="en-US" sz="2100">
                <a:solidFill>
                  <a:schemeClr val="lt1"/>
                </a:solidFill>
                <a:latin typeface="Arial"/>
              </a:rPr>
              <a:t>I had tried spraying suckers elsewhere for years to no real effect and with unacceptable damage to surrounding groundcovers.  Daubing has much better transfer efficiency.  But daubing tiny stems seemed a bad way to deter a larger crown that generated them.   It is also a VERY tedious process.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Given that I have so many small sprouts to treat (and redwood stumps to come), I needed a controllable and efficient way to apply the treatment.  And (as is too usual) there really isn’t a good tool available to purchase for this specific purpose.  The above dauber wand was designed for weeds, but the sponge on the end emitted too much dripping herbicide at the wrong angle.  So I made a smaller, less drippy, and more rugged applicator tip (</a:t>
            </a:r>
            <a:r>
              <a:rPr lang="en-US" sz="2100" b="1">
                <a:solidFill>
                  <a:srgbClr val="FFFF00"/>
                </a:solidFill>
                <a:latin typeface="Arial"/>
                <a:ea typeface="Times New Roman"/>
              </a:rPr>
              <a:t>above</a:t>
            </a:r>
            <a:r>
              <a:rPr lang="en-US" sz="2100">
                <a:solidFill>
                  <a:schemeClr val="lt1"/>
                </a:solidFill>
                <a:latin typeface="Arial"/>
                <a:ea typeface="Times New Roman"/>
              </a:rPr>
              <a:t>) and tested it in October 2023. Still drippy because of fluid in the wand leaking through the sponge.</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Given the lack of control, instead of killing a bajillion stems one at a time, this time I cut the wound wood on the sucker crowns from which most of those sprouts had emanated.  The hypothesis was that the grain of the callus might be less efficient at piping material into the crown at the risk of increasing the treated area.  Exposing them was equally tedious: I cut stems and dead branches and removed duff with my fingers to expose the callus.  Then I cut and treated the callus. You will note that the heart and sapwood here is sound, unlike the callus I showed you earlier from the stump survey that had the big rot hole in the middle.  Yet despite that this cambium was breached and the heartwood exposed to fungi for 30 years, there is no sign here of accelerated decomposition.  This stem was farther from the Spanish Gulch.  So I don’t think the 1941 fire got this far or wasn’t as hot here.  Hence, there may be something unique about heat exposure that causes this apparent “fungal storm” that caused the hollow stems.  Experiments are to follow.</a:t>
            </a:r>
            <a:endParaRPr lang="en-US" sz="2100">
              <a:solidFill>
                <a:srgbClr val="000000"/>
              </a:solidFill>
              <a:latin typeface="Arial"/>
            </a:endParaRPr>
          </a:p>
        </p:txBody>
      </p:sp>
      <p:sp>
        <p:nvSpPr>
          <p:cNvPr id="1849" name="PlaceHolder 3"/>
          <p:cNvSpPr>
            <a:spLocks noGrp="1"/>
          </p:cNvSpPr>
          <p:nvPr>
            <p:ph type="sldNum" idx="16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97089D1E-E6DC-46C6-9663-C8CD7A2D4071}" type="slidenum">
              <a:rPr lang="en-US"/>
              <a:pPr/>
              <a:t>15</a:t>
            </a:fld>
            <a:endParaRPr lang="en-US">
              <a:solidFill>
                <a:srgbClr val="000000"/>
              </a:solidFill>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0" name="PlaceHolder 1"/>
          <p:cNvSpPr>
            <a:spLocks noGrp="1" noRot="1" noChangeAspect="1"/>
          </p:cNvSpPr>
          <p:nvPr>
            <p:ph type="sldImg"/>
          </p:nvPr>
        </p:nvSpPr>
        <p:spPr>
          <a:xfrm>
            <a:off x="1255713" y="719138"/>
            <a:ext cx="4802187" cy="3600450"/>
          </a:xfrm>
          <a:prstGeom prst="rect">
            <a:avLst/>
          </a:prstGeom>
          <a:ln w="0">
            <a:noFill/>
          </a:ln>
        </p:spPr>
      </p:sp>
      <p:sp>
        <p:nvSpPr>
          <p:cNvPr id="185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This is another of the ‘hollow tubes’ I talked about in Part I on a tree closer to the one that produced that top.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While one might think this is rot developed after it was cut, that is not the case.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52" name="PlaceHolder 3"/>
          <p:cNvSpPr>
            <a:spLocks noGrp="1"/>
          </p:cNvSpPr>
          <p:nvPr>
            <p:ph type="sldNum" idx="16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DB9175E-C90D-4E1D-B72F-30C8AB656063}" type="slidenum">
              <a:rPr lang="en-US"/>
              <a:pPr/>
              <a:t>16</a:t>
            </a:fld>
            <a:endParaRPr lang="en-US">
              <a:solidFill>
                <a:srgbClr val="000000"/>
              </a:solidFill>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 name="PlaceHolder 1"/>
          <p:cNvSpPr>
            <a:spLocks noGrp="1" noRot="1" noChangeAspect="1"/>
          </p:cNvSpPr>
          <p:nvPr>
            <p:ph type="sldImg"/>
          </p:nvPr>
        </p:nvSpPr>
        <p:spPr>
          <a:xfrm>
            <a:off x="1257300" y="719138"/>
            <a:ext cx="4800600" cy="3600450"/>
          </a:xfrm>
          <a:prstGeom prst="rect">
            <a:avLst/>
          </a:prstGeom>
          <a:ln w="0">
            <a:noFill/>
          </a:ln>
        </p:spPr>
      </p:sp>
      <p:sp>
        <p:nvSpPr>
          <p:cNvPr id="185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chemeClr val="lt1"/>
                </a:solidFill>
                <a:latin typeface="Arial"/>
                <a:ea typeface="Times New Roman"/>
              </a:rPr>
              <a:t>In 2023 I had treated ALL of the sucker spout calluses on the other side of the drainage from the junky tree over an area of about 2000 square feet, most of them farther away from this stem on the left.  Cutting off the calluses and treating old suckers increased the amount of treated basal area substantially, doing much more damage to adjacent trees at risk because of root grafting between trees transmitting a treatment of one sucker callus to more than one tree.  While I had anticipated this problem, there is no way to know how that root network is configured.</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Nevertheless, what you see in the foreground the next summer is a new groundcover of native hedge nettle (</a:t>
            </a:r>
            <a:r>
              <a:rPr lang="en-US" sz="2100" b="1">
                <a:solidFill>
                  <a:schemeClr val="lt1"/>
                </a:solidFill>
                <a:latin typeface="Arial"/>
                <a:ea typeface="Times New Roman"/>
              </a:rPr>
              <a:t>Stachys rigida, v. adjugoides).  </a:t>
            </a:r>
            <a:r>
              <a:rPr lang="en-US" sz="2100">
                <a:solidFill>
                  <a:schemeClr val="lt1"/>
                </a:solidFill>
                <a:latin typeface="Arial"/>
                <a:ea typeface="Times New Roman"/>
              </a:rPr>
              <a:t>This is the first native annual groundcover this area has seen in at least 50 years.  Thinning not only increases light on the ground, it reduces the total amount of material dropped to the ground due to collisions.</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So, the process stopped the sprouts cold, and increased biodiversity, but there was another reason for the extra sunlight because of what this treatment did to the redwood canopy.  It also released vegetative succession, in that this area was then invaded with perennial honeysuckle feasting on the nitrates the Staychys had developed.  What it did to some of the redwoods above wasn’t so pretty.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55" name="PlaceHolder 3"/>
          <p:cNvSpPr>
            <a:spLocks noGrp="1"/>
          </p:cNvSpPr>
          <p:nvPr>
            <p:ph type="sldNum" idx="16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169CCFC6-CCC4-42FA-80A6-F9D9DC24952E}" type="slidenum">
              <a:rPr lang="en-US"/>
              <a:pPr/>
              <a:t>17</a:t>
            </a:fld>
            <a:endParaRPr lang="en-US">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6" name="PlaceHolder 1"/>
          <p:cNvSpPr>
            <a:spLocks noGrp="1" noRot="1" noChangeAspect="1"/>
          </p:cNvSpPr>
          <p:nvPr>
            <p:ph type="sldImg"/>
          </p:nvPr>
        </p:nvSpPr>
        <p:spPr>
          <a:xfrm>
            <a:off x="1257300" y="719138"/>
            <a:ext cx="4800600" cy="3600450"/>
          </a:xfrm>
          <a:prstGeom prst="rect">
            <a:avLst/>
          </a:prstGeom>
          <a:ln w="0">
            <a:noFill/>
          </a:ln>
        </p:spPr>
      </p:sp>
      <p:sp>
        <p:nvSpPr>
          <p:cNvPr id="185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chemeClr val="lt1"/>
                </a:solidFill>
                <a:latin typeface="Arial"/>
                <a:ea typeface="Times New Roman"/>
              </a:rPr>
              <a:t>Again after 10 months, it looks bad, doesn’t it?  It really damaged a couple of trees I want to keep, but I won’t know how serious it is for a couple more years.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Now, if this forest belonged to The Nature Conservancy, Save the Redwoods League, any Park Service, or Sempervirens, would they have tried this?   If they had, would they have shown you this photo?  The difference between them and me is that I see this situation as about unpleasant trade offs, and as you have seen, they are important.  I want to develop worst case knowledge about this process and learn how far I can push it, in part because the prior efforts had been so successful, at least in the short run.  I’ve got so much more to do, and I’m getting too old for whacking sprouts on a slope like this.  It’s not like somebody did this to old growth trees.  In total, I used just over a quart of Roundup here  But somebody has to take these risks because there’s just too much redwood acreage in need of crown sprout management to expect control by burning everything every few years.  That would make too much smoke for cities in the Valley to tolerate.  So in my judgment, somebody had to do this R&amp;D.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But there’s one other important point:  The damage you see here is not as bad as if there had been a crown fire in this stand.  With the density of this stand of seed trees as it is, there surely could be.  So I’m slowly working that down in order to manage their growth rate and preserve the quality of the wood while slowly reducing the risk of crown fire.  It’s a set of complicated trade offs.</a:t>
            </a:r>
            <a:endParaRPr lang="en-US" sz="2100">
              <a:solidFill>
                <a:srgbClr val="000000"/>
              </a:solidFill>
              <a:latin typeface="Arial"/>
            </a:endParaRPr>
          </a:p>
        </p:txBody>
      </p:sp>
      <p:sp>
        <p:nvSpPr>
          <p:cNvPr id="1858" name="PlaceHolder 3"/>
          <p:cNvSpPr>
            <a:spLocks noGrp="1"/>
          </p:cNvSpPr>
          <p:nvPr>
            <p:ph type="sldNum" idx="16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067FB53-93E9-40D0-8346-7E1DFF3F1074}" type="slidenum">
              <a:rPr lang="en-US"/>
              <a:pPr/>
              <a:t>18</a:t>
            </a:fld>
            <a:endParaRPr lang="en-US">
              <a:solidFill>
                <a:srgbClr val="000000"/>
              </a:solidFill>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9" name="PlaceHolder 1"/>
          <p:cNvSpPr>
            <a:spLocks noGrp="1" noRot="1" noChangeAspect="1"/>
          </p:cNvSpPr>
          <p:nvPr>
            <p:ph type="sldImg"/>
          </p:nvPr>
        </p:nvSpPr>
        <p:spPr>
          <a:xfrm>
            <a:off x="1257300" y="719138"/>
            <a:ext cx="4800600" cy="3600450"/>
          </a:xfrm>
          <a:prstGeom prst="rect">
            <a:avLst/>
          </a:prstGeom>
          <a:ln w="0">
            <a:noFill/>
          </a:ln>
        </p:spPr>
      </p:sp>
      <p:sp>
        <p:nvSpPr>
          <p:cNvPr id="186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55000" lnSpcReduction="20000"/>
          </a:bodyPr>
          <a:lstStyle/>
          <a:p>
            <a:pPr defTabSz="966432">
              <a:lnSpc>
                <a:spcPct val="100000"/>
              </a:lnSpc>
            </a:pPr>
            <a:r>
              <a:rPr lang="en-US" sz="2100">
                <a:solidFill>
                  <a:schemeClr val="lt1"/>
                </a:solidFill>
                <a:latin typeface="Arial"/>
              </a:rPr>
              <a:t>Six months later the dead stuff has dropped off, and there is green material left on most of the branches, but it is thin and uneven. From what I have seen, the tops take the most grief, so those are likely a bit fried in much the same manner as a fire would do.  Parenchema do not respond to herbicide injury the same way they do to fire; there is no wall to build and there are fewer living cells to build one.  The trees are likely more susceptible to fungal attack unless or until those systems are rebuilt.  It is unknown if that will happen.</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But because of the response of our junky tree, I think these will make it, but I don’t want to do this so aggressively again, so I’ve found that set of process limits.  For now at least, treating whole calluses is out and I want to spread out smaller treatment patches over more area.   The process will likely be less effective at controlling sprouts. </a:t>
            </a:r>
            <a:endParaRPr lang="en-US" sz="2100">
              <a:solidFill>
                <a:srgbClr val="000000"/>
              </a:solidFill>
              <a:latin typeface="Arial"/>
            </a:endParaRPr>
          </a:p>
          <a:p>
            <a:pPr defTabSz="966432">
              <a:lnSpc>
                <a:spcPct val="100000"/>
              </a:lnSpc>
            </a:pPr>
            <a:r>
              <a:rPr lang="en-US" sz="2100">
                <a:solidFill>
                  <a:schemeClr val="lt1"/>
                </a:solidFill>
                <a:latin typeface="Arial"/>
              </a:rPr>
              <a:t> </a:t>
            </a:r>
            <a:endParaRPr lang="en-US" sz="2100">
              <a:solidFill>
                <a:srgbClr val="000000"/>
              </a:solidFill>
              <a:latin typeface="Arial"/>
            </a:endParaRPr>
          </a:p>
          <a:p>
            <a:pPr defTabSz="966432">
              <a:lnSpc>
                <a:spcPct val="100000"/>
              </a:lnSpc>
            </a:pPr>
            <a:r>
              <a:rPr lang="en-US" sz="2100">
                <a:solidFill>
                  <a:schemeClr val="lt1"/>
                </a:solidFill>
                <a:latin typeface="Arial"/>
              </a:rPr>
              <a:t>Henceforth,</a:t>
            </a:r>
            <a:r>
              <a:rPr lang="en-US" sz="2100">
                <a:solidFill>
                  <a:schemeClr val="lt1"/>
                </a:solidFill>
                <a:latin typeface="Arial"/>
                <a:ea typeface="Times New Roman"/>
              </a:rPr>
              <a:t> in order to reduce the damage to the keepers, it looks like this process should be confined to a large number of sprouts dispersed over a larger area but not whole calluses unless they are relatively small and far from a stem treating the side facing away from the nearest tree.  I will get “there” with successive treatments in the same area separated by 2-3 years.  On the other hand, the spring weather in 2024 was an AMAZING year for growth, which could have made the process more damaging than it might have otherwise been.  That means that I’ll have to combine possible risks associated with the process as I learn their relative magnitude.  As to the trees I will be removing, I think I’m better off treating their suckers first to draw the material into stems to be removed, thus doing less damage to those I hope to keep and develop.  </a:t>
            </a:r>
            <a:endParaRPr lang="en-US" sz="2100">
              <a:solidFill>
                <a:srgbClr val="000000"/>
              </a:solidFill>
              <a:latin typeface="Arial"/>
            </a:endParaRPr>
          </a:p>
        </p:txBody>
      </p:sp>
      <p:sp>
        <p:nvSpPr>
          <p:cNvPr id="1861" name="PlaceHolder 3"/>
          <p:cNvSpPr>
            <a:spLocks noGrp="1"/>
          </p:cNvSpPr>
          <p:nvPr>
            <p:ph type="sldNum" idx="16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1898176-0478-4AAF-88E8-BA9E90995649}" type="slidenum">
              <a:rPr lang="en-US"/>
              <a:pPr/>
              <a:t>19</a:t>
            </a:fld>
            <a:endParaRPr lang="en-US">
              <a:solidFill>
                <a:srgbClr val="000000"/>
              </a:solidFill>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2" name="PlaceHolder 1"/>
          <p:cNvSpPr>
            <a:spLocks noGrp="1" noRot="1" noChangeAspect="1"/>
          </p:cNvSpPr>
          <p:nvPr>
            <p:ph type="sldImg"/>
          </p:nvPr>
        </p:nvSpPr>
        <p:spPr>
          <a:xfrm>
            <a:off x="1257300" y="719138"/>
            <a:ext cx="4800600" cy="3600450"/>
          </a:xfrm>
          <a:prstGeom prst="rect">
            <a:avLst/>
          </a:prstGeom>
          <a:ln w="0">
            <a:noFill/>
          </a:ln>
        </p:spPr>
      </p:sp>
      <p:sp>
        <p:nvSpPr>
          <p:cNvPr id="186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chemeClr val="lt1"/>
                </a:solidFill>
                <a:latin typeface="Arial"/>
                <a:ea typeface="Times New Roman"/>
              </a:rPr>
              <a:t>Effectively, I am operating at crossed purposes of developing as much information as possible as opposed to optimizing the outcomes for this stand, which matters more to me.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Each of the larger crown suckers I had removed in the 90s each had produced its own callus, each with its own wad of sprouts.  Some of these trees once had a half dozen of these stump suckers just like those old growth trees in Big Basin I showed you.  So I concluded that this tree for example had too many clumps too close to the main stem to treat all at once, even if I didn’t treat whole calluses.  The damage to the stand in treating calluses had taught me that treating them that way is just too much glyphosate for the keepers to tolerate all at once.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So in November-early-December 2025, I treated suckers individually 3-5ft outside the stem, leaving calluses closer to the stems untreated in the hope that the inward clumps might take a hit absorbing the toxin while protecting the main stem in a manner that should recall what I did treating the larger sucker on the outside edge on that junky tree.  Yes, I’ve tried that “outside-in” process before on larger suckers.  It worked but I did have some basal sprouting on the inner suckers that had died.  It does mean leaving some of the sucker wads standing to absorb the glyphosate and die.  That will look bad until they’re cut, but reduces the total number I’ll end up treating next time.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64" name="PlaceHolder 3"/>
          <p:cNvSpPr>
            <a:spLocks noGrp="1"/>
          </p:cNvSpPr>
          <p:nvPr>
            <p:ph type="sldNum" idx="16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B0DBAFD-7A0C-4F88-AB3C-D1C6477FB0F9}" type="slidenum">
              <a:rPr lang="en-US"/>
              <a:pPr/>
              <a:t>20</a:t>
            </a:fld>
            <a:endParaRPr lang="en-US">
              <a:solidFill>
                <a:srgbClr val="000000"/>
              </a:solidFill>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5" name="PlaceHolder 1"/>
          <p:cNvSpPr>
            <a:spLocks noGrp="1" noRot="1" noChangeAspect="1"/>
          </p:cNvSpPr>
          <p:nvPr>
            <p:ph type="sldImg"/>
          </p:nvPr>
        </p:nvSpPr>
        <p:spPr>
          <a:xfrm>
            <a:off x="1255713" y="719138"/>
            <a:ext cx="4802187" cy="3600450"/>
          </a:xfrm>
          <a:prstGeom prst="rect">
            <a:avLst/>
          </a:prstGeom>
          <a:ln w="0">
            <a:noFill/>
          </a:ln>
        </p:spPr>
      </p:sp>
      <p:sp>
        <p:nvSpPr>
          <p:cNvPr id="186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a:lnSpc>
                <a:spcPct val="100000"/>
              </a:lnSpc>
            </a:pPr>
            <a:r>
              <a:rPr lang="en-US" sz="2100">
                <a:solidFill>
                  <a:schemeClr val="lt1"/>
                </a:solidFill>
                <a:latin typeface="Arial"/>
                <a:ea typeface="Times New Roman"/>
              </a:rPr>
              <a:t>Again, this is that 2013 view of the #1 stand.</a:t>
            </a:r>
            <a:endParaRPr lang="en-US" sz="2100">
              <a:solidFill>
                <a:srgbClr val="000000"/>
              </a:solidFill>
              <a:latin typeface="Arial"/>
            </a:endParaRPr>
          </a:p>
        </p:txBody>
      </p:sp>
      <p:sp>
        <p:nvSpPr>
          <p:cNvPr id="1867" name="PlaceHolder 3"/>
          <p:cNvSpPr>
            <a:spLocks noGrp="1"/>
          </p:cNvSpPr>
          <p:nvPr>
            <p:ph type="sldNum" idx="16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97D13296-4636-4D5B-9B7F-9EB464059FEA}" type="slidenum">
              <a:rPr lang="en-US"/>
              <a:pPr/>
              <a:t>21</a:t>
            </a:fld>
            <a:endParaRPr lang="en-US">
              <a:solidFill>
                <a:srgbClr val="000000"/>
              </a:solidFill>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 name="PlaceHolder 1"/>
          <p:cNvSpPr>
            <a:spLocks noGrp="1" noRot="1" noChangeAspect="1"/>
          </p:cNvSpPr>
          <p:nvPr>
            <p:ph type="sldImg"/>
          </p:nvPr>
        </p:nvSpPr>
        <p:spPr>
          <a:xfrm>
            <a:off x="1257300" y="719138"/>
            <a:ext cx="4800600" cy="3600450"/>
          </a:xfrm>
          <a:prstGeom prst="rect">
            <a:avLst/>
          </a:prstGeom>
          <a:ln w="0">
            <a:noFill/>
          </a:ln>
        </p:spPr>
      </p:sp>
      <p:sp>
        <p:nvSpPr>
          <p:cNvPr id="186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47500" lnSpcReduction="20000"/>
          </a:bodyPr>
          <a:lstStyle/>
          <a:p>
            <a:pPr defTabSz="966432">
              <a:lnSpc>
                <a:spcPct val="100000"/>
              </a:lnSpc>
            </a:pPr>
            <a:r>
              <a:rPr lang="en-US" sz="2100">
                <a:solidFill>
                  <a:schemeClr val="lt1"/>
                </a:solidFill>
                <a:latin typeface="Arial"/>
                <a:ea typeface="Times New Roman"/>
              </a:rPr>
              <a:t>And this is just after the fall 2025  treatment.  I have removed and daubed all the sprouts more than 3-5 feet away from each central stem with those remaining around the stem to absorb the collateral damage.  A fraction of those that survive will be treated two years later as indicated by the results of this treatment.  From what I’ve seen so far, I’ll probably give the trees a two year rest period but if the foliage on the main stem looks good next summer I’ll go back in next fall.  There are some trees that are marked for removal with which I can afford to treat more aggressively by which to generate more information.  Given what has been learned, I am taking the risk of treating the entire #1 stand and a few of the bigger suckers in the upper #2 stand.  It took weeks at a few hours per day: cut, treat, cut, treat… one at a time.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 reason for this operational problem is finding the cut “stumplets” and treating them within a one-minute time limit after cutting.  Transfer efficiency and absorption are so strongly influenced by the speed with which the resins in the tree begin to oxidize and set up, that getting the surfactants on there rapidly is critical for absorption, especially with a hydrophilic chemical system.  That ties the cutting method very closely to the daubing process, which is then directed by the size of the sprouts one is cutting.  Transfer efficiency is also greatly affected by the slope of the cut if it is off a horizontal plane.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In 2025 the dauber got an O-ring to seal the shell and I made a relief valve in the head to eliminate gravitational flow out of the wand when the trigger is released.  It’s better.  The idea was to wear the backpack dauber while wielding a brush cutter to do both operations simultaneously.  I had what turned out to be legitimate doubts about wearing two pieces of equipment (it’s awkward on steep ground) but I was willing to tolerate that, both in the name of development and because this is effectively “a one-time” treatment (OK, so it’s 2-3).  The big problem was finding the stems for treatment amid the mess of fallen sprouts.  It just doesn’t work well. </a:t>
            </a:r>
            <a:endParaRPr lang="en-US" sz="2100">
              <a:solidFill>
                <a:srgbClr val="000000"/>
              </a:solidFill>
              <a:latin typeface="Arial"/>
            </a:endParaRPr>
          </a:p>
        </p:txBody>
      </p:sp>
      <p:sp>
        <p:nvSpPr>
          <p:cNvPr id="1870" name="PlaceHolder 3"/>
          <p:cNvSpPr>
            <a:spLocks noGrp="1"/>
          </p:cNvSpPr>
          <p:nvPr>
            <p:ph type="sldNum" idx="16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313CB002-42D1-483B-965B-423AB3F69F66}" type="slidenum">
              <a:rPr lang="en-US"/>
              <a:pPr/>
              <a:t>22</a:t>
            </a:fld>
            <a:endParaRPr lang="en-US">
              <a:solidFill>
                <a:srgbClr val="000000"/>
              </a:solidFill>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1" name="PlaceHolder 1"/>
          <p:cNvSpPr>
            <a:spLocks noGrp="1" noRot="1" noChangeAspect="1"/>
          </p:cNvSpPr>
          <p:nvPr>
            <p:ph type="sldImg"/>
          </p:nvPr>
        </p:nvSpPr>
        <p:spPr>
          <a:xfrm>
            <a:off x="1257300" y="719138"/>
            <a:ext cx="4800600" cy="3600450"/>
          </a:xfrm>
          <a:prstGeom prst="rect">
            <a:avLst/>
          </a:prstGeom>
          <a:ln w="0">
            <a:noFill/>
          </a:ln>
        </p:spPr>
      </p:sp>
      <p:sp>
        <p:nvSpPr>
          <p:cNvPr id="187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55000" lnSpcReduction="20000"/>
          </a:bodyPr>
          <a:lstStyle/>
          <a:p>
            <a:pPr defTabSz="966432">
              <a:lnSpc>
                <a:spcPct val="100000"/>
              </a:lnSpc>
            </a:pPr>
            <a:r>
              <a:rPr lang="en-US" sz="2100">
                <a:solidFill>
                  <a:schemeClr val="lt1"/>
                </a:solidFill>
                <a:latin typeface="Arial"/>
                <a:ea typeface="Times New Roman"/>
              </a:rPr>
              <a:t>This makes for a nasty engineering problem with lots of trade-offs.  If the sprouts are under 1-1/2-2” a brush cutter is the fastest method to cut them.  Bigger than that favors a chainsaw.  With either, I don’t think a simultaneous backpack dauber process is ideal simply because of its bulk. Yet neither of these cutters operates single handed.  With an electric pump, daubing can be a single trigger liter sized bottle on a wand with a battery powered pump, perhaps with a wrist brace.  Even then, the two cutters, while faster, too often have the complication of removing the stems to get the dauber to the stump within the 1-minute time limit.</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Ultimately, I think integrating cutting with the dauber calls for an electric clipper because one can then mount the two processes on the same wand with the same battery to cut and daub singly one-handed while removing the stem with the other hand, thus not losing sight of the cut stem for daubing.  This is a critical decision in terms of designing a single piece of equipment capable of this process cutting the stem low enough to improve control while reducing the tripping hazard of taller standing stems.  The chainsaw can do both at the penalty of speed and durability of the cutting edges which probably calls for a carbide chain on a battery-powered chainsaw head.  The saw does make a rougher surface which retains and therefore absorbs more daubed material than the clipper.  Unfortunately, battery powered chainsaws lack chain speed, which means they can hang up on small sprouts.  Then one has to get closer to the ground when cutting to keep small sprouts from deflecting.  That makes them hard to see once cut (one must be able to see the cut sprouts one is daubing).  That means the daubing head can’t be too close to any cutting operation with the exception of the clipper.  Yet one cannot buy a pole clipper meant for cutting along the ground, as the swivel is on the wrong axis.  They’re made for trees.  Can I modify one?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Don’t know yet.  This is development work.</a:t>
            </a:r>
            <a:endParaRPr lang="en-US" sz="2100">
              <a:solidFill>
                <a:srgbClr val="000000"/>
              </a:solidFill>
              <a:latin typeface="Arial"/>
            </a:endParaRPr>
          </a:p>
        </p:txBody>
      </p:sp>
      <p:sp>
        <p:nvSpPr>
          <p:cNvPr id="1873" name="PlaceHolder 3"/>
          <p:cNvSpPr>
            <a:spLocks noGrp="1"/>
          </p:cNvSpPr>
          <p:nvPr>
            <p:ph type="sldNum" idx="17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ACC8682E-E1CB-48E0-B5DB-B057BED4D8CB}" type="slidenum">
              <a:rPr lang="en-US"/>
              <a:pPr/>
              <a:t>23</a:t>
            </a:fld>
            <a:endParaRPr lang="en-US">
              <a:solidFill>
                <a:srgbClr val="000000"/>
              </a:solidFill>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 name="PlaceHolder 1"/>
          <p:cNvSpPr>
            <a:spLocks noGrp="1" noRot="1" noChangeAspect="1"/>
          </p:cNvSpPr>
          <p:nvPr>
            <p:ph type="sldImg"/>
          </p:nvPr>
        </p:nvSpPr>
        <p:spPr>
          <a:xfrm>
            <a:off x="1255713" y="719138"/>
            <a:ext cx="4802187" cy="3600450"/>
          </a:xfrm>
          <a:prstGeom prst="rect">
            <a:avLst/>
          </a:prstGeom>
          <a:ln w="0">
            <a:noFill/>
          </a:ln>
        </p:spPr>
      </p:sp>
      <p:sp>
        <p:nvSpPr>
          <p:cNvPr id="187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a:solidFill>
                  <a:schemeClr val="lt1"/>
                </a:solidFill>
                <a:latin typeface="Arial"/>
                <a:ea typeface="Times New Roman"/>
              </a:rPr>
              <a:t>Meanwhile, I’m pushing things with the chainsaw.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In red is the outline of a stump of the only major tree I’d removed from the #1 stump clump 25 years ago.  This tree was pushing 4 feet in diameter.  The stump produced lots of suckers with a few almost 4” at breast height.  Here I’ve made a cut that sharply divides the mini-stump such that the treatment can be easily confined only to the outside half, much like the earlier experiment on the junky redwood.  It’s a method that should prove easier to teach.  With the stump between the sprouts and the tree behind, I could get more aggressive about treating more of them.  If I don’t see any damage on the tree behind it, I will.  It’s a 5’ diameter stem capable of absorbing more glyphosate with relatively less damage. </a:t>
            </a:r>
            <a:endParaRPr lang="en-US" sz="2100">
              <a:solidFill>
                <a:srgbClr val="000000"/>
              </a:solidFill>
              <a:latin typeface="Arial"/>
            </a:endParaRPr>
          </a:p>
        </p:txBody>
      </p:sp>
      <p:sp>
        <p:nvSpPr>
          <p:cNvPr id="1876" name="PlaceHolder 3"/>
          <p:cNvSpPr>
            <a:spLocks noGrp="1"/>
          </p:cNvSpPr>
          <p:nvPr>
            <p:ph type="sldNum" idx="17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CC9BC95-57FC-41C5-9592-3C8DF7008BC7}" type="slidenum">
              <a:rPr lang="en-US"/>
              <a:pPr/>
              <a:t>24</a:t>
            </a:fld>
            <a:endParaRPr lang="en-US">
              <a:solidFill>
                <a:srgbClr val="000000"/>
              </a:solidFill>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7" name="PlaceHolder 1"/>
          <p:cNvSpPr>
            <a:spLocks noGrp="1" noRot="1" noChangeAspect="1"/>
          </p:cNvSpPr>
          <p:nvPr>
            <p:ph type="sldImg"/>
          </p:nvPr>
        </p:nvSpPr>
        <p:spPr>
          <a:xfrm>
            <a:off x="1255713" y="719138"/>
            <a:ext cx="4802187" cy="3600450"/>
          </a:xfrm>
          <a:prstGeom prst="rect">
            <a:avLst/>
          </a:prstGeom>
          <a:ln w="0">
            <a:noFill/>
          </a:ln>
        </p:spPr>
      </p:sp>
      <p:sp>
        <p:nvSpPr>
          <p:cNvPr id="187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chemeClr val="lt1"/>
                </a:solidFill>
                <a:latin typeface="Arial"/>
                <a:ea typeface="Times New Roman"/>
              </a:rPr>
              <a:t>The goal in 2025 was to approach an extreme-vertex multivariable experiment.  I treated clumps to within 3-5 feet of keepers, clumps around trees to be removed immediately, and every sapling stem in between and more than 5ft away from keepers.  That meant attacking this mess which extended some fifty feet up this slope, one sprout at a time.  One wonders why there were so many here.  Once I’d got about half done, I realized why.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79" name="PlaceHolder 3"/>
          <p:cNvSpPr>
            <a:spLocks noGrp="1"/>
          </p:cNvSpPr>
          <p:nvPr>
            <p:ph type="sldNum" idx="17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C46F940-756D-4F0A-8E74-CC91CB43C6C5}" type="slidenum">
              <a:rPr lang="en-US"/>
              <a:pPr/>
              <a:t>25</a:t>
            </a:fld>
            <a:endParaRPr lang="en-US">
              <a:solidFill>
                <a:srgbClr val="000000"/>
              </a:solidFill>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0" name="PlaceHolder 1"/>
          <p:cNvSpPr>
            <a:spLocks noGrp="1" noRot="1" noChangeAspect="1"/>
          </p:cNvSpPr>
          <p:nvPr>
            <p:ph type="sldImg"/>
          </p:nvPr>
        </p:nvSpPr>
        <p:spPr>
          <a:xfrm>
            <a:off x="1255713" y="719138"/>
            <a:ext cx="4802187" cy="3600450"/>
          </a:xfrm>
          <a:prstGeom prst="rect">
            <a:avLst/>
          </a:prstGeom>
          <a:ln w="0">
            <a:noFill/>
          </a:ln>
        </p:spPr>
      </p:sp>
      <p:sp>
        <p:nvSpPr>
          <p:cNvPr id="188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defTabSz="966432">
              <a:lnSpc>
                <a:spcPct val="100000"/>
              </a:lnSpc>
            </a:pPr>
            <a:r>
              <a:rPr lang="en-US" sz="2100">
                <a:solidFill>
                  <a:schemeClr val="lt1"/>
                </a:solidFill>
                <a:latin typeface="Arial"/>
                <a:ea typeface="Times New Roman"/>
              </a:rPr>
              <a:t>The sprouts were from the sucker “logs” I had cut in the 90s.  One was growing off a hollow 8in log only 18” from the big end.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 had laid them across the slope to catch sediment.  They did.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 guess I’ll have to buck them into shorter pieces so that they’ll dry out and die.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That will make bucking them very hard on the chainsaw.</a:t>
            </a:r>
            <a:endParaRPr lang="en-US" sz="2100">
              <a:solidFill>
                <a:srgbClr val="000000"/>
              </a:solidFill>
              <a:latin typeface="Arial"/>
            </a:endParaRPr>
          </a:p>
          <a:p>
            <a:pPr defTabSz="966432">
              <a:lnSpc>
                <a:spcPct val="100000"/>
              </a:lnSpc>
            </a:pPr>
            <a:r>
              <a:rPr lang="en-US" sz="2100" spc="-6">
                <a:solidFill>
                  <a:srgbClr val="FFFFFF"/>
                </a:solidFill>
                <a:latin typeface="Arial"/>
                <a:ea typeface="Times New Roman"/>
              </a:rPr>
              <a:t>That costs extra time and money. </a:t>
            </a:r>
            <a:endParaRPr lang="en-US" sz="2100">
              <a:solidFill>
                <a:srgbClr val="000000"/>
              </a:solidFill>
              <a:latin typeface="Arial"/>
            </a:endParaRPr>
          </a:p>
          <a:p>
            <a:pPr defTabSz="966432">
              <a:lnSpc>
                <a:spcPct val="100000"/>
              </a:lnSpc>
            </a:pPr>
            <a:r>
              <a:rPr lang="en-US" sz="2100" spc="-6">
                <a:solidFill>
                  <a:srgbClr val="FFFFFF"/>
                </a:solidFill>
                <a:latin typeface="Arial"/>
                <a:ea typeface="Times New Roman"/>
              </a:rPr>
              <a:t>If I have the time, energy, and the need for the material, I could use them for burning on top of stumps.  </a:t>
            </a:r>
            <a:endParaRPr lang="en-US" sz="2100">
              <a:solidFill>
                <a:srgbClr val="000000"/>
              </a:solidFill>
              <a:latin typeface="Arial"/>
            </a:endParaRPr>
          </a:p>
          <a:p>
            <a:pPr defTabSz="966432">
              <a:lnSpc>
                <a:spcPct val="100000"/>
              </a:lnSpc>
            </a:pPr>
            <a:r>
              <a:rPr lang="en-US" sz="2100" spc="-6">
                <a:solidFill>
                  <a:srgbClr val="FFFFFF"/>
                </a:solidFill>
                <a:latin typeface="Arial"/>
                <a:ea typeface="Times New Roman"/>
              </a:rPr>
              <a:t>I don’t need the material for that.  I’m going to get more than I can use.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82" name="PlaceHolder 3"/>
          <p:cNvSpPr>
            <a:spLocks noGrp="1"/>
          </p:cNvSpPr>
          <p:nvPr>
            <p:ph type="sldNum" idx="17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A939112-549F-4417-828A-7A920E801304}" type="slidenum">
              <a:rPr lang="en-US"/>
              <a:pPr/>
              <a:t>26</a:t>
            </a:fld>
            <a:endParaRPr lang="en-US">
              <a:solidFill>
                <a:srgbClr val="000000"/>
              </a:solidFill>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3" name="PlaceHolder 1"/>
          <p:cNvSpPr>
            <a:spLocks noGrp="1" noRot="1" noChangeAspect="1"/>
          </p:cNvSpPr>
          <p:nvPr>
            <p:ph type="sldImg"/>
          </p:nvPr>
        </p:nvSpPr>
        <p:spPr>
          <a:xfrm>
            <a:off x="1257300" y="719138"/>
            <a:ext cx="4800600" cy="3600450"/>
          </a:xfrm>
          <a:prstGeom prst="rect">
            <a:avLst/>
          </a:prstGeom>
          <a:ln w="0">
            <a:noFill/>
          </a:ln>
        </p:spPr>
      </p:sp>
      <p:sp>
        <p:nvSpPr>
          <p:cNvPr id="188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47500" lnSpcReduction="20000"/>
          </a:bodyPr>
          <a:lstStyle/>
          <a:p>
            <a:pPr defTabSz="966432">
              <a:lnSpc>
                <a:spcPct val="100000"/>
              </a:lnSpc>
            </a:pPr>
            <a:r>
              <a:rPr lang="en-US" sz="2100">
                <a:solidFill>
                  <a:schemeClr val="lt1"/>
                </a:solidFill>
                <a:latin typeface="Arial"/>
                <a:ea typeface="Times New Roman"/>
              </a:rPr>
              <a:t>Now, you remember me mentioning that among the dreaded chemicals that besides glyphosate there is a hormonal treatment to suppress crown sprouting.  Well, sort of.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I’d long hoped for but never heard of such a treatment until my usual 4:00 in the morning AI searches had yielded a reference.  One product is Sucker-Stopper RTU by Monterey Chemical.  It’s made for apples and pears, which are hardwoods with thin bark.  Their technical people </a:t>
            </a:r>
            <a:r>
              <a:rPr lang="en-US" sz="2100" b="1" i="1">
                <a:solidFill>
                  <a:schemeClr val="lt1"/>
                </a:solidFill>
                <a:latin typeface="Arial"/>
                <a:ea typeface="Times New Roman"/>
              </a:rPr>
              <a:t>say </a:t>
            </a:r>
            <a:r>
              <a:rPr lang="en-US" sz="2100">
                <a:solidFill>
                  <a:schemeClr val="lt1"/>
                </a:solidFill>
                <a:latin typeface="Arial"/>
                <a:ea typeface="Times New Roman"/>
              </a:rPr>
              <a:t>it works on redwood, but there isn’t much in the way of literature about it.  But what is “works” when it comes to a plant that sprouts suckers no matter what after cutting?   Six months is all they promise.  To me that’s not “working,” but I’m going to try it anyway.  Another is Sucker Punch.  Ya gotta love marketing people.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 active ingredient in Sucker-Stopper RTU is napthaleneacetic acid (or NAA) while Sucker Punch is </a:t>
            </a:r>
            <a:r>
              <a:rPr lang="en-US">
                <a:solidFill>
                  <a:schemeClr val="dk1"/>
                </a:solidFill>
              </a:rPr>
              <a:t>ethyl 1-naphthaleneacetate</a:t>
            </a:r>
            <a:r>
              <a:rPr lang="en-US" sz="2100">
                <a:solidFill>
                  <a:schemeClr val="lt1"/>
                </a:solidFill>
                <a:latin typeface="Arial"/>
                <a:ea typeface="Times New Roman"/>
              </a:rPr>
              <a:t>.  And here we get to an interesting idea, which is to get the cut tree to put its energy into making wound wood instead of suckers.  So I’m taking us back to this stump (underneath all that duff) to report that the callus on it is already six inches across the top and the tree behind it is the largest in the group.  The latter property may be due to “released growth” in that a proximate trees sharing nutrients responds to thinning with an increased growth rate I DON’’T want, because I’m such a fan of fine-grained material.  Now the thing about NAA is that in low concentrations, it is applied to wound wood from pruning cuts in the nursery business to promote healing in production trees and it does reduce suckering from the branch collar, but only when applied in 1-2ml/l concentrations, which is a 10:1 dilution of Sucker Stopper RTU.  So I get to try things over the coming decade.</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We’ll find out, but there is no data yet for treating redwood with NAA.  Sucker-Stopper RTU is $40 a pint.  Maybe that’s why there’s no data or maybe it’s that six months.  So I’ll find a sprouting callus that hasn’t been treated with glyphosate and try it. </a:t>
            </a:r>
            <a:endParaRPr lang="en-US" sz="2100">
              <a:solidFill>
                <a:srgbClr val="000000"/>
              </a:solidFill>
              <a:latin typeface="Arial"/>
            </a:endParaRPr>
          </a:p>
        </p:txBody>
      </p:sp>
      <p:sp>
        <p:nvSpPr>
          <p:cNvPr id="1885" name="PlaceHolder 3"/>
          <p:cNvSpPr>
            <a:spLocks noGrp="1"/>
          </p:cNvSpPr>
          <p:nvPr>
            <p:ph type="sldNum" idx="17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AE8FC8C-0B82-4676-A010-D7D2E9CB3465}" type="slidenum">
              <a:rPr lang="en-US"/>
              <a:pPr/>
              <a:t>27</a:t>
            </a:fld>
            <a:endParaRPr lang="en-US">
              <a:solidFill>
                <a:srgbClr val="000000"/>
              </a:solidFill>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6" name="PlaceHolder 1"/>
          <p:cNvSpPr>
            <a:spLocks noGrp="1" noRot="1" noChangeAspect="1"/>
          </p:cNvSpPr>
          <p:nvPr>
            <p:ph type="sldImg"/>
          </p:nvPr>
        </p:nvSpPr>
        <p:spPr>
          <a:xfrm>
            <a:off x="1257300" y="719138"/>
            <a:ext cx="4800600" cy="3600450"/>
          </a:xfrm>
          <a:prstGeom prst="rect">
            <a:avLst/>
          </a:prstGeom>
          <a:ln w="0">
            <a:noFill/>
          </a:ln>
        </p:spPr>
      </p:sp>
      <p:sp>
        <p:nvSpPr>
          <p:cNvPr id="188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chemeClr val="lt1"/>
                </a:solidFill>
                <a:latin typeface="Arial"/>
                <a:ea typeface="Times New Roman"/>
              </a:rPr>
              <a:t>One variation on the experiment will be to combine the hormonal treatment with one that I know shows signs of helping at least in the short run.  Here I cut a stump to the ground line and put cardboard on it with the cut piece on top.  The idea was to deprive the stump from light.  I did this early on in my war on redwood suckers to a stump that I’d also treated with glyphosate and among the trees I treated, this was the only one that died completely on the first go.  It was a troublesome operation, but it worked.  The cover material was used billboard, which was white on top and black on the bottom, which was ideal.  If there are other trees nearby to drop of needles on it, then it could bury the cardboard if the cut piece was removed.  Else, even with a fully sealed callus, if there is enough light it would sprout again.  A ground fire would do that.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Ultimately, I suspect if this hormonal treatment combined with light deprivation works one could thin the stand, wait for an accumulation of fuel, and then use a ground fire to kill the cambium on the stumps.  I hate using glyphosate as much as anybody, but until I get something else that works, this development work on combined processes must be done to refine the specifications, both from the perspective of thinning the stand for fire resilience, biodiversity, and air quality.  The engineer in me says that it can be done, but it’s going to take time and effort.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888" name="PlaceHolder 3"/>
          <p:cNvSpPr>
            <a:spLocks noGrp="1"/>
          </p:cNvSpPr>
          <p:nvPr>
            <p:ph type="sldNum" idx="17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835B381-2A24-4003-A153-DDE50B6FEFED}" type="slidenum">
              <a:rPr lang="en-US"/>
              <a:pPr/>
              <a:t>28</a:t>
            </a:fld>
            <a:endParaRPr lang="en-US">
              <a:solidFill>
                <a:srgbClr val="000000"/>
              </a:solidFill>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PlaceHolder 1"/>
          <p:cNvSpPr>
            <a:spLocks noGrp="1" noRot="1" noChangeAspect="1"/>
          </p:cNvSpPr>
          <p:nvPr>
            <p:ph type="sldImg"/>
          </p:nvPr>
        </p:nvSpPr>
        <p:spPr>
          <a:xfrm>
            <a:off x="1257300" y="719138"/>
            <a:ext cx="4800600" cy="3600450"/>
          </a:xfrm>
          <a:prstGeom prst="rect">
            <a:avLst/>
          </a:prstGeom>
          <a:ln w="0">
            <a:noFill/>
          </a:ln>
        </p:spPr>
      </p:sp>
      <p:sp>
        <p:nvSpPr>
          <p:cNvPr id="189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defTabSz="966432">
              <a:lnSpc>
                <a:spcPct val="100000"/>
              </a:lnSpc>
            </a:pPr>
            <a:r>
              <a:rPr lang="en-US" sz="2100">
                <a:solidFill>
                  <a:schemeClr val="lt1"/>
                </a:solidFill>
                <a:latin typeface="Arial"/>
                <a:ea typeface="Times New Roman"/>
              </a:rPr>
              <a:t>So now we get back to burning stumps and crown sprouts.  Although I don’t see broadcast burning as practical in this stand until things are under more control and there is more herbaceous groundcover to temper the fire, pile burning stumps to kill the buds is another matter.  These are small enough in area I can keep track of what is going on by myself and conditions can be wet enough to preclude escape.  Piles also go up hotter making less smoke.</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The reason for this entire effort is that native groundcovers can deal better with germinating in redwood duff than can redwood seeds thus providing chemical and physical competition for new redwood trees.  If I had burned this area, I would have provided a great germination bed for MORE redwood seedlings I don’t need or want and would then have to kill.  So I’m hoping to get out of this by repeated (and cleaner) spot burning.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Realize also that there is more than likely a substantial exotic seed bank here from the long history before this area was even forested at all, particularly Torilis arvensis.  The redwood duff suppresses exotic germination while the pile burning samples the area to see what I’m up against.  </a:t>
            </a:r>
            <a:endParaRPr lang="en-US" sz="2100">
              <a:solidFill>
                <a:srgbClr val="000000"/>
              </a:solidFill>
              <a:latin typeface="Arial"/>
            </a:endParaRPr>
          </a:p>
        </p:txBody>
      </p:sp>
      <p:sp>
        <p:nvSpPr>
          <p:cNvPr id="1891" name="PlaceHolder 3"/>
          <p:cNvSpPr>
            <a:spLocks noGrp="1"/>
          </p:cNvSpPr>
          <p:nvPr>
            <p:ph type="sldNum" idx="17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4A039AE-51B1-426E-ABE3-095D29B1795A}" type="slidenum">
              <a:rPr lang="en-US"/>
              <a:pPr/>
              <a:t>29</a:t>
            </a:fld>
            <a:endParaRPr lang="en-US">
              <a:solidFill>
                <a:srgbClr val="000000"/>
              </a:solidFill>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2" name="PlaceHolder 1"/>
          <p:cNvSpPr>
            <a:spLocks noGrp="1" noRot="1" noChangeAspect="1"/>
          </p:cNvSpPr>
          <p:nvPr>
            <p:ph type="sldImg"/>
          </p:nvPr>
        </p:nvSpPr>
        <p:spPr>
          <a:xfrm>
            <a:off x="1255713" y="719138"/>
            <a:ext cx="4802187" cy="3600450"/>
          </a:xfrm>
          <a:prstGeom prst="rect">
            <a:avLst/>
          </a:prstGeom>
          <a:ln w="0">
            <a:noFill/>
          </a:ln>
        </p:spPr>
      </p:sp>
      <p:sp>
        <p:nvSpPr>
          <p:cNvPr id="189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9999"/>
          </a:bodyPr>
          <a:lstStyle/>
          <a:p>
            <a:pPr defTabSz="966432">
              <a:lnSpc>
                <a:spcPct val="100000"/>
              </a:lnSpc>
            </a:pPr>
            <a:r>
              <a:rPr lang="en-US" sz="2100">
                <a:solidFill>
                  <a:schemeClr val="lt1"/>
                </a:solidFill>
                <a:latin typeface="Arial"/>
                <a:ea typeface="Times New Roman"/>
              </a:rPr>
              <a:t>Yet there are other cases where the trees are too close together to burn one as a stump sufficiently to kill all the adventitious buds on it without damaging the adjacent stem.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This turns out to be a bigger risk than one might presume given the celebrated “thick bark” old growth trees commonly exhibit.  </a:t>
            </a:r>
            <a:r>
              <a:rPr lang="en-US">
                <a:solidFill>
                  <a:schemeClr val="dk1"/>
                </a:solidFill>
              </a:rPr>
              <a:t>As was said earlier, </a:t>
            </a:r>
            <a:r>
              <a:rPr lang="en-US" b="1">
                <a:solidFill>
                  <a:schemeClr val="dk1"/>
                </a:solidFill>
              </a:rPr>
              <a:t>the critical threshold for cambium death is only around 60 °C (140°F)</a:t>
            </a:r>
            <a:r>
              <a:rPr lang="en-US">
                <a:solidFill>
                  <a:schemeClr val="dk1"/>
                </a:solidFill>
              </a:rPr>
              <a:t>, and the risk rises when heat penetrates the bark and sustains exposure above this level for sufficient time.</a:t>
            </a:r>
            <a:endParaRPr lang="en-US">
              <a:solidFill>
                <a:srgbClr val="000000"/>
              </a:solidFill>
              <a:latin typeface="Arial"/>
            </a:endParaRPr>
          </a:p>
          <a:p>
            <a:pPr defTabSz="966432">
              <a:lnSpc>
                <a:spcPct val="100000"/>
              </a:lnSpc>
            </a:pPr>
            <a:endParaRPr lang="en-US">
              <a:solidFill>
                <a:srgbClr val="000000"/>
              </a:solidFill>
              <a:latin typeface="Arial"/>
            </a:endParaRPr>
          </a:p>
          <a:p>
            <a:pPr defTabSz="966432">
              <a:lnSpc>
                <a:spcPct val="100000"/>
              </a:lnSpc>
            </a:pPr>
            <a:r>
              <a:rPr lang="en-US">
                <a:solidFill>
                  <a:schemeClr val="dk1"/>
                </a:solidFill>
              </a:rPr>
              <a:t>This suggests two things, First, when the stump I want to kill is directly adjacent to a stem I want to keep, fire would be an inadvisable means to kill the buds on all but the outside edge of the stump. Second, for those suckers several feet away from a stem, it won’t take a big burn pile to do the job.  That means I can retain the tops I get from thinning trees for cooking back the canopy.  </a:t>
            </a:r>
            <a:endParaRPr lang="en-US">
              <a:solidFill>
                <a:srgbClr val="000000"/>
              </a:solidFill>
              <a:latin typeface="Arial"/>
            </a:endParaRPr>
          </a:p>
          <a:p>
            <a:pPr defTabSz="966432">
              <a:lnSpc>
                <a:spcPct val="100000"/>
              </a:lnSpc>
            </a:pPr>
            <a:endParaRPr lang="en-US">
              <a:solidFill>
                <a:srgbClr val="000000"/>
              </a:solidFill>
              <a:latin typeface="Arial"/>
            </a:endParaRPr>
          </a:p>
          <a:p>
            <a:pPr defTabSz="966432">
              <a:lnSpc>
                <a:spcPct val="100000"/>
              </a:lnSpc>
            </a:pPr>
            <a:r>
              <a:rPr lang="en-US">
                <a:solidFill>
                  <a:schemeClr val="dk1"/>
                </a:solidFill>
              </a:rPr>
              <a:t>As for those stems that are adjacent to another tree, both chemical and mechanical treatment can do that within limits.  </a:t>
            </a:r>
            <a:endParaRPr lang="en-US">
              <a:solidFill>
                <a:srgbClr val="000000"/>
              </a:solidFill>
              <a:latin typeface="Arial"/>
            </a:endParaRPr>
          </a:p>
          <a:p>
            <a:pPr defTabSz="966432">
              <a:lnSpc>
                <a:spcPct val="100000"/>
              </a:lnSpc>
            </a:pPr>
            <a:r>
              <a:rPr lang="en-US">
                <a:solidFill>
                  <a:schemeClr val="dk1"/>
                </a:solidFill>
              </a:rPr>
              <a:t>One could grind the stump, but how it is possible to get a stump grinder to a steep and remote location like this?  </a:t>
            </a:r>
            <a:endParaRPr lang="en-US">
              <a:solidFill>
                <a:srgbClr val="000000"/>
              </a:solidFill>
              <a:latin typeface="Arial"/>
            </a:endParaRPr>
          </a:p>
        </p:txBody>
      </p:sp>
      <p:sp>
        <p:nvSpPr>
          <p:cNvPr id="1894" name="PlaceHolder 3"/>
          <p:cNvSpPr>
            <a:spLocks noGrp="1"/>
          </p:cNvSpPr>
          <p:nvPr>
            <p:ph type="sldNum" idx="17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5A428A8-F116-42D7-A095-CC4B81E91431}" type="slidenum">
              <a:rPr lang="en-US"/>
              <a:pPr/>
              <a:t>30</a:t>
            </a:fld>
            <a:endParaRPr lang="en-US">
              <a:solidFill>
                <a:srgbClr val="000000"/>
              </a:solidFill>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5" name="PlaceHolder 1"/>
          <p:cNvSpPr>
            <a:spLocks noGrp="1" noRot="1" noChangeAspect="1"/>
          </p:cNvSpPr>
          <p:nvPr>
            <p:ph type="sldImg"/>
          </p:nvPr>
        </p:nvSpPr>
        <p:spPr>
          <a:xfrm>
            <a:off x="1255713" y="719138"/>
            <a:ext cx="4802187" cy="3600450"/>
          </a:xfrm>
          <a:prstGeom prst="rect">
            <a:avLst/>
          </a:prstGeom>
          <a:ln w="0">
            <a:noFill/>
          </a:ln>
        </p:spPr>
      </p:sp>
      <p:sp>
        <p:nvSpPr>
          <p:cNvPr id="189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chemeClr val="lt1"/>
                </a:solidFill>
                <a:latin typeface="Arial"/>
                <a:ea typeface="Times New Roman"/>
              </a:rPr>
              <a:t>Meet the Alpine Magnum.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Although it is capable of chewing up a 4ft redwood, it weighs only 90 pounds and has wheels to get it to the job site.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It is fully rebuildable, but servicing it is not for the inexperienced or undisciplined mechanic.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It goes together like aircraft machinery.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Your average chainsaw shop has no experience with it.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So please do not underestimate the accessory demands of land management.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Doing this kind of work takes an industrial economy with a highly skilled workforce. </a:t>
            </a:r>
            <a:endParaRPr lang="en-US" sz="2100">
              <a:solidFill>
                <a:srgbClr val="000000"/>
              </a:solidFill>
              <a:latin typeface="Arial"/>
            </a:endParaRPr>
          </a:p>
        </p:txBody>
      </p:sp>
      <p:sp>
        <p:nvSpPr>
          <p:cNvPr id="1897" name="PlaceHolder 3"/>
          <p:cNvSpPr>
            <a:spLocks noGrp="1"/>
          </p:cNvSpPr>
          <p:nvPr>
            <p:ph type="sldNum" idx="17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5C33771-4B81-4C85-8B3A-7025776C1430}" type="slidenum">
              <a:rPr lang="en-US"/>
              <a:pPr/>
              <a:t>31</a:t>
            </a:fld>
            <a:endParaRPr lang="en-US">
              <a:solidFill>
                <a:srgbClr val="000000"/>
              </a:solidFill>
              <a:latin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8" name="PlaceHolder 1"/>
          <p:cNvSpPr>
            <a:spLocks noGrp="1" noRot="1" noChangeAspect="1"/>
          </p:cNvSpPr>
          <p:nvPr>
            <p:ph type="sldImg"/>
          </p:nvPr>
        </p:nvSpPr>
        <p:spPr>
          <a:xfrm>
            <a:off x="1255713" y="719138"/>
            <a:ext cx="4802187" cy="3600450"/>
          </a:xfrm>
          <a:prstGeom prst="rect">
            <a:avLst/>
          </a:prstGeom>
          <a:ln w="0">
            <a:noFill/>
          </a:ln>
        </p:spPr>
      </p:sp>
      <p:sp>
        <p:nvSpPr>
          <p:cNvPr id="189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defTabSz="966432">
              <a:lnSpc>
                <a:spcPct val="100000"/>
              </a:lnSpc>
            </a:pPr>
            <a:r>
              <a:rPr lang="en-US" sz="2100">
                <a:solidFill>
                  <a:schemeClr val="lt1"/>
                </a:solidFill>
                <a:latin typeface="Arial"/>
                <a:ea typeface="Times New Roman"/>
              </a:rPr>
              <a:t>Even after I murder the historic sprouting problem, as I thin the stand I will get tops too small for milling into lumber.  These I am collecting and splitting to make burn piles on top of stumps as I make them to get this stand toward a density that can inhibit a crown fire.  Collecting them takes a winch and the splitter takes a road.  But once they are split, it will be entertaining getting it back down to the stumps to be burned.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With a winch I can use a block to drag the firewood down to where I plan a burn pile.  It beats a bajillion trips up and down on a slope like this. Anybody have a free cargo net? </a:t>
            </a: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00" name="PlaceHolder 3"/>
          <p:cNvSpPr>
            <a:spLocks noGrp="1"/>
          </p:cNvSpPr>
          <p:nvPr>
            <p:ph type="sldNum" idx="17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506F9861-655E-4577-A4C3-05738348F26E}" type="slidenum">
              <a:rPr lang="en-US"/>
              <a:pPr/>
              <a:t>32</a:t>
            </a:fld>
            <a:endParaRPr lang="en-US">
              <a:solidFill>
                <a:srgbClr val="000000"/>
              </a:solidFill>
              <a:latin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1" name="PlaceHolder 1"/>
          <p:cNvSpPr>
            <a:spLocks noGrp="1" noRot="1" noChangeAspect="1"/>
          </p:cNvSpPr>
          <p:nvPr>
            <p:ph type="sldImg"/>
          </p:nvPr>
        </p:nvSpPr>
        <p:spPr>
          <a:xfrm>
            <a:off x="1255713" y="719138"/>
            <a:ext cx="4802187" cy="3600450"/>
          </a:xfrm>
          <a:prstGeom prst="rect">
            <a:avLst/>
          </a:prstGeom>
          <a:ln w="0">
            <a:noFill/>
          </a:ln>
        </p:spPr>
      </p:sp>
      <p:sp>
        <p:nvSpPr>
          <p:cNvPr id="190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a:solidFill>
                  <a:schemeClr val="lt1"/>
                </a:solidFill>
                <a:latin typeface="Arial"/>
                <a:ea typeface="Times New Roman"/>
              </a:rPr>
              <a:t>This is why I’m building a truck for those purposes, because to buy one new would cost me a $150 grand.  The winch must be PTO driven because of the length and number of the pulls, and what do you know but nobody sells small PTO winches anymore.  An electric winch would run out of battery power.  They’re great for getting out of trouble but now so good for work.  The oil in a hydraulic winch gets so hot that it requires wait times to cool.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Building a truck is a lot of work that takes considerable time, skill development, shop equipment, and money.  The work and equipment can be offset with money, but the skill development really helps when working with skilled trades I might hire someday.  In other words, to get serious about this kind of work demands either a lifetime of developing multiple skills, an awful lot of money, or both.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03" name="PlaceHolder 3"/>
          <p:cNvSpPr>
            <a:spLocks noGrp="1"/>
          </p:cNvSpPr>
          <p:nvPr>
            <p:ph type="sldNum" idx="18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579B648C-1731-46AF-AD63-3A52F679FBAB}" type="slidenum">
              <a:rPr lang="en-US"/>
              <a:pPr/>
              <a:t>33</a:t>
            </a:fld>
            <a:endParaRPr lang="en-US">
              <a:solidFill>
                <a:srgbClr val="000000"/>
              </a:solidFill>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 name="PlaceHolder 1"/>
          <p:cNvSpPr>
            <a:spLocks noGrp="1" noRot="1" noChangeAspect="1"/>
          </p:cNvSpPr>
          <p:nvPr>
            <p:ph type="sldImg"/>
          </p:nvPr>
        </p:nvSpPr>
        <p:spPr>
          <a:xfrm>
            <a:off x="1255713" y="719138"/>
            <a:ext cx="4802187" cy="3600450"/>
          </a:xfrm>
          <a:prstGeom prst="rect">
            <a:avLst/>
          </a:prstGeom>
          <a:ln w="0">
            <a:noFill/>
          </a:ln>
        </p:spPr>
      </p:sp>
      <p:sp>
        <p:nvSpPr>
          <p:cNvPr id="190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chemeClr val="lt1"/>
                </a:solidFill>
                <a:latin typeface="Arial"/>
                <a:ea typeface="Times New Roman"/>
              </a:rPr>
              <a:t>Having removed so many sprouts, at least now I can see what I’m doing when it comes to falling trees.  Not all of it is enticing.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Besides the hazards, the real problem is that each tree will make more material than I can sell or need for burning stumps.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ea typeface="Times New Roman"/>
              </a:rPr>
              <a:t>What CAN we do with all this wood?  </a:t>
            </a:r>
            <a:endParaRPr lang="en-US" sz="2100">
              <a:solidFill>
                <a:srgbClr val="000000"/>
              </a:solidFill>
              <a:latin typeface="Arial"/>
            </a:endParaRPr>
          </a:p>
        </p:txBody>
      </p:sp>
      <p:sp>
        <p:nvSpPr>
          <p:cNvPr id="1906" name="PlaceHolder 3"/>
          <p:cNvSpPr>
            <a:spLocks noGrp="1"/>
          </p:cNvSpPr>
          <p:nvPr>
            <p:ph type="sldNum" idx="18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7DCB9C0-5935-4C9F-BA18-A614DDB4C381}" type="slidenum">
              <a:rPr lang="en-US"/>
              <a:pPr/>
              <a:t>34</a:t>
            </a:fld>
            <a:endParaRPr lang="en-US">
              <a:solidFill>
                <a:srgbClr val="000000"/>
              </a:solidFill>
              <a:latin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7" name="PlaceHolder 1"/>
          <p:cNvSpPr>
            <a:spLocks noGrp="1" noRot="1" noChangeAspect="1"/>
          </p:cNvSpPr>
          <p:nvPr>
            <p:ph type="sldImg"/>
          </p:nvPr>
        </p:nvSpPr>
        <p:spPr>
          <a:xfrm>
            <a:off x="1255713" y="719138"/>
            <a:ext cx="4802187" cy="3600450"/>
          </a:xfrm>
          <a:prstGeom prst="rect">
            <a:avLst/>
          </a:prstGeom>
          <a:ln w="0">
            <a:noFill/>
          </a:ln>
        </p:spPr>
      </p:sp>
      <p:sp>
        <p:nvSpPr>
          <p:cNvPr id="190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chemeClr val="lt1"/>
                </a:solidFill>
                <a:latin typeface="Arial"/>
              </a:rPr>
              <a:t>Now, when I do log our stand of seed trees, under normal conditions, there would be parts that I could sell.  </a:t>
            </a:r>
            <a:endParaRPr lang="en-US" sz="2100">
              <a:solidFill>
                <a:srgbClr val="000000"/>
              </a:solidFill>
              <a:latin typeface="Arial"/>
            </a:endParaRPr>
          </a:p>
          <a:p>
            <a:pPr defTabSz="966432">
              <a:lnSpc>
                <a:spcPct val="100000"/>
              </a:lnSpc>
            </a:pPr>
            <a:r>
              <a:rPr lang="en-US" sz="2100">
                <a:solidFill>
                  <a:schemeClr val="lt1"/>
                </a:solidFill>
                <a:latin typeface="Arial"/>
              </a:rPr>
              <a:t>The CZU Lightning Strike Fire of 2020 (above) made so many logs that the local redwood market has collapsed.  </a:t>
            </a:r>
            <a:endParaRPr lang="en-US" sz="2100">
              <a:solidFill>
                <a:srgbClr val="000000"/>
              </a:solidFill>
              <a:latin typeface="Arial"/>
            </a:endParaRPr>
          </a:p>
          <a:p>
            <a:pPr defTabSz="966432">
              <a:lnSpc>
                <a:spcPct val="100000"/>
              </a:lnSpc>
            </a:pPr>
            <a:r>
              <a:rPr lang="en-US" sz="2100">
                <a:solidFill>
                  <a:schemeClr val="lt1"/>
                </a:solidFill>
                <a:latin typeface="Arial"/>
              </a:rPr>
              <a:t>The logs won’t pay for the handling and trucking costs.  The mills aren’t taking any more.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09" name="PlaceHolder 3"/>
          <p:cNvSpPr>
            <a:spLocks noGrp="1"/>
          </p:cNvSpPr>
          <p:nvPr>
            <p:ph type="sldNum" idx="18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F78A42C-DC56-4F64-B344-089CAF36D76D}" type="slidenum">
              <a:rPr lang="en-US"/>
              <a:pPr/>
              <a:t>35</a:t>
            </a:fld>
            <a:endParaRPr lang="en-US">
              <a:solidFill>
                <a:srgbClr val="000000"/>
              </a:solidFill>
              <a:latin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0" name="PlaceHolder 1"/>
          <p:cNvSpPr>
            <a:spLocks noGrp="1" noRot="1" noChangeAspect="1"/>
          </p:cNvSpPr>
          <p:nvPr>
            <p:ph type="sldImg"/>
          </p:nvPr>
        </p:nvSpPr>
        <p:spPr>
          <a:xfrm>
            <a:off x="1255713" y="719138"/>
            <a:ext cx="4802187" cy="3600450"/>
          </a:xfrm>
          <a:prstGeom prst="rect">
            <a:avLst/>
          </a:prstGeom>
          <a:ln w="0">
            <a:noFill/>
          </a:ln>
        </p:spPr>
      </p:sp>
      <p:sp>
        <p:nvSpPr>
          <p:cNvPr id="191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a:solidFill>
                  <a:srgbClr val="000000"/>
                </a:solidFill>
                <a:latin typeface="Arial"/>
              </a:rPr>
              <a:t>This photo appears to have been a second growth stand of stump clumps.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The predominance of green fuzz that appears on a redwood trunk soon after a fire hot enough to kill the branches indicates that the heartwood is feeding the fuzz but was not so hot as to kill the trunk cambium.  That the green fuzz appears to be fully around the stem implies even heating.  The slopes are lower here and there was very little wind driving that fire. </a:t>
            </a: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IF I’m right about the tannins and polyphenols moving rapidly toward the cambium through parenchyma after a fire, </a:t>
            </a:r>
            <a:r>
              <a:rPr lang="en-US" sz="2100">
                <a:solidFill>
                  <a:srgbClr val="000000"/>
                </a:solidFill>
                <a:latin typeface="Arial"/>
              </a:rPr>
              <a:t>that heartwood, while appearing intact and solid, would yield lumber subject to rapid decay.  </a:t>
            </a: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12" name="PlaceHolder 3"/>
          <p:cNvSpPr>
            <a:spLocks noGrp="1"/>
          </p:cNvSpPr>
          <p:nvPr>
            <p:ph type="sldNum" idx="18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B0C0729-2C37-47BB-AF07-5BD045607957}" type="slidenum">
              <a:rPr lang="en-US"/>
              <a:pPr/>
              <a:t>36</a:t>
            </a:fld>
            <a:endParaRPr lang="en-US">
              <a:solidFill>
                <a:srgbClr val="000000"/>
              </a:solidFill>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3" name="PlaceHolder 1"/>
          <p:cNvSpPr>
            <a:spLocks noGrp="1" noRot="1" noChangeAspect="1"/>
          </p:cNvSpPr>
          <p:nvPr>
            <p:ph type="sldImg"/>
          </p:nvPr>
        </p:nvSpPr>
        <p:spPr>
          <a:xfrm>
            <a:off x="1255713" y="719138"/>
            <a:ext cx="4802187" cy="3600450"/>
          </a:xfrm>
          <a:prstGeom prst="rect">
            <a:avLst/>
          </a:prstGeom>
          <a:ln w="0">
            <a:noFill/>
          </a:ln>
        </p:spPr>
      </p:sp>
      <p:sp>
        <p:nvSpPr>
          <p:cNvPr id="191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lnSpcReduction="9999"/>
          </a:bodyPr>
          <a:lstStyle/>
          <a:p>
            <a:pPr defTabSz="966432">
              <a:lnSpc>
                <a:spcPct val="100000"/>
              </a:lnSpc>
            </a:pPr>
            <a:r>
              <a:rPr lang="en-US" sz="2100">
                <a:solidFill>
                  <a:schemeClr val="lt1"/>
                </a:solidFill>
                <a:latin typeface="Arial"/>
              </a:rPr>
              <a:t>Burning logs is a hassle because they must be bucked, dried, and piled first.  This is pile is Douglas fir, which is virtually worthless in this area.</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This was only three logs.  I’ve got 17 on the ground now.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The alternative is paying somebody to haul them off at $5,000 per day.</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a:solidFill>
                  <a:schemeClr val="lt1"/>
                </a:solidFill>
                <a:latin typeface="Arial"/>
              </a:rPr>
              <a:t>What do I do with the upper redwood logs?  Split and burn them on stumps or use them.  How?</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15" name="PlaceHolder 3"/>
          <p:cNvSpPr>
            <a:spLocks noGrp="1"/>
          </p:cNvSpPr>
          <p:nvPr>
            <p:ph type="sldNum" idx="18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BD5A7AE-2C4C-4CCD-AF82-0A8794009F16}" type="slidenum">
              <a:rPr lang="en-US"/>
              <a:pPr/>
              <a:t>37</a:t>
            </a:fld>
            <a:endParaRPr lang="en-US">
              <a:solidFill>
                <a:srgbClr val="000000"/>
              </a:solidFill>
              <a:latin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6" name="PlaceHolder 1"/>
          <p:cNvSpPr>
            <a:spLocks noGrp="1" noRot="1" noChangeAspect="1"/>
          </p:cNvSpPr>
          <p:nvPr>
            <p:ph type="sldImg"/>
          </p:nvPr>
        </p:nvSpPr>
        <p:spPr>
          <a:xfrm>
            <a:off x="1255713" y="719138"/>
            <a:ext cx="4802187" cy="3600450"/>
          </a:xfrm>
          <a:prstGeom prst="rect">
            <a:avLst/>
          </a:prstGeom>
          <a:ln w="0">
            <a:noFill/>
          </a:ln>
        </p:spPr>
      </p:sp>
      <p:sp>
        <p:nvSpPr>
          <p:cNvPr id="191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Let’s go back to that LIDAR image and how channel incision begins right at our property line in our main drainage.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18" name="PlaceHolder 3"/>
          <p:cNvSpPr>
            <a:spLocks noGrp="1"/>
          </p:cNvSpPr>
          <p:nvPr>
            <p:ph type="sldNum" idx="18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5082E4B1-6ACE-402D-A7A2-3C26F69C2DF8}" type="slidenum">
              <a:rPr lang="en-US"/>
              <a:pPr/>
              <a:t>38</a:t>
            </a:fld>
            <a:endParaRPr lang="en-US">
              <a:solidFill>
                <a:srgbClr val="000000"/>
              </a:solidFill>
              <a:latin typeface="Times New Roman"/>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9" name="PlaceHolder 1"/>
          <p:cNvSpPr>
            <a:spLocks noGrp="1" noRot="1" noChangeAspect="1"/>
          </p:cNvSpPr>
          <p:nvPr>
            <p:ph type="sldImg"/>
          </p:nvPr>
        </p:nvSpPr>
        <p:spPr>
          <a:xfrm>
            <a:off x="1255713" y="719138"/>
            <a:ext cx="4802187" cy="3600450"/>
          </a:xfrm>
          <a:prstGeom prst="rect">
            <a:avLst/>
          </a:prstGeom>
          <a:ln w="0">
            <a:noFill/>
          </a:ln>
        </p:spPr>
      </p:sp>
      <p:sp>
        <p:nvSpPr>
          <p:cNvPr id="192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defTabSz="966432">
              <a:lnSpc>
                <a:spcPct val="100000"/>
              </a:lnSpc>
            </a:pPr>
            <a:r>
              <a:rPr lang="en-US" sz="2100" spc="-6">
                <a:solidFill>
                  <a:srgbClr val="FFFFFF"/>
                </a:solidFill>
                <a:latin typeface="Arial"/>
              </a:rPr>
              <a:t>As shown in Part I of this presentation, up until “Clump A” in Stand #3 was logged in 2000, that channel was four feet deep and up to ten feet wide. </a:t>
            </a:r>
            <a:endParaRPr lang="en-US" sz="2100">
              <a:solidFill>
                <a:srgbClr val="000000"/>
              </a:solidFill>
              <a:latin typeface="Arial"/>
            </a:endParaRPr>
          </a:p>
          <a:p>
            <a:pPr defTabSz="966432">
              <a:lnSpc>
                <a:spcPct val="100000"/>
              </a:lnSpc>
            </a:pPr>
            <a:r>
              <a:rPr lang="en-US" sz="2100" spc="-6">
                <a:solidFill>
                  <a:srgbClr val="FFFFFF"/>
                </a:solidFill>
                <a:latin typeface="Arial"/>
              </a:rPr>
              <a:t>The reversal of incision in about a third of that was due to that material I set in the channel below the clump.  </a:t>
            </a:r>
            <a:endParaRPr lang="en-US" sz="2100">
              <a:solidFill>
                <a:srgbClr val="000000"/>
              </a:solidFill>
              <a:latin typeface="Arial"/>
            </a:endParaRPr>
          </a:p>
          <a:p>
            <a:pPr defTabSz="966432">
              <a:lnSpc>
                <a:spcPct val="100000"/>
              </a:lnSpc>
            </a:pPr>
            <a:r>
              <a:rPr lang="en-US" sz="2100" spc="-6">
                <a:solidFill>
                  <a:srgbClr val="FFFFFF"/>
                </a:solidFill>
                <a:latin typeface="Arial"/>
              </a:rPr>
              <a:t>The rest was done with bay and oak trees surrounding the redwood clumps.  They rot faster than redwood.  </a:t>
            </a:r>
            <a:endParaRPr lang="en-US" sz="2100">
              <a:solidFill>
                <a:srgbClr val="000000"/>
              </a:solidFill>
              <a:latin typeface="Arial"/>
            </a:endParaRPr>
          </a:p>
          <a:p>
            <a:pPr defTabSz="966432">
              <a:lnSpc>
                <a:spcPct val="100000"/>
              </a:lnSpc>
            </a:pPr>
            <a:r>
              <a:rPr lang="en-US" sz="2100" spc="-6">
                <a:solidFill>
                  <a:srgbClr val="FFFFFF"/>
                </a:solidFill>
                <a:latin typeface="Arial"/>
              </a:rPr>
              <a:t>It’s an ongoing process as they rot down, but there is no shortage of material.  </a:t>
            </a:r>
            <a:endParaRPr lang="en-US" sz="2100">
              <a:solidFill>
                <a:srgbClr val="000000"/>
              </a:solidFill>
              <a:latin typeface="Arial"/>
            </a:endParaRPr>
          </a:p>
          <a:p>
            <a:pPr defTabSz="966432">
              <a:lnSpc>
                <a:spcPct val="100000"/>
              </a:lnSpc>
            </a:pPr>
            <a:r>
              <a:rPr lang="en-US" sz="2100" spc="-6">
                <a:solidFill>
                  <a:srgbClr val="FFFFFF"/>
                </a:solidFill>
                <a:latin typeface="Arial"/>
              </a:rPr>
              <a:t>The limits are time, energy, money, and government agencies doing the bidding of anti-logging activists.</a:t>
            </a:r>
            <a:endParaRPr lang="en-US" sz="2100">
              <a:solidFill>
                <a:srgbClr val="000000"/>
              </a:solidFill>
              <a:latin typeface="Arial"/>
            </a:endParaRPr>
          </a:p>
        </p:txBody>
      </p:sp>
      <p:sp>
        <p:nvSpPr>
          <p:cNvPr id="1921" name="PlaceHolder 3"/>
          <p:cNvSpPr>
            <a:spLocks noGrp="1"/>
          </p:cNvSpPr>
          <p:nvPr>
            <p:ph type="sldNum" idx="18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AE714728-FF71-4B0F-AFED-8A565C16B63F}" type="slidenum">
              <a:rPr lang="en-US"/>
              <a:pPr/>
              <a:t>39</a:t>
            </a:fld>
            <a:endParaRPr lang="en-US">
              <a:solidFill>
                <a:srgbClr val="000000"/>
              </a:solidFill>
              <a:latin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2" name="PlaceHolder 1"/>
          <p:cNvSpPr>
            <a:spLocks noGrp="1" noRot="1" noChangeAspect="1"/>
          </p:cNvSpPr>
          <p:nvPr>
            <p:ph type="sldImg"/>
          </p:nvPr>
        </p:nvSpPr>
        <p:spPr>
          <a:xfrm>
            <a:off x="1257300" y="719138"/>
            <a:ext cx="4800600" cy="3600450"/>
          </a:xfrm>
          <a:prstGeom prst="rect">
            <a:avLst/>
          </a:prstGeom>
          <a:ln w="0">
            <a:noFill/>
          </a:ln>
        </p:spPr>
      </p:sp>
      <p:sp>
        <p:nvSpPr>
          <p:cNvPr id="192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rgbClr val="FFFFFF"/>
                </a:solidFill>
                <a:latin typeface="Arial"/>
              </a:rPr>
              <a:t>This </a:t>
            </a:r>
            <a:r>
              <a:rPr lang="en-US" sz="2100" spc="-6">
                <a:solidFill>
                  <a:srgbClr val="FFFFFF"/>
                </a:solidFill>
                <a:latin typeface="Arial"/>
              </a:rPr>
              <a:t>is that Class III seasonal stream channel just below </a:t>
            </a:r>
            <a:r>
              <a:rPr lang="en-US" sz="2100">
                <a:solidFill>
                  <a:srgbClr val="FFFFFF"/>
                </a:solidFill>
                <a:latin typeface="Arial"/>
              </a:rPr>
              <a:t>Clump A, </a:t>
            </a:r>
            <a:r>
              <a:rPr lang="en-US" sz="2100" spc="-6">
                <a:solidFill>
                  <a:srgbClr val="FFFFFF"/>
                </a:solidFill>
                <a:latin typeface="Arial"/>
              </a:rPr>
              <a:t>si</a:t>
            </a:r>
            <a:r>
              <a:rPr lang="en-US" sz="2100">
                <a:solidFill>
                  <a:srgbClr val="FFFFFF"/>
                </a:solidFill>
                <a:latin typeface="Arial"/>
              </a:rPr>
              <a:t>x </a:t>
            </a:r>
            <a:r>
              <a:rPr lang="en-US" sz="2100" spc="-6">
                <a:solidFill>
                  <a:srgbClr val="FFFFFF"/>
                </a:solidFill>
                <a:latin typeface="Arial"/>
              </a:rPr>
              <a:t>year</a:t>
            </a:r>
            <a:r>
              <a:rPr lang="en-US" sz="2100">
                <a:solidFill>
                  <a:srgbClr val="FFFFFF"/>
                </a:solidFill>
                <a:latin typeface="Arial"/>
              </a:rPr>
              <a:t>s </a:t>
            </a:r>
            <a:r>
              <a:rPr lang="en-US" sz="2100" spc="-11">
                <a:solidFill>
                  <a:srgbClr val="FFFFFF"/>
                </a:solidFill>
                <a:latin typeface="Arial"/>
              </a:rPr>
              <a:t>afte</a:t>
            </a:r>
            <a:r>
              <a:rPr lang="en-US" sz="2100" spc="-6">
                <a:solidFill>
                  <a:srgbClr val="FFFFFF"/>
                </a:solidFill>
                <a:latin typeface="Arial"/>
              </a:rPr>
              <a:t>r</a:t>
            </a:r>
            <a:r>
              <a:rPr lang="en-US" sz="2100">
                <a:solidFill>
                  <a:srgbClr val="FFFFFF"/>
                </a:solidFill>
                <a:latin typeface="Arial"/>
              </a:rPr>
              <a:t> </a:t>
            </a:r>
            <a:r>
              <a:rPr lang="en-US" sz="2100" spc="-6">
                <a:solidFill>
                  <a:srgbClr val="FFFFFF"/>
                </a:solidFill>
                <a:latin typeface="Arial"/>
              </a:rPr>
              <a:t>the</a:t>
            </a:r>
            <a:r>
              <a:rPr lang="en-US" sz="2100" spc="6">
                <a:solidFill>
                  <a:srgbClr val="FFFFFF"/>
                </a:solidFill>
                <a:latin typeface="Arial"/>
              </a:rPr>
              <a:t> </a:t>
            </a:r>
            <a:r>
              <a:rPr lang="en-US" sz="2100">
                <a:solidFill>
                  <a:srgbClr val="FFFFFF"/>
                </a:solidFill>
                <a:latin typeface="Arial"/>
              </a:rPr>
              <a:t>'</a:t>
            </a:r>
            <a:r>
              <a:rPr lang="en-US" sz="2100" spc="-11">
                <a:solidFill>
                  <a:srgbClr val="FFFFFF"/>
                </a:solidFill>
                <a:latin typeface="Arial"/>
              </a:rPr>
              <a:t>l</a:t>
            </a:r>
            <a:r>
              <a:rPr lang="en-US" sz="2100" spc="-6">
                <a:solidFill>
                  <a:srgbClr val="FFFFFF"/>
                </a:solidFill>
                <a:latin typeface="Arial"/>
              </a:rPr>
              <a:t>oggi</a:t>
            </a:r>
            <a:r>
              <a:rPr lang="en-US" sz="2100" spc="-24">
                <a:solidFill>
                  <a:srgbClr val="FFFFFF"/>
                </a:solidFill>
                <a:latin typeface="Arial"/>
              </a:rPr>
              <a:t>n</a:t>
            </a:r>
            <a:r>
              <a:rPr lang="en-US" sz="2100">
                <a:solidFill>
                  <a:srgbClr val="FFFFFF"/>
                </a:solidFill>
                <a:latin typeface="Arial"/>
              </a:rPr>
              <a:t>g </a:t>
            </a:r>
            <a:r>
              <a:rPr lang="en-US" sz="2100" spc="-6">
                <a:solidFill>
                  <a:srgbClr val="FFFFFF"/>
                </a:solidFill>
                <a:latin typeface="Arial"/>
              </a:rPr>
              <a:t>jo</a:t>
            </a:r>
            <a:r>
              <a:rPr lang="en-US" sz="2100">
                <a:solidFill>
                  <a:srgbClr val="FFFFFF"/>
                </a:solidFill>
                <a:latin typeface="Arial"/>
              </a:rPr>
              <a:t>b' </a:t>
            </a:r>
            <a:r>
              <a:rPr lang="en-US" sz="2100" spc="-11">
                <a:solidFill>
                  <a:srgbClr val="FFFFFF"/>
                </a:solidFill>
                <a:latin typeface="Arial"/>
              </a:rPr>
              <a:t>i</a:t>
            </a:r>
            <a:r>
              <a:rPr lang="en-US" sz="2100">
                <a:solidFill>
                  <a:srgbClr val="FFFFFF"/>
                </a:solidFill>
                <a:latin typeface="Arial"/>
              </a:rPr>
              <a:t>n </a:t>
            </a:r>
            <a:r>
              <a:rPr lang="en-US" sz="2100" spc="-6">
                <a:solidFill>
                  <a:srgbClr val="FFFFFF"/>
                </a:solidFill>
                <a:latin typeface="Arial"/>
              </a:rPr>
              <a:t>2000</a:t>
            </a:r>
            <a:r>
              <a:rPr lang="en-US" sz="2100">
                <a:solidFill>
                  <a:srgbClr val="FFFFFF"/>
                </a:solidFill>
                <a:latin typeface="Arial"/>
              </a:rPr>
              <a:t>.  </a:t>
            </a:r>
            <a:r>
              <a:rPr lang="en-US" sz="2100" spc="-6">
                <a:solidFill>
                  <a:srgbClr val="FFFFFF"/>
                </a:solidFill>
                <a:latin typeface="Arial"/>
              </a:rPr>
              <a:t>I put a lot of small logs we didn’t use from the higher parts of those trees into the drainage.  The big advantage was that they didn’t have to be yarded out up a very steep hill.  Luckily, they were high and dry enough for a couple of years that the tissue dried and died and they didn’t sprout new trees.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Their placement isn’t random.  We have some logs for keeping the water from scouring the edges, and others arranged in triangular shapes that lock together while forcing the water to take a longer path back and forth dropping sediment from gophers, ground-squirrels, me tromping around… al</a:t>
            </a:r>
            <a:r>
              <a:rPr lang="en-US" sz="2100">
                <a:solidFill>
                  <a:srgbClr val="FFFFFF"/>
                </a:solidFill>
                <a:latin typeface="Arial"/>
              </a:rPr>
              <a:t>l </a:t>
            </a:r>
            <a:r>
              <a:rPr lang="en-US" sz="2100" spc="-6">
                <a:solidFill>
                  <a:srgbClr val="FFFFFF"/>
                </a:solidFill>
                <a:latin typeface="Arial"/>
              </a:rPr>
              <a:t>thos</a:t>
            </a:r>
            <a:r>
              <a:rPr lang="en-US" sz="2100">
                <a:solidFill>
                  <a:srgbClr val="FFFFFF"/>
                </a:solidFill>
                <a:latin typeface="Arial"/>
              </a:rPr>
              <a:t>e</a:t>
            </a:r>
            <a:r>
              <a:rPr lang="en-US" sz="2100" spc="-6">
                <a:solidFill>
                  <a:srgbClr val="FFFFFF"/>
                </a:solidFill>
                <a:latin typeface="Arial"/>
              </a:rPr>
              <a:t> t</a:t>
            </a:r>
            <a:r>
              <a:rPr lang="en-US" sz="2100" spc="-11">
                <a:solidFill>
                  <a:srgbClr val="FFFFFF"/>
                </a:solidFill>
                <a:latin typeface="Arial"/>
              </a:rPr>
              <a:t>i</a:t>
            </a:r>
            <a:r>
              <a:rPr lang="en-US" sz="2100" spc="-6">
                <a:solidFill>
                  <a:srgbClr val="FFFFFF"/>
                </a:solidFill>
                <a:latin typeface="Arial"/>
              </a:rPr>
              <a:t>n</a:t>
            </a:r>
            <a:r>
              <a:rPr lang="en-US" sz="2100">
                <a:solidFill>
                  <a:srgbClr val="FFFFFF"/>
                </a:solidFill>
                <a:latin typeface="Arial"/>
              </a:rPr>
              <a:t>y </a:t>
            </a:r>
            <a:r>
              <a:rPr lang="en-US" sz="2100" spc="-6">
                <a:solidFill>
                  <a:srgbClr val="FFFFFF"/>
                </a:solidFill>
                <a:latin typeface="Arial"/>
              </a:rPr>
              <a:t>source</a:t>
            </a:r>
            <a:r>
              <a:rPr lang="en-US" sz="2100">
                <a:solidFill>
                  <a:srgbClr val="FFFFFF"/>
                </a:solidFill>
                <a:latin typeface="Arial"/>
              </a:rPr>
              <a:t>s of sediment </a:t>
            </a:r>
            <a:r>
              <a:rPr lang="en-US" sz="2100" spc="-6">
                <a:solidFill>
                  <a:srgbClr val="FFFFFF"/>
                </a:solidFill>
                <a:latin typeface="Arial"/>
              </a:rPr>
              <a:t>ad</a:t>
            </a:r>
            <a:r>
              <a:rPr lang="en-US" sz="2100">
                <a:solidFill>
                  <a:srgbClr val="FFFFFF"/>
                </a:solidFill>
                <a:latin typeface="Arial"/>
              </a:rPr>
              <a:t>d </a:t>
            </a:r>
            <a:r>
              <a:rPr lang="en-US" sz="2100" spc="-6">
                <a:solidFill>
                  <a:srgbClr val="FFFFFF"/>
                </a:solidFill>
                <a:latin typeface="Arial"/>
              </a:rPr>
              <a:t>u</a:t>
            </a:r>
            <a:r>
              <a:rPr lang="en-US" sz="2100">
                <a:solidFill>
                  <a:srgbClr val="FFFFFF"/>
                </a:solidFill>
                <a:latin typeface="Arial"/>
              </a:rPr>
              <a:t>p </a:t>
            </a:r>
            <a:r>
              <a:rPr lang="en-US" sz="2100" spc="-11">
                <a:solidFill>
                  <a:srgbClr val="FFFFFF"/>
                </a:solidFill>
                <a:latin typeface="Arial"/>
              </a:rPr>
              <a:t>to</a:t>
            </a:r>
            <a:r>
              <a:rPr lang="en-US" sz="2100">
                <a:solidFill>
                  <a:srgbClr val="FFFFFF"/>
                </a:solidFill>
                <a:latin typeface="Arial"/>
              </a:rPr>
              <a:t> a </a:t>
            </a:r>
            <a:r>
              <a:rPr lang="en-US" sz="2100" spc="-6">
                <a:solidFill>
                  <a:srgbClr val="FFFFFF"/>
                </a:solidFill>
                <a:latin typeface="Arial"/>
              </a:rPr>
              <a:t>lot</a:t>
            </a:r>
            <a:r>
              <a:rPr lang="en-US" sz="2100">
                <a:solidFill>
                  <a:srgbClr val="FFFFFF"/>
                </a:solidFill>
                <a:latin typeface="Arial"/>
              </a:rPr>
              <a:t> that was once </a:t>
            </a:r>
            <a:r>
              <a:rPr lang="en-US" sz="2100" spc="-6">
                <a:solidFill>
                  <a:srgbClr val="FFFFFF"/>
                </a:solidFill>
                <a:latin typeface="Arial"/>
              </a:rPr>
              <a:t>los</a:t>
            </a:r>
            <a:r>
              <a:rPr lang="en-US" sz="2100">
                <a:solidFill>
                  <a:srgbClr val="FFFFFF"/>
                </a:solidFill>
                <a:latin typeface="Arial"/>
              </a:rPr>
              <a:t>t </a:t>
            </a:r>
            <a:r>
              <a:rPr lang="en-US" sz="2100" spc="-11">
                <a:solidFill>
                  <a:srgbClr val="FFFFFF"/>
                </a:solidFill>
                <a:latin typeface="Arial"/>
              </a:rPr>
              <a:t>of</a:t>
            </a:r>
            <a:r>
              <a:rPr lang="en-US" sz="2100" spc="-6">
                <a:solidFill>
                  <a:srgbClr val="FFFFFF"/>
                </a:solidFill>
                <a:latin typeface="Arial"/>
              </a:rPr>
              <a:t>f</a:t>
            </a:r>
            <a:r>
              <a:rPr lang="en-US" sz="2100" spc="6">
                <a:solidFill>
                  <a:srgbClr val="FFFFFF"/>
                </a:solidFill>
                <a:latin typeface="Arial"/>
              </a:rPr>
              <a:t> </a:t>
            </a:r>
            <a:r>
              <a:rPr lang="en-US" sz="2100" spc="-6">
                <a:solidFill>
                  <a:srgbClr val="FFFFFF"/>
                </a:solidFill>
                <a:latin typeface="Arial"/>
              </a:rPr>
              <a:t>th</a:t>
            </a:r>
            <a:r>
              <a:rPr lang="en-US" sz="2100">
                <a:solidFill>
                  <a:srgbClr val="FFFFFF"/>
                </a:solidFill>
                <a:latin typeface="Arial"/>
              </a:rPr>
              <a:t>e </a:t>
            </a:r>
            <a:r>
              <a:rPr lang="en-US" sz="2100" spc="-6">
                <a:solidFill>
                  <a:srgbClr val="FFFFFF"/>
                </a:solidFill>
                <a:latin typeface="Arial"/>
              </a:rPr>
              <a:t>propert</a:t>
            </a:r>
            <a:r>
              <a:rPr lang="en-US" sz="2100">
                <a:solidFill>
                  <a:srgbClr val="FFFFFF"/>
                </a:solidFill>
                <a:latin typeface="Arial"/>
              </a:rPr>
              <a:t>y and into streams </a:t>
            </a:r>
            <a:r>
              <a:rPr lang="en-US" sz="2100" spc="-6">
                <a:solidFill>
                  <a:srgbClr val="FFFFFF"/>
                </a:solidFill>
                <a:latin typeface="Arial"/>
              </a:rPr>
              <a:t>ever</a:t>
            </a:r>
            <a:r>
              <a:rPr lang="en-US" sz="2100">
                <a:solidFill>
                  <a:srgbClr val="FFFFFF"/>
                </a:solidFill>
                <a:latin typeface="Arial"/>
              </a:rPr>
              <a:t>y </a:t>
            </a:r>
            <a:r>
              <a:rPr lang="en-US" sz="2100" spc="-6">
                <a:solidFill>
                  <a:srgbClr val="FFFFFF"/>
                </a:solidFill>
                <a:latin typeface="Arial"/>
              </a:rPr>
              <a:t>year</a:t>
            </a:r>
            <a:r>
              <a:rPr lang="en-US" sz="2100">
                <a:solidFill>
                  <a:srgbClr val="FFFFFF"/>
                </a:solidFill>
                <a:latin typeface="Arial"/>
              </a:rPr>
              <a:t>.  </a:t>
            </a:r>
            <a:r>
              <a:rPr lang="en-US" sz="2100" spc="-6">
                <a:solidFill>
                  <a:srgbClr val="FFFFFF"/>
                </a:solidFill>
                <a:latin typeface="Arial"/>
              </a:rPr>
              <a:t>The sediment ha</a:t>
            </a:r>
            <a:r>
              <a:rPr lang="en-US" sz="2100">
                <a:solidFill>
                  <a:srgbClr val="FFFFFF"/>
                </a:solidFill>
                <a:latin typeface="Arial"/>
              </a:rPr>
              <a:t>s </a:t>
            </a:r>
            <a:r>
              <a:rPr lang="en-US" sz="2100" spc="-6">
                <a:solidFill>
                  <a:srgbClr val="FFFFFF"/>
                </a:solidFill>
                <a:latin typeface="Arial"/>
              </a:rPr>
              <a:t>almost completely filled </a:t>
            </a:r>
            <a:r>
              <a:rPr lang="en-US" sz="2100">
                <a:solidFill>
                  <a:srgbClr val="FFFFFF"/>
                </a:solidFill>
                <a:latin typeface="Arial"/>
              </a:rPr>
              <a:t>a </a:t>
            </a:r>
            <a:r>
              <a:rPr lang="en-US" sz="2100" spc="-6">
                <a:solidFill>
                  <a:srgbClr val="FFFFFF"/>
                </a:solidFill>
                <a:latin typeface="Arial"/>
              </a:rPr>
              <a:t>channel</a:t>
            </a:r>
            <a:r>
              <a:rPr lang="en-US" sz="2100">
                <a:solidFill>
                  <a:srgbClr val="FFFFFF"/>
                </a:solidFill>
                <a:latin typeface="Arial"/>
              </a:rPr>
              <a:t> </a:t>
            </a:r>
            <a:r>
              <a:rPr lang="en-US" sz="2100" spc="-6">
                <a:solidFill>
                  <a:srgbClr val="FFFFFF"/>
                </a:solidFill>
                <a:latin typeface="Arial"/>
              </a:rPr>
              <a:t>6-</a:t>
            </a:r>
            <a:r>
              <a:rPr lang="en-US" sz="2100">
                <a:solidFill>
                  <a:srgbClr val="FFFFFF"/>
                </a:solidFill>
                <a:latin typeface="Arial"/>
              </a:rPr>
              <a:t>8 </a:t>
            </a:r>
            <a:r>
              <a:rPr lang="en-US" sz="2100" spc="-18">
                <a:solidFill>
                  <a:srgbClr val="FFFFFF"/>
                </a:solidFill>
                <a:latin typeface="Arial"/>
              </a:rPr>
              <a:t>f</a:t>
            </a:r>
            <a:r>
              <a:rPr lang="en-US" sz="2100" spc="-6">
                <a:solidFill>
                  <a:srgbClr val="FFFFFF"/>
                </a:solidFill>
                <a:latin typeface="Arial"/>
              </a:rPr>
              <a:t>ee</a:t>
            </a:r>
            <a:r>
              <a:rPr lang="en-US" sz="2100">
                <a:solidFill>
                  <a:srgbClr val="FFFFFF"/>
                </a:solidFill>
                <a:latin typeface="Arial"/>
              </a:rPr>
              <a:t>t </a:t>
            </a:r>
            <a:r>
              <a:rPr lang="en-US" sz="2100" spc="-6">
                <a:solidFill>
                  <a:srgbClr val="FFFFFF"/>
                </a:solidFill>
                <a:latin typeface="Arial"/>
              </a:rPr>
              <a:t>wid</a:t>
            </a:r>
            <a:r>
              <a:rPr lang="en-US" sz="2100">
                <a:solidFill>
                  <a:srgbClr val="FFFFFF"/>
                </a:solidFill>
                <a:latin typeface="Arial"/>
              </a:rPr>
              <a:t>e </a:t>
            </a:r>
            <a:r>
              <a:rPr lang="en-US" sz="2100" spc="-6">
                <a:solidFill>
                  <a:srgbClr val="FFFFFF"/>
                </a:solidFill>
                <a:latin typeface="Arial"/>
              </a:rPr>
              <a:t>an</a:t>
            </a:r>
            <a:r>
              <a:rPr lang="en-US" sz="2100">
                <a:solidFill>
                  <a:srgbClr val="FFFFFF"/>
                </a:solidFill>
                <a:latin typeface="Arial"/>
              </a:rPr>
              <a:t>d </a:t>
            </a:r>
            <a:r>
              <a:rPr lang="en-US" sz="2100" spc="-6">
                <a:solidFill>
                  <a:srgbClr val="FFFFFF"/>
                </a:solidFill>
                <a:latin typeface="Arial"/>
              </a:rPr>
              <a:t>2-</a:t>
            </a:r>
            <a:r>
              <a:rPr lang="en-US" sz="2100">
                <a:solidFill>
                  <a:srgbClr val="FFFFFF"/>
                </a:solidFill>
                <a:latin typeface="Arial"/>
              </a:rPr>
              <a:t>4 </a:t>
            </a:r>
            <a:r>
              <a:rPr lang="en-US" sz="2100" spc="-18">
                <a:solidFill>
                  <a:srgbClr val="FFFFFF"/>
                </a:solidFill>
                <a:latin typeface="Arial"/>
              </a:rPr>
              <a:t>fee</a:t>
            </a:r>
            <a:r>
              <a:rPr lang="en-US" sz="2100" spc="-6">
                <a:solidFill>
                  <a:srgbClr val="FFFFFF"/>
                </a:solidFill>
                <a:latin typeface="Arial"/>
              </a:rPr>
              <a:t>t</a:t>
            </a:r>
            <a:r>
              <a:rPr lang="en-US" sz="2100" spc="-11">
                <a:solidFill>
                  <a:srgbClr val="FFFFFF"/>
                </a:solidFill>
                <a:latin typeface="Arial"/>
              </a:rPr>
              <a:t> </a:t>
            </a:r>
            <a:r>
              <a:rPr lang="en-US" sz="2100" spc="-6">
                <a:solidFill>
                  <a:srgbClr val="FFFFFF"/>
                </a:solidFill>
                <a:latin typeface="Arial"/>
              </a:rPr>
              <a:t>deep in six years</a:t>
            </a:r>
            <a:r>
              <a:rPr lang="en-US" sz="2100">
                <a:solidFill>
                  <a:srgbClr val="FFFFFF"/>
                </a:solidFill>
                <a:latin typeface="Arial"/>
              </a:rPr>
              <a:t>. I guess I’m depriving surfers of beach sand.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Now I’ll tell you, to do this would be totally illegal for a commercial timber job. The fines would be in the tens of thousands of dollars.  The reason is that the regulators, while claiming they are protecting fish from sediments, are actually afraid of the liability for that material coming loose to make what is called a debris flow.  The downside of not doing it is channel incision which eventually destabilizes whole slopes above the channel.  Then bigger landslides make bigger debris flows but the lawyers can call those “Natural” because nobody did anything to make it happen.   This practice also raises the summer soil moisture horizon.   We have seen giant salamanders in recent years over a half mile from the nearest stream.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24" name="PlaceHolder 3"/>
          <p:cNvSpPr>
            <a:spLocks noGrp="1"/>
          </p:cNvSpPr>
          <p:nvPr>
            <p:ph type="sldNum" idx="18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CC863BBB-BAAC-4088-A6A0-668D4E831B0A}" type="slidenum">
              <a:rPr lang="en-US"/>
              <a:pPr/>
              <a:t>40</a:t>
            </a:fld>
            <a:endParaRPr lang="en-US">
              <a:solidFill>
                <a:srgbClr val="000000"/>
              </a:solidFill>
              <a:latin typeface="Times New Roman"/>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 name="PlaceHolder 1"/>
          <p:cNvSpPr>
            <a:spLocks noGrp="1" noRot="1" noChangeAspect="1"/>
          </p:cNvSpPr>
          <p:nvPr>
            <p:ph type="sldImg"/>
          </p:nvPr>
        </p:nvSpPr>
        <p:spPr>
          <a:xfrm>
            <a:off x="1255713" y="719138"/>
            <a:ext cx="4802187" cy="3600450"/>
          </a:xfrm>
          <a:prstGeom prst="rect">
            <a:avLst/>
          </a:prstGeom>
          <a:ln w="0">
            <a:noFill/>
          </a:ln>
        </p:spPr>
      </p:sp>
      <p:sp>
        <p:nvSpPr>
          <p:cNvPr id="192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spc="-6">
                <a:solidFill>
                  <a:srgbClr val="FFFFFF"/>
                </a:solidFill>
                <a:latin typeface="Arial"/>
              </a:rPr>
              <a:t>Logging did this in only ten years.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When I started, it was so dark down here that nothing would grow on the ground.  Not even broom.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I want you to see that what I’m doing is a good thing, from which I can make useful and beautiful things and leave a better forest than the one I I started.  Now this is just my preference for “better,” because I think a beautiful forest is more than just a stand of trees.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Over time, redwood roots will infuse the sediments in this stream bed.  Over time there will be more tops to replace these.  There is a balance to be attained here over time, but nobody knows how that will work out.  But it could be helped if we had a market for these logs to perform this function elsewhere.  Channel incision is a big problem in these mountains.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27" name="PlaceHolder 3"/>
          <p:cNvSpPr>
            <a:spLocks noGrp="1"/>
          </p:cNvSpPr>
          <p:nvPr>
            <p:ph type="sldNum" idx="18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C2EE7FD-3DEE-4229-9F88-FD3B8507EA7A}" type="slidenum">
              <a:rPr lang="en-US"/>
              <a:pPr/>
              <a:t>41</a:t>
            </a:fld>
            <a:endParaRPr lang="en-US">
              <a:solidFill>
                <a:srgbClr val="000000"/>
              </a:solidFill>
              <a:latin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8" name="PlaceHolder 1"/>
          <p:cNvSpPr>
            <a:spLocks noGrp="1" noRot="1" noChangeAspect="1"/>
          </p:cNvSpPr>
          <p:nvPr>
            <p:ph type="sldImg"/>
          </p:nvPr>
        </p:nvSpPr>
        <p:spPr>
          <a:xfrm>
            <a:off x="1257300" y="719138"/>
            <a:ext cx="4800600" cy="3600450"/>
          </a:xfrm>
          <a:prstGeom prst="rect">
            <a:avLst/>
          </a:prstGeom>
          <a:ln w="0">
            <a:noFill/>
          </a:ln>
        </p:spPr>
      </p:sp>
      <p:sp>
        <p:nvSpPr>
          <p:cNvPr id="192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a:lnSpc>
                <a:spcPct val="100000"/>
              </a:lnSpc>
            </a:pPr>
            <a:r>
              <a:rPr lang="en-US" sz="2100">
                <a:solidFill>
                  <a:srgbClr val="000000"/>
                </a:solidFill>
                <a:latin typeface="Arial"/>
              </a:rPr>
              <a:t>Like this. </a:t>
            </a:r>
          </a:p>
          <a:p>
            <a:pPr>
              <a:lnSpc>
                <a:spcPct val="100000"/>
              </a:lnSpc>
            </a:pPr>
            <a:endParaRPr lang="en-US" sz="2100">
              <a:solidFill>
                <a:srgbClr val="000000"/>
              </a:solidFill>
              <a:latin typeface="Arial"/>
            </a:endParaRPr>
          </a:p>
          <a:p>
            <a:pPr>
              <a:lnSpc>
                <a:spcPct val="100000"/>
              </a:lnSpc>
            </a:pPr>
            <a:r>
              <a:rPr lang="en-US" sz="2100">
                <a:solidFill>
                  <a:srgbClr val="000000"/>
                </a:solidFill>
                <a:latin typeface="Arial"/>
              </a:rPr>
              <a:t>About a mile from here, is “Natural” channel incision in a redwood stand accelerated by a culvert off the County road.  This channel is about thirty feet wide and ten feet deep. </a:t>
            </a:r>
          </a:p>
          <a:p>
            <a:pPr>
              <a:lnSpc>
                <a:spcPct val="100000"/>
              </a:lnSpc>
            </a:pPr>
            <a:endParaRPr lang="en-US" sz="2100">
              <a:solidFill>
                <a:srgbClr val="000000"/>
              </a:solidFill>
              <a:latin typeface="Arial"/>
            </a:endParaRPr>
          </a:p>
          <a:p>
            <a:pPr>
              <a:lnSpc>
                <a:spcPct val="100000"/>
              </a:lnSpc>
            </a:pPr>
            <a:r>
              <a:rPr lang="en-US" sz="2100">
                <a:solidFill>
                  <a:srgbClr val="000000"/>
                </a:solidFill>
                <a:latin typeface="Arial"/>
              </a:rPr>
              <a:t>The academic name for this process is “recruitment.”  It may destroy marketable timber but it doesn’t do much about channel incision.  The water runs under the redwoods clinging to life at the edges, and it just keeps cutting into the sandstone. </a:t>
            </a:r>
          </a:p>
          <a:p>
            <a:pPr>
              <a:lnSpc>
                <a:spcPct val="100000"/>
              </a:lnSpc>
            </a:pPr>
            <a:endParaRPr lang="en-US" sz="2100">
              <a:solidFill>
                <a:srgbClr val="000000"/>
              </a:solidFill>
              <a:latin typeface="Arial"/>
            </a:endParaRPr>
          </a:p>
          <a:p>
            <a:pPr>
              <a:lnSpc>
                <a:spcPct val="100000"/>
              </a:lnSpc>
            </a:pPr>
            <a:r>
              <a:rPr lang="en-US" sz="2100">
                <a:solidFill>
                  <a:srgbClr val="000000"/>
                </a:solidFill>
                <a:latin typeface="Arial"/>
              </a:rPr>
              <a:t>It doesn’t make sense to expect drainages to reduce channel incision by themselves.  </a:t>
            </a:r>
          </a:p>
          <a:p>
            <a:pPr>
              <a:lnSpc>
                <a:spcPct val="100000"/>
              </a:lnSpc>
            </a:pPr>
            <a:endParaRPr lang="en-US" sz="2100">
              <a:solidFill>
                <a:srgbClr val="000000"/>
              </a:solidFill>
              <a:latin typeface="Arial"/>
            </a:endParaRPr>
          </a:p>
          <a:p>
            <a:pPr>
              <a:lnSpc>
                <a:spcPct val="100000"/>
              </a:lnSpc>
            </a:pPr>
            <a:r>
              <a:rPr lang="en-US" sz="2100">
                <a:solidFill>
                  <a:srgbClr val="000000"/>
                </a:solidFill>
                <a:latin typeface="Arial"/>
              </a:rPr>
              <a:t>Channel incision destabilizes whole slopes.  Wood can slow it down.  But it’s not permanent.  It must be replaced.  The hillsides aren’t permanent either.  Logs can slow it down.  Yes, there are risks of debris flows .  No, it’s not possible to eliminate all of them.  We have competing risks that vary by location so much that single-point control is inadvisable.  Agencies aren’t accountable for failures anyway. </a:t>
            </a:r>
          </a:p>
        </p:txBody>
      </p:sp>
      <p:sp>
        <p:nvSpPr>
          <p:cNvPr id="1930" name="PlaceHolder 3"/>
          <p:cNvSpPr>
            <a:spLocks noGrp="1"/>
          </p:cNvSpPr>
          <p:nvPr>
            <p:ph type="sldNum" idx="18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0D5148D-1CA9-4388-ACA7-4F0C63B767E1}" type="slidenum">
              <a:rPr lang="en-US"/>
              <a:pPr/>
              <a:t>42</a:t>
            </a:fld>
            <a:endParaRPr lang="en-US">
              <a:solidFill>
                <a:srgbClr val="000000"/>
              </a:solidFill>
              <a:latin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1" name="PlaceHolder 1"/>
          <p:cNvSpPr>
            <a:spLocks noGrp="1" noRot="1" noChangeAspect="1"/>
          </p:cNvSpPr>
          <p:nvPr>
            <p:ph type="sldImg"/>
          </p:nvPr>
        </p:nvSpPr>
        <p:spPr>
          <a:xfrm>
            <a:off x="1255713" y="719138"/>
            <a:ext cx="4802187" cy="3600450"/>
          </a:xfrm>
          <a:prstGeom prst="rect">
            <a:avLst/>
          </a:prstGeom>
          <a:ln w="0">
            <a:noFill/>
          </a:ln>
        </p:spPr>
      </p:sp>
      <p:sp>
        <p:nvSpPr>
          <p:cNvPr id="193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Let’s revisit that log buried in the channel with the slide mass on top we saw in Part I.</a:t>
            </a:r>
            <a:endParaRPr lang="en-US" sz="2100">
              <a:solidFill>
                <a:srgbClr val="000000"/>
              </a:solidFill>
              <a:latin typeface="Arial"/>
            </a:endParaRPr>
          </a:p>
        </p:txBody>
      </p:sp>
      <p:sp>
        <p:nvSpPr>
          <p:cNvPr id="1933" name="PlaceHolder 3"/>
          <p:cNvSpPr>
            <a:spLocks noGrp="1"/>
          </p:cNvSpPr>
          <p:nvPr>
            <p:ph type="sldNum" idx="19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B2FF3D9-7BA1-4277-8A7C-15883A0D0A71}" type="slidenum">
              <a:rPr lang="en-US"/>
              <a:pPr/>
              <a:t>43</a:t>
            </a:fld>
            <a:endParaRPr lang="en-US">
              <a:solidFill>
                <a:srgbClr val="000000"/>
              </a:solidFill>
              <a:latin typeface="Times New Roman"/>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4" name="PlaceHolder 1"/>
          <p:cNvSpPr>
            <a:spLocks noGrp="1" noRot="1" noChangeAspect="1"/>
          </p:cNvSpPr>
          <p:nvPr>
            <p:ph type="sldImg"/>
          </p:nvPr>
        </p:nvSpPr>
        <p:spPr>
          <a:xfrm>
            <a:off x="1255713" y="719138"/>
            <a:ext cx="4802187" cy="3600450"/>
          </a:xfrm>
          <a:prstGeom prst="rect">
            <a:avLst/>
          </a:prstGeom>
          <a:ln w="0">
            <a:noFill/>
          </a:ln>
        </p:spPr>
      </p:sp>
      <p:sp>
        <p:nvSpPr>
          <p:cNvPr id="193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As you can see, there is relatively little channel incision above it.  It’s there, but I’ve interdicted it by degree starting from the top down and plan to do more.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36" name="PlaceHolder 3"/>
          <p:cNvSpPr>
            <a:spLocks noGrp="1"/>
          </p:cNvSpPr>
          <p:nvPr>
            <p:ph type="sldNum" idx="19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422BD0E-4EB6-48B1-98B8-2E9D6792E258}" type="slidenum">
              <a:rPr lang="en-US"/>
              <a:pPr/>
              <a:t>44</a:t>
            </a:fld>
            <a:endParaRPr lang="en-US">
              <a:solidFill>
                <a:srgbClr val="000000"/>
              </a:solidFill>
              <a:latin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7" name="PlaceHolder 1"/>
          <p:cNvSpPr>
            <a:spLocks noGrp="1" noRot="1" noChangeAspect="1"/>
          </p:cNvSpPr>
          <p:nvPr>
            <p:ph type="sldImg"/>
          </p:nvPr>
        </p:nvSpPr>
        <p:spPr>
          <a:xfrm>
            <a:off x="1255713" y="719138"/>
            <a:ext cx="4802187" cy="3600450"/>
          </a:xfrm>
          <a:prstGeom prst="rect">
            <a:avLst/>
          </a:prstGeom>
          <a:ln w="0">
            <a:noFill/>
          </a:ln>
        </p:spPr>
      </p:sp>
      <p:sp>
        <p:nvSpPr>
          <p:cNvPr id="193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The log has been buried for well over a century retaining the landslide soil mass above it until roots from redwoods that started in it could take over.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There are major needs for this application of redwood logs.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39" name="PlaceHolder 3"/>
          <p:cNvSpPr>
            <a:spLocks noGrp="1"/>
          </p:cNvSpPr>
          <p:nvPr>
            <p:ph type="sldNum" idx="19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4D75EEE-FD8A-4346-A680-F50187D2BCA4}" type="slidenum">
              <a:rPr lang="en-US"/>
              <a:pPr/>
              <a:t>45</a:t>
            </a:fld>
            <a:endParaRPr lang="en-US">
              <a:solidFill>
                <a:srgbClr val="000000"/>
              </a:solidFill>
              <a:latin typeface="Times New Roman"/>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0" name="PlaceHolder 1"/>
          <p:cNvSpPr>
            <a:spLocks noGrp="1" noRot="1" noChangeAspect="1"/>
          </p:cNvSpPr>
          <p:nvPr>
            <p:ph type="sldImg"/>
          </p:nvPr>
        </p:nvSpPr>
        <p:spPr>
          <a:xfrm>
            <a:off x="1257300" y="719138"/>
            <a:ext cx="4800600" cy="3600450"/>
          </a:xfrm>
          <a:prstGeom prst="rect">
            <a:avLst/>
          </a:prstGeom>
          <a:ln w="0">
            <a:noFill/>
          </a:ln>
        </p:spPr>
      </p:sp>
      <p:sp>
        <p:nvSpPr>
          <p:cNvPr id="194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rgbClr val="000000"/>
                </a:solidFill>
                <a:latin typeface="Arial"/>
              </a:rPr>
              <a:t>As should now be obvious, to grow first or second growth redwood forests with trees even approaching the size and spacing of old growth trees, we MUST thin them out as they get bigger or else what we will get is a carpet of redwads after they burn. </a:t>
            </a:r>
            <a:r>
              <a:rPr lang="en-US" sz="2100" b="1">
                <a:solidFill>
                  <a:srgbClr val="000000"/>
                </a:solidFill>
                <a:latin typeface="Arial"/>
              </a:rPr>
              <a:t> </a:t>
            </a:r>
            <a:r>
              <a:rPr lang="en-US" sz="2100">
                <a:solidFill>
                  <a:srgbClr val="000000"/>
                </a:solidFill>
                <a:latin typeface="Arial"/>
              </a:rPr>
              <a:t>That means we need to move logs and fund selling them to meet needs for materials from somewhere else.  Log trucks are heavy.  90% of road damage is due to heavy trucks.  That includes 80,000 pound log trucks and concrete trucks, 60,000 pound fire engines and garbage trucks, 35,000 pound propane and septic trucks, and critically, we need to be able get a 40ft lowboy trailer with a 90,000 pound D8 Cat to a fire, FAST…  to preclude incinerating priceless antiques made of irreplaceable woods, never mind the forests around them.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Now, imagine yourself desperate to evacuate on this one lane road with a precipice on the outside edge and you meet a truck with a bulldozer coming the other way at a blind corner.  You can’t back up because of a line of cars behind you.  A truck with a trailer?  No way.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We need more turnouts.  That means moving dirt.  That means something needs to hold the toe of a fill at least until it settles in, cements, and roots take over.  Redwood logs can do that job in many of the places where a “soldier pile wall” is excessive “make work” for politically-connected engineers, contractors, and quarries. </a:t>
            </a:r>
          </a:p>
          <a:p>
            <a:pPr defTabSz="966432">
              <a:lnSpc>
                <a:spcPct val="100000"/>
              </a:lnSpc>
            </a:pPr>
            <a:endParaRPr lang="en-US" sz="2100">
              <a:solidFill>
                <a:srgbClr val="000000"/>
              </a:solidFill>
              <a:latin typeface="Arial"/>
            </a:endParaRPr>
          </a:p>
        </p:txBody>
      </p:sp>
      <p:sp>
        <p:nvSpPr>
          <p:cNvPr id="1942" name="PlaceHolder 3"/>
          <p:cNvSpPr>
            <a:spLocks noGrp="1"/>
          </p:cNvSpPr>
          <p:nvPr>
            <p:ph type="sldNum" idx="19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16DC5122-CF1C-40C1-9531-AA1B22318B87}" type="slidenum">
              <a:rPr lang="en-US"/>
              <a:pPr/>
              <a:t>46</a:t>
            </a:fld>
            <a:endParaRPr lang="en-US">
              <a:solidFill>
                <a:srgbClr val="000000"/>
              </a:solidFill>
              <a:latin typeface="Times New Roman"/>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3" name="PlaceHolder 1"/>
          <p:cNvSpPr>
            <a:spLocks noGrp="1" noRot="1" noChangeAspect="1"/>
          </p:cNvSpPr>
          <p:nvPr>
            <p:ph type="sldImg"/>
          </p:nvPr>
        </p:nvSpPr>
        <p:spPr>
          <a:xfrm>
            <a:off x="1255713" y="719138"/>
            <a:ext cx="4802187" cy="3600450"/>
          </a:xfrm>
          <a:prstGeom prst="rect">
            <a:avLst/>
          </a:prstGeom>
          <a:ln w="0">
            <a:noFill/>
          </a:ln>
        </p:spPr>
      </p:sp>
      <p:sp>
        <p:nvSpPr>
          <p:cNvPr id="194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rgbClr val="000000"/>
                </a:solidFill>
                <a:latin typeface="Arial"/>
              </a:rPr>
              <a:t>This tree is probably less than 100 years old, and it’s growing fast.  It likely started in side castings from grading the dirt road before there was pavement.  It’s already pinching the road for a longer trailer to get by, but as it gets bigger, the situation will get worse.  Its roots heave the pavement.  We could use this log against other trees down below to help hold the toe of a fill.  This wouldn’t fly with most of our engineers, but the Swiss do this sort of thing and they’ve been maintaining better roads than ours in that environment for a long time.  </a:t>
            </a:r>
          </a:p>
        </p:txBody>
      </p:sp>
      <p:sp>
        <p:nvSpPr>
          <p:cNvPr id="1945" name="PlaceHolder 3"/>
          <p:cNvSpPr>
            <a:spLocks noGrp="1"/>
          </p:cNvSpPr>
          <p:nvPr>
            <p:ph type="sldNum" idx="19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BB44423-5370-4EA1-808D-568C7A458DE8}" type="slidenum">
              <a:rPr lang="en-US"/>
              <a:pPr/>
              <a:t>47</a:t>
            </a:fld>
            <a:endParaRPr lang="en-US">
              <a:solidFill>
                <a:srgbClr val="000000"/>
              </a:solidFill>
              <a:latin typeface="Times New Roman"/>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 name="PlaceHolder 1"/>
          <p:cNvSpPr>
            <a:spLocks noGrp="1" noRot="1" noChangeAspect="1"/>
          </p:cNvSpPr>
          <p:nvPr>
            <p:ph type="sldImg"/>
          </p:nvPr>
        </p:nvSpPr>
        <p:spPr>
          <a:xfrm>
            <a:off x="1257300" y="719138"/>
            <a:ext cx="4800600" cy="3600450"/>
          </a:xfrm>
          <a:prstGeom prst="rect">
            <a:avLst/>
          </a:prstGeom>
          <a:ln w="0">
            <a:noFill/>
          </a:ln>
        </p:spPr>
      </p:sp>
      <p:sp>
        <p:nvSpPr>
          <p:cNvPr id="194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7500" lnSpcReduction="20000"/>
          </a:bodyPr>
          <a:lstStyle/>
          <a:p>
            <a:pPr defTabSz="966432">
              <a:lnSpc>
                <a:spcPct val="100000"/>
              </a:lnSpc>
            </a:pPr>
            <a:r>
              <a:rPr lang="en-US" sz="2100">
                <a:solidFill>
                  <a:srgbClr val="000000"/>
                </a:solidFill>
                <a:latin typeface="Arial"/>
              </a:rPr>
              <a:t>To address their challenges, the Swiss developed and manufacture Menzi Muck Spider Excavators and sell them all over the world.  With this attachment, this excavator is capable of operating on very steep ground.  With attachments, it can cut a tree, pick it up, trim the branches, and part the log into lengths for loading.  They also have a stump grinding attachment.  For us, the big problem is that it is limited to a 24” tree.  Ours are much bigger.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This engineer asks, why can’t we build machines to do these jobs?  There’s a shop down on Coleman Avenue in San Jose fully capable of prototyping and fabricating this kind of equipment.  There are plenty of engineers who would love to do the controls.  This is about learning to see our problems as opportunities to reduce the risk of fire to expensive houses and the people living in them, some dedicated to restoring the remnants of local biodiversity.   Insurance companies can fund that and make a profit selling cheaper insurance.</a:t>
            </a:r>
          </a:p>
        </p:txBody>
      </p:sp>
      <p:sp>
        <p:nvSpPr>
          <p:cNvPr id="1948" name="PlaceHolder 3"/>
          <p:cNvSpPr>
            <a:spLocks noGrp="1"/>
          </p:cNvSpPr>
          <p:nvPr>
            <p:ph type="sldNum" idx="19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76067128-7519-48DF-ADFF-48A63AA26005}" type="slidenum">
              <a:rPr lang="en-US"/>
              <a:pPr/>
              <a:t>48</a:t>
            </a:fld>
            <a:endParaRPr lang="en-US">
              <a:solidFill>
                <a:srgbClr val="000000"/>
              </a:solidFill>
              <a:latin typeface="Times New Roman"/>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 name="PlaceHolder 1"/>
          <p:cNvSpPr>
            <a:spLocks noGrp="1" noRot="1" noChangeAspect="1"/>
          </p:cNvSpPr>
          <p:nvPr>
            <p:ph type="sldImg"/>
          </p:nvPr>
        </p:nvSpPr>
        <p:spPr>
          <a:xfrm>
            <a:off x="1255713" y="719138"/>
            <a:ext cx="4802187" cy="3600450"/>
          </a:xfrm>
          <a:prstGeom prst="rect">
            <a:avLst/>
          </a:prstGeom>
          <a:ln w="0">
            <a:noFill/>
          </a:ln>
        </p:spPr>
      </p:sp>
      <p:sp>
        <p:nvSpPr>
          <p:cNvPr id="195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rgbClr val="000000"/>
                </a:solidFill>
                <a:latin typeface="Arial"/>
              </a:rPr>
              <a:t>There’s a shop down on Coleman Avenue in San Jose fully capable of prototyping and fabricating that kind of equipment.  They can bend 3in plate, and cut bend, and weld 6” steel.  They make parts for Bradley tanks.  Maybe we can find something more productive for them to do?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There are plenty of engineers who would love to do the controls. </a:t>
            </a:r>
          </a:p>
        </p:txBody>
      </p:sp>
      <p:sp>
        <p:nvSpPr>
          <p:cNvPr id="1951" name="PlaceHolder 3"/>
          <p:cNvSpPr>
            <a:spLocks noGrp="1"/>
          </p:cNvSpPr>
          <p:nvPr>
            <p:ph type="sldNum" idx="19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6E9BB0D-25BF-46D2-BF08-5389885C719C}" type="slidenum">
              <a:rPr lang="en-US"/>
              <a:pPr/>
              <a:t>49</a:t>
            </a:fld>
            <a:endParaRPr lang="en-US">
              <a:solidFill>
                <a:srgbClr val="000000"/>
              </a:solidFill>
              <a:latin typeface="Times New Roman"/>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 name="PlaceHolder 1"/>
          <p:cNvSpPr>
            <a:spLocks noGrp="1" noRot="1" noChangeAspect="1"/>
          </p:cNvSpPr>
          <p:nvPr>
            <p:ph type="sldImg"/>
          </p:nvPr>
        </p:nvSpPr>
        <p:spPr>
          <a:xfrm>
            <a:off x="1257300" y="719138"/>
            <a:ext cx="4800600" cy="3600450"/>
          </a:xfrm>
          <a:prstGeom prst="rect">
            <a:avLst/>
          </a:prstGeom>
          <a:ln w="0">
            <a:noFill/>
          </a:ln>
        </p:spPr>
      </p:sp>
      <p:sp>
        <p:nvSpPr>
          <p:cNvPr id="195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rgbClr val="000000"/>
                </a:solidFill>
                <a:latin typeface="Arial"/>
              </a:rPr>
              <a:t>This tree is probably less than 100 years old, started from seed brought along what was a dirt roadway and with a couple of suckers.  Wy they so frequently inhabit inside corners like this I do not know.  It’s pinching the pathway for a 40ft trailer and it’s not going to stop getting bigger.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We could cut this tree, grind that stump, set the log on a truck bed having two big powered rollers as a “lathe” to remove the bark and sapwood, bench the slope below it, place that log to hold the toe of the fill bank, and compact it in, all with two machines with attachments and a dump truck: basically a truck with a bed and an excavator with a bucket, grapple, carbide stump grinding wheel, and tamping attachments, all of which exist.  Two machines.  With good controls a lathe like that could even shape an otherwise useless curved log.  The chips would serve as mulch.  The branches would hold the mulch.  No imported materials with exotic seed would be needed.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You will next see why that’s important.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On the other hand, if we partially bury the log as is it would likely sprout new trees into the fill bank, albeit a safer distance from the roadway.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This is about building wealth in our society, making a more beautiful and resilient forest in the  process.  We have choices to make. </a:t>
            </a:r>
          </a:p>
        </p:txBody>
      </p:sp>
      <p:sp>
        <p:nvSpPr>
          <p:cNvPr id="1954" name="PlaceHolder 3"/>
          <p:cNvSpPr>
            <a:spLocks noGrp="1"/>
          </p:cNvSpPr>
          <p:nvPr>
            <p:ph type="sldNum" idx="19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C127253A-8DBC-4C1A-983D-FA75A143BECA}" type="slidenum">
              <a:rPr lang="en-US"/>
              <a:pPr/>
              <a:t>50</a:t>
            </a:fld>
            <a:endParaRPr lang="en-US">
              <a:solidFill>
                <a:srgbClr val="000000"/>
              </a:solidFill>
              <a:latin typeface="Times New Roman"/>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 name="PlaceHolder 1"/>
          <p:cNvSpPr>
            <a:spLocks noGrp="1" noRot="1" noChangeAspect="1"/>
          </p:cNvSpPr>
          <p:nvPr>
            <p:ph type="sldImg"/>
          </p:nvPr>
        </p:nvSpPr>
        <p:spPr>
          <a:xfrm>
            <a:off x="1255713" y="719138"/>
            <a:ext cx="4802187" cy="3600450"/>
          </a:xfrm>
          <a:prstGeom prst="rect">
            <a:avLst/>
          </a:prstGeom>
          <a:ln w="0">
            <a:noFill/>
          </a:ln>
        </p:spPr>
      </p:sp>
      <p:sp>
        <p:nvSpPr>
          <p:cNvPr id="195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a:solidFill>
                  <a:srgbClr val="000000"/>
                </a:solidFill>
                <a:latin typeface="Arial"/>
              </a:rPr>
              <a:t>It looks nice, doesn’t it.  Well, it’s not.  This is a disaster.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Just up the road from that tree is an example of why there is good reason to keep materials as local as possible.  And sometimes that takes specialized knowledge of botany, because redwoods face bigger problems than logging, long term.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Here, future redwood groves of seed trees are under mortal threat.  Do you see it?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What if I told you that if things continue the way they are going here no redwood will ever have a chance to germinate a forest here, EVER AGAIN?  Ever.  Do you see why?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It’s the grass.  </a:t>
            </a:r>
          </a:p>
        </p:txBody>
      </p:sp>
      <p:sp>
        <p:nvSpPr>
          <p:cNvPr id="1957" name="PlaceHolder 3"/>
          <p:cNvSpPr>
            <a:spLocks noGrp="1"/>
          </p:cNvSpPr>
          <p:nvPr>
            <p:ph type="sldNum" idx="19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C62D8D5-0700-48D2-B5DC-191B67042021}" type="slidenum">
              <a:rPr lang="en-US"/>
              <a:pPr/>
              <a:t>51</a:t>
            </a:fld>
            <a:endParaRPr lang="en-US">
              <a:solidFill>
                <a:srgbClr val="000000"/>
              </a:solidFill>
              <a:latin typeface="Times New Roman"/>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8" name="PlaceHolder 1"/>
          <p:cNvSpPr>
            <a:spLocks noGrp="1" noRot="1" noChangeAspect="1"/>
          </p:cNvSpPr>
          <p:nvPr>
            <p:ph type="sldImg"/>
          </p:nvPr>
        </p:nvSpPr>
        <p:spPr>
          <a:xfrm>
            <a:off x="1255713" y="719138"/>
            <a:ext cx="4802187" cy="3600450"/>
          </a:xfrm>
          <a:prstGeom prst="rect">
            <a:avLst/>
          </a:prstGeom>
          <a:ln w="0">
            <a:noFill/>
          </a:ln>
        </p:spPr>
      </p:sp>
      <p:sp>
        <p:nvSpPr>
          <p:cNvPr id="195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a:solidFill>
                  <a:srgbClr val="000000"/>
                </a:solidFill>
                <a:latin typeface="Arial"/>
              </a:rPr>
              <a:t>This is South African Veldt Grass (aka </a:t>
            </a:r>
            <a:r>
              <a:rPr lang="en-US" sz="2100" i="1">
                <a:solidFill>
                  <a:srgbClr val="000000"/>
                </a:solidFill>
                <a:latin typeface="Arial"/>
              </a:rPr>
              <a:t>Ehrharta erecta</a:t>
            </a:r>
            <a:r>
              <a:rPr lang="en-US" sz="2100">
                <a:solidFill>
                  <a:srgbClr val="000000"/>
                </a:solidFill>
                <a:latin typeface="Arial"/>
              </a:rPr>
              <a:t>).  It’s the only grass I have seen capable of rapidly building a monoculture in the shade and duff of a redwood forest.  It took only five years for it to cover almost a quarter acre here, brought in by County road grading equipment dumping fill dirt.  I promise you, as long as this grass is here Redwood will never germinate here again because Ehrharta will recover from roots after a fire sooner than redwood could establish.  </a:t>
            </a:r>
            <a:br>
              <a:rPr sz="2100"/>
            </a:br>
            <a:endParaRPr lang="en-US" sz="2100">
              <a:solidFill>
                <a:srgbClr val="000000"/>
              </a:solidFill>
              <a:latin typeface="Arial"/>
            </a:endParaRPr>
          </a:p>
          <a:p>
            <a:pPr defTabSz="966432">
              <a:lnSpc>
                <a:spcPct val="100000"/>
              </a:lnSpc>
            </a:pPr>
            <a:r>
              <a:rPr lang="en-US" sz="2100">
                <a:solidFill>
                  <a:srgbClr val="000000"/>
                </a:solidFill>
                <a:latin typeface="Arial"/>
              </a:rPr>
              <a:t>Do you see anything else growing in it other than pre-existing trees? Any ferns?  Anything else?  This is the problem with exotics.  And to my mind, the hazards of five years of Roundup and pre-emergence oryzalin would be worth getting rid of it.  I once made considerable progress here against the Eharharta and had it reduced to a few spots, but had to abandon that project because people are so scared of herbicides.  </a:t>
            </a:r>
          </a:p>
        </p:txBody>
      </p:sp>
      <p:sp>
        <p:nvSpPr>
          <p:cNvPr id="1960" name="PlaceHolder 3"/>
          <p:cNvSpPr>
            <a:spLocks noGrp="1"/>
          </p:cNvSpPr>
          <p:nvPr>
            <p:ph type="sldNum" idx="19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89908E2-4B1B-4CDD-B7C4-86E8F5690328}" type="slidenum">
              <a:rPr lang="en-US"/>
              <a:pPr/>
              <a:t>52</a:t>
            </a:fld>
            <a:endParaRPr lang="en-US">
              <a:solidFill>
                <a:srgbClr val="000000"/>
              </a:solidFill>
              <a:latin typeface="Times New Roman"/>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1" name="PlaceHolder 1"/>
          <p:cNvSpPr>
            <a:spLocks noGrp="1" noRot="1" noChangeAspect="1"/>
          </p:cNvSpPr>
          <p:nvPr>
            <p:ph type="sldImg"/>
          </p:nvPr>
        </p:nvSpPr>
        <p:spPr>
          <a:xfrm>
            <a:off x="1257300" y="719138"/>
            <a:ext cx="4800600" cy="3600450"/>
          </a:xfrm>
          <a:prstGeom prst="rect">
            <a:avLst/>
          </a:prstGeom>
          <a:ln w="0">
            <a:noFill/>
          </a:ln>
        </p:spPr>
      </p:sp>
      <p:sp>
        <p:nvSpPr>
          <p:cNvPr id="196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defTabSz="966432">
              <a:lnSpc>
                <a:spcPct val="100000"/>
              </a:lnSpc>
            </a:pPr>
            <a:r>
              <a:rPr lang="en-US" sz="2100">
                <a:solidFill>
                  <a:srgbClr val="000000"/>
                </a:solidFill>
                <a:latin typeface="Arial"/>
              </a:rPr>
              <a:t>This is a REAL environmental hazard, which has since propagated up and down the road for miles.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Rapacious lawyers have made that almost impossible because they’re making huge profits selling fear while Bayer makes a bundle selling its patented chemical alternatives.  You see, the patent on glyphosate expired.  Bayer bought Monsanto, with its herbicide resistant GMO seed technology while the lawsuits put their competition out of the glyphosate business.  The resulting development and production moved to Germany.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Who really cares about redwood?  The people wailing about herbicides or the people willing to take the risk of using them to protect this forest?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Those fears are really about competing risks. Antibiotics are NOT good for you, but if you had an infection, they could save your life.  It’s the same here.  Herbicides could save this forest.  Just as you would need to inoculate your gut after an antibiotic treatment, this forest would need re-establishment of native plants.  The good news is that the seed is already here.  Can we get past these inf</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We move on. </a:t>
            </a:r>
          </a:p>
        </p:txBody>
      </p:sp>
      <p:sp>
        <p:nvSpPr>
          <p:cNvPr id="1963" name="PlaceHolder 3"/>
          <p:cNvSpPr>
            <a:spLocks noGrp="1"/>
          </p:cNvSpPr>
          <p:nvPr>
            <p:ph type="sldNum" idx="20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42E9EE7-2E0A-4CEA-956E-9F5283D08A44}" type="slidenum">
              <a:rPr lang="en-US"/>
              <a:pPr/>
              <a:t>53</a:t>
            </a:fld>
            <a:endParaRPr lang="en-US">
              <a:solidFill>
                <a:srgbClr val="000000"/>
              </a:solidFill>
              <a:latin typeface="Times New Roman"/>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4" name="PlaceHolder 1"/>
          <p:cNvSpPr>
            <a:spLocks noGrp="1" noRot="1" noChangeAspect="1"/>
          </p:cNvSpPr>
          <p:nvPr>
            <p:ph type="sldImg"/>
          </p:nvPr>
        </p:nvSpPr>
        <p:spPr>
          <a:xfrm>
            <a:off x="1257300" y="719138"/>
            <a:ext cx="4800600" cy="3600450"/>
          </a:xfrm>
          <a:prstGeom prst="rect">
            <a:avLst/>
          </a:prstGeom>
          <a:ln w="0">
            <a:noFill/>
          </a:ln>
        </p:spPr>
      </p:sp>
      <p:sp>
        <p:nvSpPr>
          <p:cNvPr id="196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defTabSz="966432">
              <a:lnSpc>
                <a:spcPct val="100000"/>
              </a:lnSpc>
            </a:pPr>
            <a:r>
              <a:rPr lang="en-US" sz="2100" spc="-6">
                <a:solidFill>
                  <a:srgbClr val="FFFFFF"/>
                </a:solidFill>
                <a:latin typeface="Arial"/>
              </a:rPr>
              <a:t>So what did I do with all the good logs I got?  </a:t>
            </a:r>
            <a:endParaRPr lang="en-US" sz="2100">
              <a:solidFill>
                <a:srgbClr val="000000"/>
              </a:solidFill>
              <a:latin typeface="Arial"/>
            </a:endParaRPr>
          </a:p>
          <a:p>
            <a:pPr marL="15311" indent="747" defTabSz="966432">
              <a:lnSpc>
                <a:spcPct val="100000"/>
              </a:lnSpc>
            </a:pPr>
            <a:endParaRPr lang="en-US" sz="2100">
              <a:solidFill>
                <a:srgbClr val="000000"/>
              </a:solidFill>
              <a:latin typeface="Arial"/>
            </a:endParaRPr>
          </a:p>
          <a:p>
            <a:pPr marL="15311" indent="747" defTabSz="966432">
              <a:lnSpc>
                <a:spcPct val="100000"/>
              </a:lnSpc>
            </a:pPr>
            <a:r>
              <a:rPr lang="en-US" sz="2100" spc="-6">
                <a:solidFill>
                  <a:srgbClr val="FFFFFF"/>
                </a:solidFill>
                <a:latin typeface="Arial"/>
              </a:rPr>
              <a:t>Steve got some nice logs to mill for his house that burned to the ground in the CZU Lightning Complex Fire in 2020, along with all of his tools.  Now he has a new house made out of redwood. </a:t>
            </a:r>
            <a:endParaRPr lang="en-US" sz="2100">
              <a:solidFill>
                <a:srgbClr val="000000"/>
              </a:solidFill>
              <a:latin typeface="Arial"/>
            </a:endParaRPr>
          </a:p>
          <a:p>
            <a:pPr marL="15311" indent="747" defTabSz="966432">
              <a:lnSpc>
                <a:spcPct val="100000"/>
              </a:lnSpc>
            </a:pPr>
            <a:endParaRPr lang="en-US" sz="2100">
              <a:solidFill>
                <a:srgbClr val="000000"/>
              </a:solidFill>
              <a:latin typeface="Arial"/>
            </a:endParaRPr>
          </a:p>
          <a:p>
            <a:pPr marL="15311" indent="747" defTabSz="966432">
              <a:lnSpc>
                <a:spcPct val="100000"/>
              </a:lnSpc>
            </a:pPr>
            <a:r>
              <a:rPr lang="en-US" sz="2100" spc="-6">
                <a:solidFill>
                  <a:srgbClr val="FFFFFF"/>
                </a:solidFill>
                <a:latin typeface="Arial"/>
              </a:rPr>
              <a:t>When the logging job was done here (I was the choker setter), I wrote it up for </a:t>
            </a:r>
            <a:r>
              <a:rPr lang="en-US" sz="2100" i="1" spc="-6">
                <a:solidFill>
                  <a:srgbClr val="FFFFFF"/>
                </a:solidFill>
                <a:latin typeface="Arial"/>
              </a:rPr>
              <a:t>Natural Process, </a:t>
            </a:r>
            <a:r>
              <a:rPr lang="en-US" sz="2100" spc="-6">
                <a:solidFill>
                  <a:srgbClr val="FFFFFF"/>
                </a:solidFill>
                <a:latin typeface="Arial"/>
              </a:rPr>
              <a:t>as getting real-life experience of logging was the purpose of the job in the first place.  When the book published, I sent a copy to a the local office of the California Department of Forestry and Fire Protection.  Nancy Drinkard put it down to “research” (which it certainly was), but she also apparently gave Steve a word or two about how this was going “too far.”   If what I had done in that stream was part of a commercial job, it would have cost me up to $100,000, both in fines and the cost of removing it all, including the sediment.  This is where we are.  </a:t>
            </a:r>
            <a:endParaRPr lang="en-US" sz="2100">
              <a:solidFill>
                <a:srgbClr val="000000"/>
              </a:solidFill>
              <a:latin typeface="Arial"/>
            </a:endParaRPr>
          </a:p>
          <a:p>
            <a:pPr marL="15311" indent="747" defTabSz="966432">
              <a:lnSpc>
                <a:spcPct val="100000"/>
              </a:lnSpc>
            </a:pPr>
            <a:endParaRPr lang="en-US" sz="2100">
              <a:solidFill>
                <a:srgbClr val="000000"/>
              </a:solidFill>
              <a:latin typeface="Arial"/>
            </a:endParaRPr>
          </a:p>
          <a:p>
            <a:pPr marL="15311" indent="747" defTabSz="966432">
              <a:lnSpc>
                <a:spcPct val="100000"/>
              </a:lnSpc>
            </a:pPr>
            <a:r>
              <a:rPr lang="en-US" sz="2100" spc="-6">
                <a:solidFill>
                  <a:srgbClr val="FFFFFF"/>
                </a:solidFill>
                <a:latin typeface="Arial"/>
              </a:rPr>
              <a:t>Upon more than one occasion since, I have been thanked by both CDF staff and management for doing the kind of forestry research they are just not allowed to do.   It doesn’t take long working in a forest to know that the politics have made a mess of things.  I was just happy that most of the logs were gone.  I’m trying to save my forest from itself.</a:t>
            </a:r>
            <a:endParaRPr lang="en-US" sz="2100">
              <a:solidFill>
                <a:srgbClr val="000000"/>
              </a:solidFill>
              <a:latin typeface="Arial"/>
            </a:endParaRPr>
          </a:p>
        </p:txBody>
      </p:sp>
      <p:sp>
        <p:nvSpPr>
          <p:cNvPr id="1966" name="PlaceHolder 3"/>
          <p:cNvSpPr>
            <a:spLocks noGrp="1"/>
          </p:cNvSpPr>
          <p:nvPr>
            <p:ph type="sldNum" idx="20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708FFD2-28D4-47B5-9BD5-0A874A351A18}" type="slidenum">
              <a:rPr lang="en-US"/>
              <a:pPr/>
              <a:t>54</a:t>
            </a:fld>
            <a:endParaRPr lang="en-US">
              <a:solidFill>
                <a:srgbClr val="000000"/>
              </a:solidFill>
              <a:latin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7" name="PlaceHolder 1"/>
          <p:cNvSpPr>
            <a:spLocks noGrp="1" noRot="1" noChangeAspect="1"/>
          </p:cNvSpPr>
          <p:nvPr>
            <p:ph type="sldImg"/>
          </p:nvPr>
        </p:nvSpPr>
        <p:spPr>
          <a:xfrm>
            <a:off x="1255713" y="719138"/>
            <a:ext cx="4802187" cy="3600450"/>
          </a:xfrm>
          <a:prstGeom prst="rect">
            <a:avLst/>
          </a:prstGeom>
          <a:ln w="0">
            <a:noFill/>
          </a:ln>
        </p:spPr>
      </p:sp>
      <p:sp>
        <p:nvSpPr>
          <p:cNvPr id="196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We paid a guy to mill it so that I could make things.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It’s fun to make things.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69" name="PlaceHolder 3"/>
          <p:cNvSpPr>
            <a:spLocks noGrp="1"/>
          </p:cNvSpPr>
          <p:nvPr>
            <p:ph type="sldNum" idx="20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09915BC6-B300-45FA-BF4A-0D414DF9D5B2}" type="slidenum">
              <a:rPr lang="en-US"/>
              <a:pPr/>
              <a:t>55</a:t>
            </a:fld>
            <a:endParaRPr lang="en-US">
              <a:solidFill>
                <a:srgbClr val="000000"/>
              </a:solidFill>
              <a:latin typeface="Times New Roman"/>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0" name="PlaceHolder 1"/>
          <p:cNvSpPr>
            <a:spLocks noGrp="1" noRot="1" noChangeAspect="1"/>
          </p:cNvSpPr>
          <p:nvPr>
            <p:ph type="sldImg"/>
          </p:nvPr>
        </p:nvSpPr>
        <p:spPr>
          <a:xfrm>
            <a:off x="1255713" y="719138"/>
            <a:ext cx="4802187" cy="3600450"/>
          </a:xfrm>
          <a:prstGeom prst="rect">
            <a:avLst/>
          </a:prstGeom>
          <a:ln w="0">
            <a:noFill/>
          </a:ln>
        </p:spPr>
      </p:sp>
      <p:sp>
        <p:nvSpPr>
          <p:cNvPr id="197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It’s nice to play with heavy timbers</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72" name="PlaceHolder 3"/>
          <p:cNvSpPr>
            <a:spLocks noGrp="1"/>
          </p:cNvSpPr>
          <p:nvPr>
            <p:ph type="sldNum" idx="20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323E5107-60EA-41E3-9ABB-F04B89BA7A29}" type="slidenum">
              <a:rPr lang="en-US"/>
              <a:pPr/>
              <a:t>56</a:t>
            </a:fld>
            <a:endParaRPr lang="en-US">
              <a:solidFill>
                <a:srgbClr val="000000"/>
              </a:solidFill>
              <a:latin typeface="Times New Roman"/>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3" name="PlaceHolder 1"/>
          <p:cNvSpPr>
            <a:spLocks noGrp="1" noRot="1" noChangeAspect="1"/>
          </p:cNvSpPr>
          <p:nvPr>
            <p:ph type="sldImg"/>
          </p:nvPr>
        </p:nvSpPr>
        <p:spPr>
          <a:xfrm>
            <a:off x="1257300" y="719138"/>
            <a:ext cx="4800600" cy="3600450"/>
          </a:xfrm>
          <a:prstGeom prst="rect">
            <a:avLst/>
          </a:prstGeom>
          <a:ln w="0">
            <a:noFill/>
          </a:ln>
        </p:spPr>
      </p:sp>
      <p:sp>
        <p:nvSpPr>
          <p:cNvPr id="197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7500" lnSpcReduction="20000"/>
          </a:bodyPr>
          <a:lstStyle/>
          <a:p>
            <a:pPr defTabSz="966432">
              <a:lnSpc>
                <a:spcPct val="100000"/>
              </a:lnSpc>
            </a:pPr>
            <a:r>
              <a:rPr lang="en-US" sz="2100" spc="-6">
                <a:solidFill>
                  <a:srgbClr val="FFFFFF"/>
                </a:solidFill>
                <a:latin typeface="Arial"/>
              </a:rPr>
              <a:t>All this lumber came from our place including the garden boxes and stairs. </a:t>
            </a:r>
            <a:endParaRPr lang="en-US" sz="2100">
              <a:solidFill>
                <a:srgbClr val="000000"/>
              </a:solidFill>
              <a:latin typeface="Arial"/>
            </a:endParaRPr>
          </a:p>
          <a:p>
            <a:pPr defTabSz="966432">
              <a:lnSpc>
                <a:spcPct val="100000"/>
              </a:lnSpc>
            </a:pPr>
            <a:r>
              <a:rPr lang="en-US" sz="2100" spc="-6">
                <a:solidFill>
                  <a:srgbClr val="FFFFFF"/>
                </a:solidFill>
                <a:latin typeface="Arial"/>
              </a:rPr>
              <a:t>Fine grained, clear heart redwood is a wonderful material. </a:t>
            </a:r>
            <a:endParaRPr lang="en-US" sz="2100">
              <a:solidFill>
                <a:srgbClr val="000000"/>
              </a:solidFill>
              <a:latin typeface="Arial"/>
            </a:endParaRPr>
          </a:p>
          <a:p>
            <a:pPr defTabSz="966432">
              <a:lnSpc>
                <a:spcPct val="100000"/>
              </a:lnSpc>
            </a:pPr>
            <a:r>
              <a:rPr lang="en-US" sz="2100" spc="-6">
                <a:solidFill>
                  <a:srgbClr val="FFFFFF"/>
                </a:solidFill>
                <a:latin typeface="Arial"/>
              </a:rPr>
              <a:t>Someday I want to make siding for the house, but for that I’ll need a crew and heavy equipment.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I want to grow a beautiful forest, that supplies us in the future.  I think it’s possible to do both but that means we need to change how we do things, particularly as regards the paperwork and enforcement, not to mention urban fire protection.  Burning Santa Rosa or Pacific Palisades didn’t help.  But they could use the wood!  It beats importing it from Canada.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We don’t know enough about redwood forestry to be enforcing so many complicated rules, so many of which are actually both counterproductive and are enriching corporate forestry that can spread the cost of the paperwork across many more trees. </a:t>
            </a:r>
            <a:endParaRPr lang="en-US" sz="2100">
              <a:solidFill>
                <a:srgbClr val="000000"/>
              </a:solidFill>
              <a:latin typeface="Arial"/>
            </a:endParaRPr>
          </a:p>
        </p:txBody>
      </p:sp>
      <p:sp>
        <p:nvSpPr>
          <p:cNvPr id="1975" name="PlaceHolder 3"/>
          <p:cNvSpPr>
            <a:spLocks noGrp="1"/>
          </p:cNvSpPr>
          <p:nvPr>
            <p:ph type="sldNum" idx="20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217F714-979B-4F90-8E59-8CC475C470AA}" type="slidenum">
              <a:rPr lang="en-US"/>
              <a:pPr/>
              <a:t>57</a:t>
            </a:fld>
            <a:endParaRPr lang="en-US">
              <a:solidFill>
                <a:srgbClr val="000000"/>
              </a:solidFill>
              <a:latin typeface="Times New Roman"/>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 name="PlaceHolder 1"/>
          <p:cNvSpPr>
            <a:spLocks noGrp="1" noRot="1" noChangeAspect="1"/>
          </p:cNvSpPr>
          <p:nvPr>
            <p:ph type="sldImg"/>
          </p:nvPr>
        </p:nvSpPr>
        <p:spPr>
          <a:xfrm>
            <a:off x="1255713" y="719138"/>
            <a:ext cx="4802187" cy="3600450"/>
          </a:xfrm>
          <a:prstGeom prst="rect">
            <a:avLst/>
          </a:prstGeom>
          <a:ln w="0">
            <a:noFill/>
          </a:ln>
        </p:spPr>
      </p:sp>
      <p:sp>
        <p:nvSpPr>
          <p:cNvPr id="197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defTabSz="966432">
              <a:lnSpc>
                <a:spcPct val="100000"/>
              </a:lnSpc>
            </a:pPr>
            <a:r>
              <a:rPr lang="en-US" sz="2100" spc="-6">
                <a:solidFill>
                  <a:srgbClr val="FFFFFF"/>
                </a:solidFill>
                <a:latin typeface="Arial"/>
              </a:rPr>
              <a:t>Although redwood can be and once was used structurally, the bulk of redwood construction has traditionally served three markets: House siding and trim, decks, and fencing (in order of grade quality).  Those markets have largely evaporated for three reasons: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 first is high cost due to scarcity of quality material, which has generally declined in durability that once justified the additional expense.  Old growth was simply a much better material than what we are growing now.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So why aren’t we growing that?   Stump sprouts grow faster.  Fatter rings make weaker wood that splits easily and doesn’t hold paint as well.  Painting redwood demands higher cost coating materials to prevent “bleed through.”  But the biggie is general scarcity in the bidding war for beauty.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78" name="PlaceHolder 3"/>
          <p:cNvSpPr>
            <a:spLocks noGrp="1"/>
          </p:cNvSpPr>
          <p:nvPr>
            <p:ph type="sldNum" idx="20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F29A6E3F-84F6-4868-95B1-D339E330CACE}" type="slidenum">
              <a:rPr lang="en-US"/>
              <a:pPr/>
              <a:t>58</a:t>
            </a:fld>
            <a:endParaRPr lang="en-US">
              <a:solidFill>
                <a:srgbClr val="000000"/>
              </a:solidFill>
              <a:latin typeface="Times New Roman"/>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9" name="PlaceHolder 1"/>
          <p:cNvSpPr>
            <a:spLocks noGrp="1" noRot="1" noChangeAspect="1"/>
          </p:cNvSpPr>
          <p:nvPr>
            <p:ph type="sldImg"/>
          </p:nvPr>
        </p:nvSpPr>
        <p:spPr>
          <a:xfrm>
            <a:off x="1255713" y="719138"/>
            <a:ext cx="4802187" cy="3600450"/>
          </a:xfrm>
          <a:prstGeom prst="rect">
            <a:avLst/>
          </a:prstGeom>
          <a:ln w="0">
            <a:noFill/>
          </a:ln>
        </p:spPr>
      </p:sp>
      <p:sp>
        <p:nvSpPr>
          <p:cNvPr id="198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It takes high ring count to bend redwood to a shape like this.  One has to work in skinny boards to make the bend but at the risk of splitting.  If you look closely, the boards between windows are straignter because it’s so hard to hold them down at the ends without failure.  Redwood cracks easily.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81" name="PlaceHolder 3"/>
          <p:cNvSpPr>
            <a:spLocks noGrp="1"/>
          </p:cNvSpPr>
          <p:nvPr>
            <p:ph type="sldNum" idx="20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9A794BB-AF1A-4DA3-ACBC-CE71919E9ADA}" type="slidenum">
              <a:rPr lang="en-US"/>
              <a:pPr/>
              <a:t>59</a:t>
            </a:fld>
            <a:endParaRPr lang="en-US">
              <a:solidFill>
                <a:srgbClr val="000000"/>
              </a:solidFill>
              <a:latin typeface="Times New Roman"/>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2" name="PlaceHolder 1"/>
          <p:cNvSpPr>
            <a:spLocks noGrp="1" noRot="1" noChangeAspect="1"/>
          </p:cNvSpPr>
          <p:nvPr>
            <p:ph type="sldImg"/>
          </p:nvPr>
        </p:nvSpPr>
        <p:spPr>
          <a:xfrm>
            <a:off x="1255713" y="719138"/>
            <a:ext cx="4802187" cy="3600450"/>
          </a:xfrm>
          <a:prstGeom prst="rect">
            <a:avLst/>
          </a:prstGeom>
          <a:ln w="0">
            <a:noFill/>
          </a:ln>
        </p:spPr>
      </p:sp>
      <p:sp>
        <p:nvSpPr>
          <p:cNvPr id="198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Yet these treasured buildings are almost 140 years old.  For the most part they were built with hand tools.</a:t>
            </a:r>
            <a:endParaRPr lang="en-US" sz="2100">
              <a:solidFill>
                <a:srgbClr val="000000"/>
              </a:solidFill>
              <a:latin typeface="Arial"/>
            </a:endParaRPr>
          </a:p>
          <a:p>
            <a:pPr defTabSz="966432">
              <a:lnSpc>
                <a:spcPct val="100000"/>
              </a:lnSpc>
            </a:pPr>
            <a:r>
              <a:rPr lang="en-US" sz="2100" spc="-6">
                <a:solidFill>
                  <a:srgbClr val="FFFFFF"/>
                </a:solidFill>
                <a:latin typeface="Arial"/>
              </a:rPr>
              <a:t>With good maintenance, they’ll last another century.  </a:t>
            </a:r>
            <a:endParaRPr lang="en-US" sz="2100">
              <a:solidFill>
                <a:srgbClr val="000000"/>
              </a:solidFill>
              <a:latin typeface="Arial"/>
            </a:endParaRPr>
          </a:p>
          <a:p>
            <a:pPr defTabSz="966432">
              <a:lnSpc>
                <a:spcPct val="100000"/>
              </a:lnSpc>
            </a:pPr>
            <a:r>
              <a:rPr lang="en-US" sz="2100" spc="-6">
                <a:solidFill>
                  <a:srgbClr val="FFFFFF"/>
                </a:solidFill>
                <a:latin typeface="Arial"/>
              </a:rPr>
              <a:t>With stainless steel fasteners and power tools we should be able to do even better. </a:t>
            </a:r>
            <a:endParaRPr lang="en-US" sz="2100">
              <a:solidFill>
                <a:srgbClr val="000000"/>
              </a:solidFill>
              <a:latin typeface="Arial"/>
            </a:endParaRPr>
          </a:p>
          <a:p>
            <a:pPr defTabSz="966432">
              <a:lnSpc>
                <a:spcPct val="100000"/>
              </a:lnSpc>
            </a:pPr>
            <a:r>
              <a:rPr lang="en-US" sz="2100" spc="-6">
                <a:solidFill>
                  <a:srgbClr val="FFFFFF"/>
                </a:solidFill>
                <a:latin typeface="Arial"/>
              </a:rPr>
              <a:t>Hopefully, AI leads us to a revival in craft skills.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84" name="PlaceHolder 3"/>
          <p:cNvSpPr>
            <a:spLocks noGrp="1"/>
          </p:cNvSpPr>
          <p:nvPr>
            <p:ph type="sldNum" idx="20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59675E4-F2FA-452B-BF02-85BC0066AA39}" type="slidenum">
              <a:rPr lang="en-US"/>
              <a:pPr/>
              <a:t>60</a:t>
            </a:fld>
            <a:endParaRPr lang="en-US">
              <a:solidFill>
                <a:srgbClr val="000000"/>
              </a:solidFill>
              <a:latin typeface="Times New Roman"/>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5" name="PlaceHolder 1"/>
          <p:cNvSpPr>
            <a:spLocks noGrp="1" noRot="1" noChangeAspect="1"/>
          </p:cNvSpPr>
          <p:nvPr>
            <p:ph type="sldImg"/>
          </p:nvPr>
        </p:nvSpPr>
        <p:spPr>
          <a:xfrm>
            <a:off x="1255713" y="719138"/>
            <a:ext cx="4802187" cy="3600450"/>
          </a:xfrm>
          <a:prstGeom prst="rect">
            <a:avLst/>
          </a:prstGeom>
          <a:ln w="0">
            <a:noFill/>
          </a:ln>
        </p:spPr>
      </p:sp>
      <p:sp>
        <p:nvSpPr>
          <p:cNvPr id="198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Yet in the tragic event that one might burn or rot, all that would be left of these structures is iron nails, some tile and copper wire and pipes that can be recovered. </a:t>
            </a:r>
            <a:endParaRPr lang="en-US" sz="2100">
              <a:solidFill>
                <a:srgbClr val="000000"/>
              </a:solidFill>
              <a:latin typeface="Arial"/>
            </a:endParaRPr>
          </a:p>
          <a:p>
            <a:pPr defTabSz="966432">
              <a:lnSpc>
                <a:spcPct val="100000"/>
              </a:lnSpc>
            </a:pPr>
            <a:r>
              <a:rPr lang="en-US" sz="2100" spc="-6">
                <a:solidFill>
                  <a:srgbClr val="FFFFFF"/>
                </a:solidFill>
                <a:latin typeface="Arial"/>
              </a:rPr>
              <a:t>Nothing toxic (the lead paint was probably stripped a long time ago).  A redwood building with a metal roof is easily recyclable. </a:t>
            </a:r>
            <a:endParaRPr lang="en-US" sz="2100">
              <a:solidFill>
                <a:srgbClr val="000000"/>
              </a:solidFill>
              <a:latin typeface="Arial"/>
            </a:endParaRPr>
          </a:p>
          <a:p>
            <a:pPr defTabSz="966432">
              <a:lnSpc>
                <a:spcPct val="100000"/>
              </a:lnSpc>
            </a:pPr>
            <a:r>
              <a:rPr lang="en-US" sz="2100" spc="-6">
                <a:solidFill>
                  <a:srgbClr val="FFFFFF"/>
                </a:solidFill>
                <a:latin typeface="Arial"/>
              </a:rPr>
              <a:t>Indeed, there is a market in reusable old growth siding.  </a:t>
            </a:r>
            <a:endParaRPr lang="en-US" sz="2100">
              <a:solidFill>
                <a:srgbClr val="000000"/>
              </a:solidFill>
              <a:latin typeface="Arial"/>
            </a:endParaRPr>
          </a:p>
          <a:p>
            <a:pPr defTabSz="966432">
              <a:lnSpc>
                <a:spcPct val="100000"/>
              </a:lnSpc>
            </a:pPr>
            <a:r>
              <a:rPr lang="en-US" sz="2100" spc="-6">
                <a:solidFill>
                  <a:srgbClr val="FFFFFF"/>
                </a:solidFill>
                <a:latin typeface="Arial"/>
              </a:rPr>
              <a:t>You can’t say that about concrete siding.  HardiePlank cannot be chipped and composted. </a:t>
            </a:r>
            <a:endParaRPr lang="en-US" sz="2100">
              <a:solidFill>
                <a:srgbClr val="000000"/>
              </a:solidFill>
              <a:latin typeface="Arial"/>
            </a:endParaRPr>
          </a:p>
          <a:p>
            <a:pPr defTabSz="966432">
              <a:lnSpc>
                <a:spcPct val="100000"/>
              </a:lnSpc>
            </a:pPr>
            <a:r>
              <a:rPr lang="en-US" sz="2100" spc="-6">
                <a:solidFill>
                  <a:srgbClr val="FFFFFF"/>
                </a:solidFill>
                <a:latin typeface="Arial"/>
              </a:rPr>
              <a:t>But redwood does burn, so what about that?</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1987" name="PlaceHolder 3"/>
          <p:cNvSpPr>
            <a:spLocks noGrp="1"/>
          </p:cNvSpPr>
          <p:nvPr>
            <p:ph type="sldNum" idx="20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1DD9F157-361B-4AA0-A82D-1EC5D9BFC344}" type="slidenum">
              <a:rPr lang="en-US"/>
              <a:pPr/>
              <a:t>61</a:t>
            </a:fld>
            <a:endParaRPr lang="en-US">
              <a:solidFill>
                <a:srgbClr val="000000"/>
              </a:solidFill>
              <a:latin typeface="Times New Roman"/>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8" name="PlaceHolder 1"/>
          <p:cNvSpPr>
            <a:spLocks noGrp="1" noRot="1" noChangeAspect="1"/>
          </p:cNvSpPr>
          <p:nvPr>
            <p:ph type="sldImg"/>
          </p:nvPr>
        </p:nvSpPr>
        <p:spPr>
          <a:xfrm>
            <a:off x="1257300" y="719138"/>
            <a:ext cx="4800600" cy="3600450"/>
          </a:xfrm>
          <a:prstGeom prst="rect">
            <a:avLst/>
          </a:prstGeom>
          <a:ln w="0">
            <a:noFill/>
          </a:ln>
        </p:spPr>
      </p:sp>
      <p:sp>
        <p:nvSpPr>
          <p:cNvPr id="198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7500" lnSpcReduction="20000"/>
          </a:bodyPr>
          <a:lstStyle/>
          <a:p>
            <a:pPr defTabSz="966432">
              <a:lnSpc>
                <a:spcPct val="100000"/>
              </a:lnSpc>
            </a:pPr>
            <a:r>
              <a:rPr lang="en-US" sz="2100" spc="-6">
                <a:solidFill>
                  <a:srgbClr val="FFFFFF"/>
                </a:solidFill>
                <a:latin typeface="Arial"/>
              </a:rPr>
              <a:t>Redwood lumber burns like any other kind of wooden structure.  Insurance companies are demanding siding made from Portland cement (natural gas) and decks from composite petrochemical materials, with steel understructure made with natural gas and diesel all because landowners are not maintaining a sane fuel distribution around their homes. </a:t>
            </a:r>
            <a:endParaRPr lang="en-US" sz="2100">
              <a:solidFill>
                <a:srgbClr val="000000"/>
              </a:solidFill>
              <a:latin typeface="Arial"/>
            </a:endParaRPr>
          </a:p>
          <a:p>
            <a:pPr defTabSz="966432">
              <a:lnSpc>
                <a:spcPct val="100000"/>
              </a:lnSpc>
            </a:pPr>
            <a:br>
              <a:rPr sz="2100"/>
            </a:br>
            <a:r>
              <a:rPr lang="en-US" sz="2100" spc="-6">
                <a:solidFill>
                  <a:srgbClr val="FFFFFF"/>
                </a:solidFill>
                <a:latin typeface="Arial"/>
              </a:rPr>
              <a:t>The concern about fire has been directed primarily to houses in semi-rural wooded landscapes out of fear that a “wildfire” will burn the houses.  Yet urban landscapes of wooden houses too close to a forest are MORE susceptible to conflagration at higher unit cost than is rural development, by far.  I took this image just after the 2017 Tubbs Fire in Santa Rosa.  Here, in neighborhood after neighborhood, the houses burned the trees, not the other way around.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This photo was taken a month after the fire.  Did the forest burn the houses or did the houses burn the trees?  </a:t>
            </a:r>
            <a:endParaRPr lang="en-US" sz="2100">
              <a:solidFill>
                <a:srgbClr val="000000"/>
              </a:solidFill>
              <a:latin typeface="Arial"/>
            </a:endParaRPr>
          </a:p>
        </p:txBody>
      </p:sp>
      <p:sp>
        <p:nvSpPr>
          <p:cNvPr id="1990" name="PlaceHolder 3"/>
          <p:cNvSpPr>
            <a:spLocks noGrp="1"/>
          </p:cNvSpPr>
          <p:nvPr>
            <p:ph type="sldNum" idx="20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2B426BB5-1AF5-476F-9FA7-7363D1E6AD8A}" type="slidenum">
              <a:rPr lang="en-US"/>
              <a:pPr/>
              <a:t>62</a:t>
            </a:fld>
            <a:endParaRPr lang="en-US">
              <a:solidFill>
                <a:srgbClr val="000000"/>
              </a:solidFill>
              <a:latin typeface="Times New Roman"/>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1" name="PlaceHolder 1"/>
          <p:cNvSpPr>
            <a:spLocks noGrp="1" noRot="1" noChangeAspect="1"/>
          </p:cNvSpPr>
          <p:nvPr>
            <p:ph type="sldImg"/>
          </p:nvPr>
        </p:nvSpPr>
        <p:spPr>
          <a:xfrm>
            <a:off x="1257300" y="719138"/>
            <a:ext cx="4800600" cy="3600450"/>
          </a:xfrm>
          <a:prstGeom prst="rect">
            <a:avLst/>
          </a:prstGeom>
          <a:ln w="0">
            <a:noFill/>
          </a:ln>
        </p:spPr>
      </p:sp>
      <p:sp>
        <p:nvSpPr>
          <p:cNvPr id="199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0000" lnSpcReduction="20000"/>
          </a:bodyPr>
          <a:lstStyle/>
          <a:p>
            <a:pPr defTabSz="966432">
              <a:lnSpc>
                <a:spcPct val="100000"/>
              </a:lnSpc>
            </a:pPr>
            <a:r>
              <a:rPr lang="en-US" sz="2100" spc="-6">
                <a:solidFill>
                  <a:srgbClr val="FFFFFF"/>
                </a:solidFill>
                <a:latin typeface="Arial"/>
              </a:rPr>
              <a:t>The destruction was not due to a lack of defensible space.   Here, a single row of houses that ALL burned to the ground with all the “defensible space” from wildfire imaginable: a wide street on one side and an irrigated golf course fairway on the other.  The fire came from this end.  The first redwood in line, with branches all the way to the ground, was singed, but it will likely recover just fine.  The next two hardly lit.  Yet every house on this street was consumed and burned the trees as they went.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This neighborhood burned because high winds lifted composite asphalt shingles to lgnite from the underside, then turning into flying blobs of burning tar, slapping onto the walls of adjacent houses drooling burning tar down the Masonite siding.  Yes, embers from trees could have lit the first house through roof vents, but once lit, the fires progressed from house to house burning trees along the way.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Yet while new codes have improved the vents, this panic for “fire proof” houses with concrete materials, is driven by the same insurance companies who gave us Class A asphalt shingles, when in reality, the risk posed in material selection varies by the circumstances.  </a:t>
            </a:r>
            <a:endParaRPr lang="en-US" sz="2100">
              <a:solidFill>
                <a:srgbClr val="000000"/>
              </a:solidFill>
              <a:latin typeface="Arial"/>
            </a:endParaRPr>
          </a:p>
        </p:txBody>
      </p:sp>
      <p:sp>
        <p:nvSpPr>
          <p:cNvPr id="1993" name="PlaceHolder 3"/>
          <p:cNvSpPr>
            <a:spLocks noGrp="1"/>
          </p:cNvSpPr>
          <p:nvPr>
            <p:ph type="sldNum" idx="21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7D505934-6E41-4004-9927-DCBD081AB312}" type="slidenum">
              <a:rPr lang="en-US"/>
              <a:pPr/>
              <a:t>63</a:t>
            </a:fld>
            <a:endParaRPr lang="en-US">
              <a:solidFill>
                <a:srgbClr val="000000"/>
              </a:solidFill>
              <a:latin typeface="Times New Roman"/>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4" name="PlaceHolder 1"/>
          <p:cNvSpPr>
            <a:spLocks noGrp="1" noRot="1" noChangeAspect="1"/>
          </p:cNvSpPr>
          <p:nvPr>
            <p:ph type="sldImg"/>
          </p:nvPr>
        </p:nvSpPr>
        <p:spPr>
          <a:xfrm>
            <a:off x="1255713" y="719138"/>
            <a:ext cx="4802187" cy="3600450"/>
          </a:xfrm>
          <a:prstGeom prst="rect">
            <a:avLst/>
          </a:prstGeom>
          <a:ln w="0">
            <a:noFill/>
          </a:ln>
        </p:spPr>
      </p:sp>
      <p:sp>
        <p:nvSpPr>
          <p:cNvPr id="199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spc="-6">
                <a:solidFill>
                  <a:srgbClr val="FFFFFF"/>
                </a:solidFill>
                <a:latin typeface="Arial"/>
              </a:rPr>
              <a:t>As insurance companies and firefighting agencies sponsor more research into the causes of ignition in wooden structures, it has become clear that the principal concern is not the flame front but an “ember storm.”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These tiny burning bits of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Unfortunately, these agencies specify “home hardening” as if there is nothing to be done about the “natural” landscape, where in reality, both the home and the landscape must be part of an integrated plan. </a:t>
            </a:r>
            <a:endParaRPr lang="en-US" sz="2100">
              <a:solidFill>
                <a:srgbClr val="000000"/>
              </a:solidFill>
              <a:latin typeface="Arial"/>
            </a:endParaRPr>
          </a:p>
        </p:txBody>
      </p:sp>
      <p:sp>
        <p:nvSpPr>
          <p:cNvPr id="1996" name="PlaceHolder 3"/>
          <p:cNvSpPr>
            <a:spLocks noGrp="1"/>
          </p:cNvSpPr>
          <p:nvPr>
            <p:ph type="sldNum" idx="21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706F9196-CF66-4128-AB5C-E8F3C8B1EE3E}" type="slidenum">
              <a:rPr lang="en-US"/>
              <a:pPr/>
              <a:t>64</a:t>
            </a:fld>
            <a:endParaRPr lang="en-US">
              <a:solidFill>
                <a:srgbClr val="000000"/>
              </a:solidFill>
              <a:latin typeface="Times New Roman"/>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7" name="PlaceHolder 1"/>
          <p:cNvSpPr>
            <a:spLocks noGrp="1" noRot="1" noChangeAspect="1"/>
          </p:cNvSpPr>
          <p:nvPr>
            <p:ph type="sldImg"/>
          </p:nvPr>
        </p:nvSpPr>
        <p:spPr>
          <a:xfrm>
            <a:off x="1257300" y="719138"/>
            <a:ext cx="4800600" cy="3600450"/>
          </a:xfrm>
          <a:prstGeom prst="rect">
            <a:avLst/>
          </a:prstGeom>
          <a:ln w="0">
            <a:noFill/>
          </a:ln>
        </p:spPr>
      </p:sp>
      <p:sp>
        <p:nvSpPr>
          <p:cNvPr id="199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spc="-6">
                <a:solidFill>
                  <a:srgbClr val="FFFFFF"/>
                </a:solidFill>
                <a:latin typeface="Arial"/>
              </a:rPr>
              <a:t>With a 2” gravity-fed copper pipe having overlapping sprinkler nozzles every few feet under the eaves of the roof, 8” roof-to-wall flashings,  a wall and deck made of redwood are as “fire safe” as any other material.  Nor does the process require that much water, because the surfaces can be wetted in under a minute and will stay that way for ten minutes, meaning that the water delivery can be in short pulses during the ember storm.  This works fine when the property has its own well and water storage, but would be totally unacceptable with an entire neighborhood sharing a common pipe.  Each home would need its own water storage and pressurization dedicated for firefighting.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There are other options to improve redwood fire tolerance, such as temporary coatings that can be applied quickly to reduce the chance of ignition.  These can hold up for an entire summer, but you wouldn’t want to look through windows coated with it.  A steel roof is better than comp shingle, but at a much higher price.  It is slippery to work on too, especially with frosts.  Which is worse to the insurer, fire damage to a structure or a fatal slip and fall accident?  Which is more likely?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Why specify building codes and insurance for houses in rural areas to be the same as in urban areas when the combination of risks and their mitigations are so very different? </a:t>
            </a:r>
            <a:endParaRPr lang="en-US" sz="2100">
              <a:solidFill>
                <a:srgbClr val="000000"/>
              </a:solidFill>
              <a:latin typeface="Arial"/>
            </a:endParaRPr>
          </a:p>
        </p:txBody>
      </p:sp>
      <p:sp>
        <p:nvSpPr>
          <p:cNvPr id="1999" name="PlaceHolder 3"/>
          <p:cNvSpPr>
            <a:spLocks noGrp="1"/>
          </p:cNvSpPr>
          <p:nvPr>
            <p:ph type="sldNum" idx="21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634ACA8-4832-4414-A0EF-7B8EC13F0206}" type="slidenum">
              <a:rPr lang="en-US"/>
              <a:pPr/>
              <a:t>65</a:t>
            </a:fld>
            <a:endParaRPr lang="en-US">
              <a:solidFill>
                <a:srgbClr val="000000"/>
              </a:solidFill>
              <a:latin typeface="Times New Roman"/>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0" name="PlaceHolder 1"/>
          <p:cNvSpPr>
            <a:spLocks noGrp="1" noRot="1" noChangeAspect="1"/>
          </p:cNvSpPr>
          <p:nvPr>
            <p:ph type="sldImg"/>
          </p:nvPr>
        </p:nvSpPr>
        <p:spPr>
          <a:xfrm>
            <a:off x="1255713" y="719138"/>
            <a:ext cx="4802187" cy="3600450"/>
          </a:xfrm>
          <a:prstGeom prst="rect">
            <a:avLst/>
          </a:prstGeom>
          <a:ln w="0">
            <a:noFill/>
          </a:ln>
        </p:spPr>
      </p:sp>
      <p:sp>
        <p:nvSpPr>
          <p:cNvPr id="200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66432">
              <a:lnSpc>
                <a:spcPct val="100000"/>
              </a:lnSpc>
            </a:pPr>
            <a:r>
              <a:rPr lang="en-US" sz="2100" spc="-6">
                <a:solidFill>
                  <a:srgbClr val="FFFFFF"/>
                </a:solidFill>
                <a:latin typeface="Arial"/>
              </a:rPr>
              <a:t>Which brings us to the third reason: Another factor in redwood scarcity is the cost of regulatory compliance, much of which has shown to have since placed redwood forests at increasing risk of catastrophic fire.  This is particularly true of smaller properties with a higher frequency of structures at risk where the cost of a permit is the same as for a much larger project.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The point of this digression is this: If we need to reduce redwood stand density to protect the forest from fire, we MUST find both uses for the logs and not destroy markets out of distorted fears.  </a:t>
            </a:r>
            <a:endParaRPr lang="en-US" sz="2100">
              <a:solidFill>
                <a:srgbClr val="000000"/>
              </a:solidFill>
              <a:latin typeface="Arial"/>
            </a:endParaRPr>
          </a:p>
          <a:p>
            <a:pPr defTabSz="966432">
              <a:lnSpc>
                <a:spcPct val="100000"/>
              </a:lnSpc>
            </a:pPr>
            <a:endParaRPr lang="en-US" sz="2100">
              <a:solidFill>
                <a:srgbClr val="000000"/>
              </a:solidFill>
              <a:latin typeface="Arial"/>
            </a:endParaRPr>
          </a:p>
          <a:p>
            <a:pPr defTabSz="966432">
              <a:lnSpc>
                <a:spcPct val="100000"/>
              </a:lnSpc>
            </a:pPr>
            <a:r>
              <a:rPr lang="en-US" sz="2100" spc="-6">
                <a:solidFill>
                  <a:srgbClr val="FFFFFF"/>
                </a:solidFill>
                <a:latin typeface="Arial"/>
              </a:rPr>
              <a:t>Use the material at hand, while simultaneously reducing the risk. </a:t>
            </a:r>
            <a:endParaRPr lang="en-US" sz="2100">
              <a:solidFill>
                <a:srgbClr val="000000"/>
              </a:solidFill>
              <a:latin typeface="Arial"/>
            </a:endParaRPr>
          </a:p>
          <a:p>
            <a:pPr defTabSz="966432">
              <a:lnSpc>
                <a:spcPct val="100000"/>
              </a:lnSpc>
            </a:pPr>
            <a:endParaRPr lang="en-US" sz="2100">
              <a:solidFill>
                <a:srgbClr val="000000"/>
              </a:solidFill>
              <a:latin typeface="Arial"/>
            </a:endParaRPr>
          </a:p>
        </p:txBody>
      </p:sp>
      <p:sp>
        <p:nvSpPr>
          <p:cNvPr id="2002" name="PlaceHolder 3"/>
          <p:cNvSpPr>
            <a:spLocks noGrp="1"/>
          </p:cNvSpPr>
          <p:nvPr>
            <p:ph type="sldNum" idx="21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D6983AD8-4A0D-4750-9063-ACAFFE84169E}" type="slidenum">
              <a:rPr lang="en-US"/>
              <a:pPr/>
              <a:t>66</a:t>
            </a:fld>
            <a:endParaRPr lang="en-US">
              <a:solidFill>
                <a:srgbClr val="000000"/>
              </a:solidFill>
              <a:latin typeface="Times New Roman"/>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3" name="PlaceHolder 1"/>
          <p:cNvSpPr>
            <a:spLocks noGrp="1" noRot="1" noChangeAspect="1"/>
          </p:cNvSpPr>
          <p:nvPr>
            <p:ph type="sldImg"/>
          </p:nvPr>
        </p:nvSpPr>
        <p:spPr>
          <a:xfrm>
            <a:off x="1257300" y="719138"/>
            <a:ext cx="4800600" cy="3600450"/>
          </a:xfrm>
          <a:prstGeom prst="rect">
            <a:avLst/>
          </a:prstGeom>
          <a:ln w="0">
            <a:noFill/>
          </a:ln>
        </p:spPr>
      </p:sp>
      <p:sp>
        <p:nvSpPr>
          <p:cNvPr id="200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62500" lnSpcReduction="20000"/>
          </a:bodyPr>
          <a:lstStyle/>
          <a:p>
            <a:pPr defTabSz="966432">
              <a:lnSpc>
                <a:spcPct val="100000"/>
              </a:lnSpc>
            </a:pPr>
            <a:r>
              <a:rPr lang="en-US" sz="2100">
                <a:solidFill>
                  <a:srgbClr val="000000"/>
                </a:solidFill>
                <a:latin typeface="Arial"/>
              </a:rPr>
              <a:t>“Cordy,” sits on an inside corner and definitely prevents a truck with a 40’ trailer from making it from Scotts Valley to the Summit, or does it?  Well, the real problem is the utility pole. If the phone company simply moved it, it would make a big difference.  Obviously, I don’t want to take Cordy down.  Hell, if I said I did, there are people who’d probably want me drawn and quartered!   But to build a bridge or a retaining wall here to get a bulldozer to the Summit would probably cost $2 million.  So we have decisions to make, and to not make one puts well over a billion dollars worth of lives and property at increasing risk.  If Highway 17 is blocked, which could easily happen in a big fire, is the added risk to an insurer worth funding a bridge to get around this tree so that firefighters with a dozer can get to Summit Road FAST?   I think it is.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Logs can make strong bridges.   But wooden bridges do burn.  But you know, there are plenty more where that came from.</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Yet despite the reverence for this ancient, what we are doing is surrounding it with a mix of dying oaks and bay trees that burn like gasoline.  In the mean time, I do think the Counties of Santa Clara and Santa Cruz should work toward developing easements for road improvements.  Perhaps this community needs to organize a “Vegetation Management District” with enforcement and tax financing powers to address the catastrophe that faces our wooden infrastructure.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After all, Indians once had the good sense to establish fire lines on ridges using selected native plants.  </a:t>
            </a:r>
          </a:p>
        </p:txBody>
      </p:sp>
      <p:sp>
        <p:nvSpPr>
          <p:cNvPr id="2005" name="PlaceHolder 3"/>
          <p:cNvSpPr>
            <a:spLocks noGrp="1"/>
          </p:cNvSpPr>
          <p:nvPr>
            <p:ph type="sldNum" idx="21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B06D624-45D8-4ADA-8177-461874FE7896}" type="slidenum">
              <a:rPr lang="en-US"/>
              <a:pPr/>
              <a:t>67</a:t>
            </a:fld>
            <a:endParaRPr lang="en-US">
              <a:solidFill>
                <a:srgbClr val="000000"/>
              </a:solidFill>
              <a:latin typeface="Times New Roman"/>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6" name="PlaceHolder 1"/>
          <p:cNvSpPr>
            <a:spLocks noGrp="1" noRot="1" noChangeAspect="1"/>
          </p:cNvSpPr>
          <p:nvPr>
            <p:ph type="sldImg"/>
          </p:nvPr>
        </p:nvSpPr>
        <p:spPr>
          <a:xfrm>
            <a:off x="1255713" y="719138"/>
            <a:ext cx="4802187" cy="3600450"/>
          </a:xfrm>
          <a:prstGeom prst="rect">
            <a:avLst/>
          </a:prstGeom>
          <a:ln w="0">
            <a:noFill/>
          </a:ln>
        </p:spPr>
      </p:sp>
      <p:sp>
        <p:nvSpPr>
          <p:cNvPr id="200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66432">
              <a:lnSpc>
                <a:spcPct val="100000"/>
              </a:lnSpc>
            </a:pPr>
            <a:r>
              <a:rPr lang="en-US" sz="2100">
                <a:solidFill>
                  <a:srgbClr val="000000"/>
                </a:solidFill>
                <a:latin typeface="Arial"/>
              </a:rPr>
              <a:t>This single lane bridge over the West Branch of Soquel Creek has a span of 140-feet.  It is fully capable of supporting 80,000 pound log trucks.  It cost $1.2 million (December 2025), 10% of which was the regulatory costs that came with spanning a Class I stream.  The span needed to get past Cordy is considerably less than this and there is no creek to worry about.  </a:t>
            </a:r>
          </a:p>
        </p:txBody>
      </p:sp>
      <p:sp>
        <p:nvSpPr>
          <p:cNvPr id="2008" name="PlaceHolder 3"/>
          <p:cNvSpPr>
            <a:spLocks noGrp="1"/>
          </p:cNvSpPr>
          <p:nvPr>
            <p:ph type="sldNum" idx="21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0F26A6E-866F-4022-811B-78FDFD9CAAE9}" type="slidenum">
              <a:rPr lang="en-US"/>
              <a:pPr/>
              <a:t>68</a:t>
            </a:fld>
            <a:endParaRPr lang="en-US">
              <a:solidFill>
                <a:srgbClr val="000000"/>
              </a:solidFill>
              <a:latin typeface="Times New Roman"/>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9" name="PlaceHolder 1"/>
          <p:cNvSpPr>
            <a:spLocks noGrp="1" noRot="1" noChangeAspect="1"/>
          </p:cNvSpPr>
          <p:nvPr>
            <p:ph type="sldImg"/>
          </p:nvPr>
        </p:nvSpPr>
        <p:spPr>
          <a:xfrm>
            <a:off x="1255713" y="719138"/>
            <a:ext cx="4802187" cy="3600450"/>
          </a:xfrm>
          <a:prstGeom prst="rect">
            <a:avLst/>
          </a:prstGeom>
          <a:ln w="0">
            <a:noFill/>
          </a:ln>
        </p:spPr>
      </p:sp>
      <p:sp>
        <p:nvSpPr>
          <p:cNvPr id="201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85000" lnSpcReduction="19999"/>
          </a:bodyPr>
          <a:lstStyle/>
          <a:p>
            <a:pPr>
              <a:lnSpc>
                <a:spcPct val="100000"/>
              </a:lnSpc>
            </a:pPr>
            <a:r>
              <a:rPr lang="en-US" sz="2100">
                <a:solidFill>
                  <a:srgbClr val="000000"/>
                </a:solidFill>
                <a:latin typeface="Arial"/>
              </a:rPr>
              <a:t>After 230 years of stupidity, what do “we” do?   </a:t>
            </a:r>
          </a:p>
          <a:p>
            <a:pPr>
              <a:lnSpc>
                <a:spcPct val="100000"/>
              </a:lnSpc>
            </a:pPr>
            <a:r>
              <a:rPr lang="en-US" sz="2100">
                <a:solidFill>
                  <a:srgbClr val="000000"/>
                </a:solidFill>
                <a:latin typeface="Arial"/>
              </a:rPr>
              <a:t>First: measure and map what old growth stand density and spacing really was.</a:t>
            </a:r>
          </a:p>
          <a:p>
            <a:pPr>
              <a:lnSpc>
                <a:spcPct val="100000"/>
              </a:lnSpc>
            </a:pPr>
            <a:r>
              <a:rPr lang="en-US" sz="2100">
                <a:solidFill>
                  <a:srgbClr val="000000"/>
                </a:solidFill>
                <a:latin typeface="Arial"/>
              </a:rPr>
              <a:t>In the mean time, we need to make it politically, legally, and economically possible to do experiments to mitigate the risks of excessive stand density.</a:t>
            </a:r>
          </a:p>
          <a:p>
            <a:pPr>
              <a:lnSpc>
                <a:spcPct val="100000"/>
              </a:lnSpc>
            </a:pPr>
            <a:r>
              <a:rPr lang="en-US" sz="2100">
                <a:solidFill>
                  <a:srgbClr val="000000"/>
                </a:solidFill>
                <a:latin typeface="Arial"/>
              </a:rPr>
              <a:t>With a timber harvest permit costing over $40-60,000 dollars, only the big properties can afford to do anything.  </a:t>
            </a:r>
          </a:p>
          <a:p>
            <a:pPr>
              <a:lnSpc>
                <a:spcPct val="100000"/>
              </a:lnSpc>
            </a:pPr>
            <a:r>
              <a:rPr lang="en-US" sz="2100">
                <a:solidFill>
                  <a:srgbClr val="000000"/>
                </a:solidFill>
                <a:latin typeface="Arial"/>
              </a:rPr>
              <a:t>That produces a system incapable of addressing the range of conditions we see, particularly in more developed or marginal areas which bring their own unique challenges and a much higher risk of economic loss. </a:t>
            </a:r>
          </a:p>
          <a:p>
            <a:pPr>
              <a:lnSpc>
                <a:spcPct val="100000"/>
              </a:lnSpc>
            </a:pPr>
            <a:r>
              <a:rPr lang="en-US" sz="2100">
                <a:solidFill>
                  <a:srgbClr val="000000"/>
                </a:solidFill>
                <a:latin typeface="Arial"/>
              </a:rPr>
              <a:t>We need more latitude for people to run experiments, gather data, and report what was learned. </a:t>
            </a:r>
          </a:p>
          <a:p>
            <a:pPr>
              <a:lnSpc>
                <a:spcPct val="100000"/>
              </a:lnSpc>
            </a:pPr>
            <a:r>
              <a:rPr lang="en-US" sz="2100">
                <a:solidFill>
                  <a:srgbClr val="000000"/>
                </a:solidFill>
                <a:latin typeface="Arial"/>
              </a:rPr>
              <a:t>We need ways to remove redwood trees economically at lower impact and put that material to good use.  </a:t>
            </a:r>
          </a:p>
        </p:txBody>
      </p:sp>
      <p:sp>
        <p:nvSpPr>
          <p:cNvPr id="2011" name="PlaceHolder 3"/>
          <p:cNvSpPr>
            <a:spLocks noGrp="1"/>
          </p:cNvSpPr>
          <p:nvPr>
            <p:ph type="sldNum" idx="21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CA1DB788-BCFB-4B99-AC35-7CEFF207BD95}" type="slidenum">
              <a:rPr lang="en-US"/>
              <a:pPr/>
              <a:t>69</a:t>
            </a:fld>
            <a:endParaRPr lang="en-US">
              <a:solidFill>
                <a:srgbClr val="000000"/>
              </a:solidFill>
              <a:latin typeface="Times New Roman"/>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2" name="PlaceHolder 1"/>
          <p:cNvSpPr>
            <a:spLocks noGrp="1" noRot="1" noChangeAspect="1"/>
          </p:cNvSpPr>
          <p:nvPr>
            <p:ph type="sldImg"/>
          </p:nvPr>
        </p:nvSpPr>
        <p:spPr>
          <a:xfrm>
            <a:off x="1255713" y="719138"/>
            <a:ext cx="4802187" cy="3600450"/>
          </a:xfrm>
          <a:prstGeom prst="rect">
            <a:avLst/>
          </a:prstGeom>
          <a:ln w="0">
            <a:noFill/>
          </a:ln>
        </p:spPr>
      </p:sp>
      <p:sp>
        <p:nvSpPr>
          <p:cNvPr id="2013"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a:lnSpc>
                <a:spcPct val="100000"/>
              </a:lnSpc>
            </a:pPr>
            <a:r>
              <a:rPr lang="en-US" sz="2100">
                <a:solidFill>
                  <a:srgbClr val="000000"/>
                </a:solidFill>
                <a:latin typeface="Arial"/>
              </a:rPr>
              <a:t>Who else can do experiments?  Private landowners can, with a lot more diffuse consequences if more of us get to it.  </a:t>
            </a:r>
          </a:p>
          <a:p>
            <a:pPr>
              <a:lnSpc>
                <a:spcPct val="100000"/>
              </a:lnSpc>
            </a:pPr>
            <a:r>
              <a:rPr lang="en-US" sz="2100">
                <a:solidFill>
                  <a:srgbClr val="000000"/>
                </a:solidFill>
                <a:latin typeface="Arial"/>
              </a:rPr>
              <a:t>Here, the logged stumps burned while the forest clearly survived to a greater degree than nearby Big Basin State Park. It’s not ideal, but it is data. </a:t>
            </a:r>
          </a:p>
          <a:p>
            <a:pPr>
              <a:lnSpc>
                <a:spcPct val="100000"/>
              </a:lnSpc>
            </a:pPr>
            <a:r>
              <a:rPr lang="en-US" sz="2100">
                <a:solidFill>
                  <a:srgbClr val="000000"/>
                </a:solidFill>
                <a:latin typeface="Arial"/>
              </a:rPr>
              <a:t>It beats trying things in parks with what little remains of old growth stands until we learn what those experiments can show us.</a:t>
            </a:r>
          </a:p>
          <a:p>
            <a:pPr>
              <a:lnSpc>
                <a:spcPct val="100000"/>
              </a:lnSpc>
            </a:pPr>
            <a:r>
              <a:rPr lang="en-US" sz="2100">
                <a:solidFill>
                  <a:srgbClr val="000000"/>
                </a:solidFill>
                <a:latin typeface="Arial"/>
              </a:rPr>
              <a:t>But in my opinion, we’d best get to reducing standing dead fuels and mounds of dry branches around old growth trees in parks.  Now please.  </a:t>
            </a:r>
          </a:p>
          <a:p>
            <a:pPr>
              <a:lnSpc>
                <a:spcPct val="100000"/>
              </a:lnSpc>
            </a:pPr>
            <a:r>
              <a:rPr lang="en-US" sz="2100">
                <a:solidFill>
                  <a:srgbClr val="000000"/>
                </a:solidFill>
                <a:latin typeface="Arial"/>
              </a:rPr>
              <a:t>Don’t expect prescribed fires to get rid of enough of it.  If they are burned, the charcoal is hell on a chainsaw. </a:t>
            </a:r>
          </a:p>
        </p:txBody>
      </p:sp>
      <p:sp>
        <p:nvSpPr>
          <p:cNvPr id="2014" name="PlaceHolder 3"/>
          <p:cNvSpPr>
            <a:spLocks noGrp="1"/>
          </p:cNvSpPr>
          <p:nvPr>
            <p:ph type="sldNum" idx="217"/>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3B5D9CEE-E0BA-464A-907B-869328B9534F}" type="slidenum">
              <a:rPr lang="en-US"/>
              <a:pPr/>
              <a:t>70</a:t>
            </a:fld>
            <a:endParaRPr lang="en-US">
              <a:solidFill>
                <a:srgbClr val="000000"/>
              </a:solidFill>
              <a:latin typeface="Times New Roman"/>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5" name="PlaceHolder 1"/>
          <p:cNvSpPr>
            <a:spLocks noGrp="1" noRot="1" noChangeAspect="1"/>
          </p:cNvSpPr>
          <p:nvPr>
            <p:ph type="sldImg"/>
          </p:nvPr>
        </p:nvSpPr>
        <p:spPr>
          <a:xfrm>
            <a:off x="1255713" y="719138"/>
            <a:ext cx="4802187" cy="3600450"/>
          </a:xfrm>
          <a:prstGeom prst="rect">
            <a:avLst/>
          </a:prstGeom>
          <a:ln w="0">
            <a:noFill/>
          </a:ln>
        </p:spPr>
      </p:sp>
      <p:sp>
        <p:nvSpPr>
          <p:cNvPr id="2016"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a:lnSpc>
                <a:spcPct val="100000"/>
              </a:lnSpc>
            </a:pPr>
            <a:r>
              <a:rPr lang="en-US" sz="2100">
                <a:solidFill>
                  <a:srgbClr val="000000"/>
                </a:solidFill>
                <a:latin typeface="Arial"/>
              </a:rPr>
              <a:t>I’d like to see more of this.  Trucks getting a few logs out here and there on roads that can handle them. </a:t>
            </a:r>
          </a:p>
          <a:p>
            <a:pPr defTabSz="966432">
              <a:lnSpc>
                <a:spcPct val="100000"/>
              </a:lnSpc>
            </a:pPr>
            <a:r>
              <a:rPr lang="en-US" sz="2100">
                <a:solidFill>
                  <a:srgbClr val="000000"/>
                </a:solidFill>
                <a:latin typeface="Arial"/>
              </a:rPr>
              <a:t>That way we can manage more forests closer to homes with less aggregate impact.  So I’d like to see a “one truck load per year per five acres” exemption. </a:t>
            </a:r>
          </a:p>
          <a:p>
            <a:pPr defTabSz="966432">
              <a:lnSpc>
                <a:spcPct val="100000"/>
              </a:lnSpc>
            </a:pPr>
            <a:r>
              <a:rPr lang="en-US" sz="2100">
                <a:solidFill>
                  <a:srgbClr val="000000"/>
                </a:solidFill>
                <a:latin typeface="Arial"/>
              </a:rPr>
              <a:t>This equipment isn’t designed for big logs, but it can be done.  </a:t>
            </a:r>
          </a:p>
          <a:p>
            <a:pPr defTabSz="966432">
              <a:lnSpc>
                <a:spcPct val="100000"/>
              </a:lnSpc>
            </a:pPr>
            <a:r>
              <a:rPr lang="en-US" sz="2100">
                <a:solidFill>
                  <a:srgbClr val="000000"/>
                </a:solidFill>
                <a:latin typeface="Arial"/>
              </a:rPr>
              <a:t>What if it had a digging bucket attachment, heavier outriggers, and a side dump box? </a:t>
            </a:r>
          </a:p>
          <a:p>
            <a:pPr defTabSz="966432">
              <a:lnSpc>
                <a:spcPct val="100000"/>
              </a:lnSpc>
            </a:pPr>
            <a:endParaRPr lang="en-US" sz="2100">
              <a:solidFill>
                <a:srgbClr val="000000"/>
              </a:solidFill>
              <a:latin typeface="Arial"/>
            </a:endParaRPr>
          </a:p>
          <a:p>
            <a:pPr defTabSz="966432">
              <a:lnSpc>
                <a:spcPct val="100000"/>
              </a:lnSpc>
            </a:pPr>
            <a:r>
              <a:rPr lang="en-US" sz="2100">
                <a:solidFill>
                  <a:srgbClr val="000000"/>
                </a:solidFill>
                <a:latin typeface="Arial"/>
              </a:rPr>
              <a:t>Would that be cool for making turnouts?  The principal thing in the way is our own government agencies. </a:t>
            </a:r>
          </a:p>
          <a:p>
            <a:pPr defTabSz="966432">
              <a:lnSpc>
                <a:spcPct val="100000"/>
              </a:lnSpc>
            </a:pPr>
            <a:r>
              <a:rPr lang="en-US" sz="2100">
                <a:solidFill>
                  <a:srgbClr val="000000"/>
                </a:solidFill>
                <a:latin typeface="Arial"/>
              </a:rPr>
              <a:t> </a:t>
            </a:r>
          </a:p>
        </p:txBody>
      </p:sp>
      <p:sp>
        <p:nvSpPr>
          <p:cNvPr id="2017" name="PlaceHolder 3"/>
          <p:cNvSpPr>
            <a:spLocks noGrp="1"/>
          </p:cNvSpPr>
          <p:nvPr>
            <p:ph type="sldNum" idx="218"/>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E46E0BD3-08BA-4BE2-A32D-95CF80268222}" type="slidenum">
              <a:rPr lang="en-US"/>
              <a:pPr/>
              <a:t>71</a:t>
            </a:fld>
            <a:endParaRPr lang="en-US">
              <a:solidFill>
                <a:srgbClr val="000000"/>
              </a:solidFill>
              <a:latin typeface="Times New Roman"/>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8" name="PlaceHolder 1"/>
          <p:cNvSpPr>
            <a:spLocks noGrp="1" noRot="1" noChangeAspect="1"/>
          </p:cNvSpPr>
          <p:nvPr>
            <p:ph type="sldImg"/>
          </p:nvPr>
        </p:nvSpPr>
        <p:spPr>
          <a:xfrm>
            <a:off x="1255713" y="719138"/>
            <a:ext cx="4802187" cy="3600450"/>
          </a:xfrm>
          <a:prstGeom prst="rect">
            <a:avLst/>
          </a:prstGeom>
          <a:ln w="0">
            <a:noFill/>
          </a:ln>
        </p:spPr>
      </p:sp>
      <p:sp>
        <p:nvSpPr>
          <p:cNvPr id="2019"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a:lnSpc>
                <a:spcPct val="100000"/>
              </a:lnSpc>
            </a:pPr>
            <a:r>
              <a:rPr lang="en-US" sz="1500">
                <a:solidFill>
                  <a:schemeClr val="lt1"/>
                </a:solidFill>
                <a:latin typeface="Trajan Pro"/>
              </a:rPr>
              <a:t>Reality is about trade-offs.  There is no such thing as “no risk” in a world of competing risks. </a:t>
            </a:r>
            <a:endParaRPr lang="en-US" sz="1500">
              <a:solidFill>
                <a:srgbClr val="000000"/>
              </a:solidFill>
              <a:latin typeface="Arial"/>
            </a:endParaRPr>
          </a:p>
          <a:p>
            <a:pPr>
              <a:lnSpc>
                <a:spcPct val="100000"/>
              </a:lnSpc>
            </a:pPr>
            <a:endParaRPr lang="en-US" sz="1500">
              <a:solidFill>
                <a:srgbClr val="000000"/>
              </a:solidFill>
              <a:latin typeface="Arial"/>
            </a:endParaRPr>
          </a:p>
          <a:p>
            <a:pPr>
              <a:lnSpc>
                <a:spcPct val="100000"/>
              </a:lnSpc>
            </a:pPr>
            <a:r>
              <a:rPr lang="en-US" sz="1500">
                <a:solidFill>
                  <a:schemeClr val="lt1"/>
                </a:solidFill>
                <a:latin typeface="Trajan Pro"/>
              </a:rPr>
              <a:t>High Stand Density:</a:t>
            </a:r>
            <a:endParaRPr lang="en-US" sz="1500">
              <a:solidFill>
                <a:srgbClr val="000000"/>
              </a:solidFill>
              <a:latin typeface="Arial"/>
            </a:endParaRPr>
          </a:p>
          <a:p>
            <a:pPr>
              <a:lnSpc>
                <a:spcPct val="100000"/>
              </a:lnSpc>
            </a:pPr>
            <a:r>
              <a:rPr lang="en-US" sz="1500">
                <a:solidFill>
                  <a:schemeClr val="lt1"/>
                </a:solidFill>
                <a:latin typeface="Trajan Pro"/>
              </a:rPr>
              <a:t>	</a:t>
            </a:r>
            <a:r>
              <a:rPr lang="en-US" sz="2100">
                <a:solidFill>
                  <a:schemeClr val="lt1"/>
                </a:solidFill>
                <a:latin typeface="Trajan Pro"/>
              </a:rPr>
              <a:t>Risks</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Greater Fire Hazard</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Competitive Distortions</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Drought Stress</a:t>
            </a:r>
            <a:endParaRPr lang="en-US" sz="2100">
              <a:solidFill>
                <a:srgbClr val="000000"/>
              </a:solidFill>
              <a:latin typeface="Arial"/>
            </a:endParaRPr>
          </a:p>
          <a:p>
            <a:pPr>
              <a:lnSpc>
                <a:spcPct val="100000"/>
              </a:lnSpc>
            </a:pPr>
            <a:r>
              <a:rPr lang="en-US" sz="2100">
                <a:solidFill>
                  <a:schemeClr val="lt1"/>
                </a:solidFill>
                <a:latin typeface="Trajan Pro"/>
              </a:rPr>
              <a:t>		Lower Groundcover Biodiversity</a:t>
            </a:r>
            <a:endParaRPr lang="en-US" sz="2100">
              <a:solidFill>
                <a:srgbClr val="000000"/>
              </a:solidFill>
              <a:latin typeface="Arial"/>
            </a:endParaRPr>
          </a:p>
          <a:p>
            <a:pPr>
              <a:lnSpc>
                <a:spcPct val="100000"/>
              </a:lnSpc>
            </a:pPr>
            <a:r>
              <a:rPr lang="en-US" sz="1500">
                <a:solidFill>
                  <a:schemeClr val="lt1"/>
                </a:solidFill>
                <a:latin typeface="Trajan Pro"/>
              </a:rPr>
              <a:t>	</a:t>
            </a:r>
            <a:r>
              <a:rPr lang="en-US" sz="2100">
                <a:solidFill>
                  <a:schemeClr val="lt1"/>
                </a:solidFill>
                <a:latin typeface="Trajan Pro"/>
              </a:rPr>
              <a:t>Benefits</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Clearer Wood</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Tighter Rings</a:t>
            </a:r>
            <a:endParaRPr lang="en-US" sz="2100">
              <a:solidFill>
                <a:srgbClr val="000000"/>
              </a:solidFill>
              <a:latin typeface="Arial"/>
            </a:endParaRPr>
          </a:p>
          <a:p>
            <a:pPr marL="1813740" indent="-604207">
              <a:lnSpc>
                <a:spcPct val="100000"/>
              </a:lnSpc>
              <a:spcAft>
                <a:spcPts val="1902"/>
              </a:spcAft>
            </a:pPr>
            <a:r>
              <a:rPr lang="en-US" sz="2100">
                <a:solidFill>
                  <a:schemeClr val="lt1"/>
                </a:solidFill>
                <a:latin typeface="Trajan Pro"/>
              </a:rPr>
              <a:t>Higher Decay Resistance</a:t>
            </a:r>
            <a:endParaRPr lang="en-US" sz="2100">
              <a:solidFill>
                <a:srgbClr val="000000"/>
              </a:solidFill>
              <a:latin typeface="Arial"/>
            </a:endParaRPr>
          </a:p>
        </p:txBody>
      </p:sp>
      <p:sp>
        <p:nvSpPr>
          <p:cNvPr id="2020" name="PlaceHolder 3"/>
          <p:cNvSpPr>
            <a:spLocks noGrp="1"/>
          </p:cNvSpPr>
          <p:nvPr>
            <p:ph type="sldNum" idx="219"/>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76345ED-0747-4252-BDE1-EE59EEFCEE1B}" type="slidenum">
              <a:rPr lang="en-US"/>
              <a:pPr/>
              <a:t>72</a:t>
            </a:fld>
            <a:endParaRPr lang="en-US">
              <a:solidFill>
                <a:srgbClr val="000000"/>
              </a:solidFill>
              <a:latin typeface="Times New Roman"/>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1" name="PlaceHolder 1"/>
          <p:cNvSpPr>
            <a:spLocks noGrp="1" noRot="1" noChangeAspect="1"/>
          </p:cNvSpPr>
          <p:nvPr>
            <p:ph type="sldImg"/>
          </p:nvPr>
        </p:nvSpPr>
        <p:spPr>
          <a:xfrm>
            <a:off x="1255713" y="719138"/>
            <a:ext cx="4802187" cy="3600450"/>
          </a:xfrm>
          <a:prstGeom prst="rect">
            <a:avLst/>
          </a:prstGeom>
          <a:ln w="0">
            <a:noFill/>
          </a:ln>
        </p:spPr>
      </p:sp>
      <p:sp>
        <p:nvSpPr>
          <p:cNvPr id="2022"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47500" lnSpcReduction="20000"/>
          </a:bodyPr>
          <a:lstStyle/>
          <a:p>
            <a:pPr>
              <a:lnSpc>
                <a:spcPct val="100000"/>
              </a:lnSpc>
            </a:pPr>
            <a:r>
              <a:rPr lang="en-US" sz="3800">
                <a:solidFill>
                  <a:schemeClr val="lt1"/>
                </a:solidFill>
                <a:latin typeface="Trajan Pro"/>
              </a:rPr>
              <a:t>Thinning Increases Growth Rates:</a:t>
            </a:r>
            <a:endParaRPr lang="en-US" sz="3800">
              <a:solidFill>
                <a:srgbClr val="000000"/>
              </a:solidFill>
              <a:latin typeface="Arial"/>
            </a:endParaRPr>
          </a:p>
          <a:p>
            <a:pPr>
              <a:lnSpc>
                <a:spcPct val="100000"/>
              </a:lnSpc>
            </a:pPr>
            <a:endParaRPr lang="en-US" sz="2500">
              <a:solidFill>
                <a:srgbClr val="000000"/>
              </a:solidFill>
              <a:latin typeface="Arial"/>
            </a:endParaRPr>
          </a:p>
          <a:p>
            <a:pPr marL="607567">
              <a:lnSpc>
                <a:spcPct val="100000"/>
              </a:lnSpc>
              <a:spcAft>
                <a:spcPts val="1902"/>
              </a:spcAft>
            </a:pPr>
            <a:r>
              <a:rPr lang="en-US" sz="3400">
                <a:solidFill>
                  <a:schemeClr val="lt1"/>
                </a:solidFill>
                <a:latin typeface="Trajan Pro"/>
              </a:rPr>
              <a:t>Straighter Stems with Less Stress</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More Fog Flux</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More Light More Branches</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Broader Rings Weaker Wood</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Less Decay Resistance</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Increased Movement and Sway</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Wind Hardening Wood</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Better Biodiversity</a:t>
            </a:r>
            <a:endParaRPr lang="en-US" sz="3400">
              <a:solidFill>
                <a:srgbClr val="000000"/>
              </a:solidFill>
              <a:latin typeface="Arial"/>
            </a:endParaRPr>
          </a:p>
          <a:p>
            <a:pPr marL="607567">
              <a:lnSpc>
                <a:spcPct val="100000"/>
              </a:lnSpc>
              <a:spcAft>
                <a:spcPts val="1902"/>
              </a:spcAft>
            </a:pPr>
            <a:r>
              <a:rPr lang="en-US" sz="3400">
                <a:solidFill>
                  <a:schemeClr val="lt1"/>
                </a:solidFill>
                <a:latin typeface="Trajan Pro"/>
              </a:rPr>
              <a:t>More Open to Exotic Infestation</a:t>
            </a:r>
            <a:endParaRPr lang="en-US" sz="3400">
              <a:solidFill>
                <a:srgbClr val="000000"/>
              </a:solidFill>
              <a:latin typeface="Arial"/>
            </a:endParaRPr>
          </a:p>
        </p:txBody>
      </p:sp>
      <p:sp>
        <p:nvSpPr>
          <p:cNvPr id="2023" name="PlaceHolder 3"/>
          <p:cNvSpPr>
            <a:spLocks noGrp="1"/>
          </p:cNvSpPr>
          <p:nvPr>
            <p:ph type="sldNum" idx="220"/>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5EAAAB17-3932-4F05-94DE-5C55E727E307}" type="slidenum">
              <a:rPr lang="en-US"/>
              <a:pPr/>
              <a:t>73</a:t>
            </a:fld>
            <a:endParaRPr lang="en-US">
              <a:solidFill>
                <a:srgbClr val="000000"/>
              </a:solidFill>
              <a:latin typeface="Times New Roman"/>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4" name="PlaceHolder 1"/>
          <p:cNvSpPr>
            <a:spLocks noGrp="1" noRot="1" noChangeAspect="1"/>
          </p:cNvSpPr>
          <p:nvPr>
            <p:ph type="sldImg"/>
          </p:nvPr>
        </p:nvSpPr>
        <p:spPr>
          <a:xfrm>
            <a:off x="1255713" y="719138"/>
            <a:ext cx="4802187" cy="3600450"/>
          </a:xfrm>
          <a:prstGeom prst="rect">
            <a:avLst/>
          </a:prstGeom>
          <a:ln w="0">
            <a:noFill/>
          </a:ln>
        </p:spPr>
      </p:sp>
      <p:sp>
        <p:nvSpPr>
          <p:cNvPr id="2025"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lnSpcReduction="9999"/>
          </a:bodyPr>
          <a:lstStyle/>
          <a:p>
            <a:pPr>
              <a:lnSpc>
                <a:spcPct val="100000"/>
              </a:lnSpc>
            </a:pPr>
            <a:r>
              <a:rPr lang="en-US" sz="2100">
                <a:solidFill>
                  <a:schemeClr val="lt1"/>
                </a:solidFill>
                <a:latin typeface="Trajan Pro"/>
              </a:rPr>
              <a:t>Ecology Follows Human Economy </a:t>
            </a:r>
            <a:endParaRPr lang="en-US" sz="2100">
              <a:solidFill>
                <a:srgbClr val="000000"/>
              </a:solidFill>
              <a:latin typeface="Arial"/>
            </a:endParaRPr>
          </a:p>
          <a:p>
            <a:pPr>
              <a:lnSpc>
                <a:spcPct val="100000"/>
              </a:lnSpc>
            </a:pPr>
            <a:r>
              <a:rPr lang="en-US" sz="2100">
                <a:solidFill>
                  <a:schemeClr val="lt1"/>
                </a:solidFill>
                <a:latin typeface="Trajan Pro"/>
              </a:rPr>
              <a:t>It was just as true with Indians as it is with us</a:t>
            </a:r>
            <a:endParaRPr lang="en-US" sz="2100">
              <a:solidFill>
                <a:srgbClr val="000000"/>
              </a:solidFill>
              <a:latin typeface="Arial"/>
            </a:endParaRPr>
          </a:p>
          <a:p>
            <a:pPr marL="602339" indent="-602339">
              <a:lnSpc>
                <a:spcPct val="100000"/>
              </a:lnSpc>
            </a:pPr>
            <a:endParaRPr lang="en-US" sz="1500">
              <a:solidFill>
                <a:srgbClr val="000000"/>
              </a:solidFill>
              <a:latin typeface="Arial"/>
            </a:endParaRPr>
          </a:p>
          <a:p>
            <a:pPr marL="602339" indent="-602339">
              <a:lnSpc>
                <a:spcPct val="100000"/>
              </a:lnSpc>
            </a:pPr>
            <a:r>
              <a:rPr lang="en-US" sz="1500">
                <a:solidFill>
                  <a:schemeClr val="lt1"/>
                </a:solidFill>
                <a:latin typeface="Trajan Pro"/>
              </a:rPr>
              <a:t>Changing Boundary Conditions in Redwood Management:</a:t>
            </a:r>
            <a:endParaRPr lang="en-US" sz="1500">
              <a:solidFill>
                <a:srgbClr val="000000"/>
              </a:solidFill>
              <a:latin typeface="Arial"/>
            </a:endParaRPr>
          </a:p>
          <a:p>
            <a:pPr marL="1211400" indent="-604207">
              <a:lnSpc>
                <a:spcPct val="100000"/>
              </a:lnSpc>
            </a:pPr>
            <a:r>
              <a:rPr lang="en-US" sz="2100">
                <a:solidFill>
                  <a:schemeClr val="lt1"/>
                </a:solidFill>
                <a:latin typeface="Trajan Pro"/>
              </a:rPr>
              <a:t>Increased Atmospheric Carbon Dioxide Stimulates Growth by 60%</a:t>
            </a:r>
            <a:endParaRPr lang="en-US" sz="2100">
              <a:solidFill>
                <a:srgbClr val="000000"/>
              </a:solidFill>
              <a:latin typeface="Arial"/>
            </a:endParaRPr>
          </a:p>
          <a:p>
            <a:pPr marL="1211400" indent="-604207">
              <a:lnSpc>
                <a:spcPct val="100000"/>
              </a:lnSpc>
            </a:pPr>
            <a:r>
              <a:rPr lang="en-US" sz="2100">
                <a:solidFill>
                  <a:schemeClr val="lt1"/>
                </a:solidFill>
                <a:latin typeface="Trajan Pro"/>
              </a:rPr>
              <a:t>Warmer Temperatures Stimulate Growth</a:t>
            </a:r>
            <a:endParaRPr lang="en-US" sz="2100">
              <a:solidFill>
                <a:srgbClr val="000000"/>
              </a:solidFill>
              <a:latin typeface="Arial"/>
            </a:endParaRPr>
          </a:p>
          <a:p>
            <a:pPr marL="1211400" indent="-604207">
              <a:lnSpc>
                <a:spcPct val="100000"/>
              </a:lnSpc>
            </a:pPr>
            <a:r>
              <a:rPr lang="en-US" sz="2100">
                <a:solidFill>
                  <a:schemeClr val="lt1"/>
                </a:solidFill>
                <a:latin typeface="Trajan Pro"/>
              </a:rPr>
              <a:t>Economic Affordability in Management</a:t>
            </a:r>
            <a:endParaRPr lang="en-US" sz="2100">
              <a:solidFill>
                <a:srgbClr val="000000"/>
              </a:solidFill>
              <a:latin typeface="Arial"/>
            </a:endParaRPr>
          </a:p>
          <a:p>
            <a:pPr marL="1211400" indent="-604207">
              <a:lnSpc>
                <a:spcPct val="100000"/>
              </a:lnSpc>
            </a:pPr>
            <a:r>
              <a:rPr lang="en-US" sz="2100">
                <a:solidFill>
                  <a:schemeClr val="lt1"/>
                </a:solidFill>
                <a:latin typeface="Trajan Pro"/>
              </a:rPr>
              <a:t>Material Substitution in Redwood Markets </a:t>
            </a:r>
            <a:endParaRPr lang="en-US" sz="2100">
              <a:solidFill>
                <a:srgbClr val="000000"/>
              </a:solidFill>
              <a:latin typeface="Arial"/>
            </a:endParaRPr>
          </a:p>
          <a:p>
            <a:pPr marL="1211400" indent="-604207">
              <a:lnSpc>
                <a:spcPct val="100000"/>
              </a:lnSpc>
            </a:pPr>
            <a:endParaRPr lang="en-US" sz="2100">
              <a:solidFill>
                <a:srgbClr val="000000"/>
              </a:solidFill>
              <a:latin typeface="Arial"/>
            </a:endParaRPr>
          </a:p>
        </p:txBody>
      </p:sp>
      <p:sp>
        <p:nvSpPr>
          <p:cNvPr id="2026" name="PlaceHolder 3"/>
          <p:cNvSpPr>
            <a:spLocks noGrp="1"/>
          </p:cNvSpPr>
          <p:nvPr>
            <p:ph type="sldNum" idx="221"/>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7704A469-80AE-490F-B1B4-38115110EC60}" type="slidenum">
              <a:rPr lang="en-US"/>
              <a:pPr/>
              <a:t>74</a:t>
            </a:fld>
            <a:endParaRPr lang="en-US">
              <a:solidFill>
                <a:srgbClr val="000000"/>
              </a:solidFill>
              <a:latin typeface="Times New Roman"/>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 name="PlaceHolder 1"/>
          <p:cNvSpPr>
            <a:spLocks noGrp="1" noRot="1" noChangeAspect="1"/>
          </p:cNvSpPr>
          <p:nvPr>
            <p:ph type="sldImg"/>
          </p:nvPr>
        </p:nvSpPr>
        <p:spPr>
          <a:xfrm>
            <a:off x="1255713" y="719138"/>
            <a:ext cx="4802187" cy="3600450"/>
          </a:xfrm>
          <a:prstGeom prst="rect">
            <a:avLst/>
          </a:prstGeom>
          <a:ln w="0">
            <a:noFill/>
          </a:ln>
        </p:spPr>
      </p:sp>
      <p:sp>
        <p:nvSpPr>
          <p:cNvPr id="2028"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9999"/>
          </a:bodyPr>
          <a:lstStyle/>
          <a:p>
            <a:pPr marL="607567">
              <a:lnSpc>
                <a:spcPct val="100000"/>
              </a:lnSpc>
            </a:pPr>
            <a:r>
              <a:rPr lang="en-US" sz="2100">
                <a:solidFill>
                  <a:schemeClr val="lt1"/>
                </a:solidFill>
                <a:latin typeface="Trajan Pro"/>
              </a:rPr>
              <a:t>Managed Disturbance IS a Necessity</a:t>
            </a:r>
            <a:endParaRPr lang="en-US" sz="2100">
              <a:solidFill>
                <a:srgbClr val="000000"/>
              </a:solidFill>
              <a:latin typeface="Arial"/>
            </a:endParaRPr>
          </a:p>
          <a:p>
            <a:pPr marL="607567">
              <a:lnSpc>
                <a:spcPct val="100000"/>
              </a:lnSpc>
            </a:pPr>
            <a:r>
              <a:rPr lang="en-US" sz="2100">
                <a:solidFill>
                  <a:schemeClr val="lt1"/>
                </a:solidFill>
                <a:latin typeface="Trajan Pro"/>
              </a:rPr>
              <a:t>Managed Disturbance Entails Risk</a:t>
            </a:r>
            <a:endParaRPr lang="en-US" sz="2100">
              <a:solidFill>
                <a:srgbClr val="000000"/>
              </a:solidFill>
              <a:latin typeface="Arial"/>
            </a:endParaRPr>
          </a:p>
          <a:p>
            <a:pPr marL="607567">
              <a:lnSpc>
                <a:spcPct val="100000"/>
              </a:lnSpc>
            </a:pPr>
            <a:r>
              <a:rPr lang="en-US" sz="2100">
                <a:solidFill>
                  <a:schemeClr val="lt1"/>
                </a:solidFill>
                <a:latin typeface="Trajan Pro"/>
              </a:rPr>
              <a:t>Managed Systems Are Built on Knowledge</a:t>
            </a:r>
            <a:endParaRPr lang="en-US" sz="2100">
              <a:solidFill>
                <a:srgbClr val="000000"/>
              </a:solidFill>
              <a:latin typeface="Arial"/>
            </a:endParaRPr>
          </a:p>
          <a:p>
            <a:pPr marL="607567">
              <a:lnSpc>
                <a:spcPct val="100000"/>
              </a:lnSpc>
            </a:pPr>
            <a:r>
              <a:rPr lang="en-US" sz="2100">
                <a:solidFill>
                  <a:schemeClr val="lt1"/>
                </a:solidFill>
                <a:latin typeface="Trajan Pro"/>
              </a:rPr>
              <a:t>We MUST Admit What We Don’t Really Know</a:t>
            </a:r>
            <a:endParaRPr lang="en-US" sz="2100">
              <a:solidFill>
                <a:srgbClr val="000000"/>
              </a:solidFill>
              <a:latin typeface="Arial"/>
            </a:endParaRPr>
          </a:p>
          <a:p>
            <a:pPr marL="607567">
              <a:lnSpc>
                <a:spcPct val="100000"/>
              </a:lnSpc>
            </a:pPr>
            <a:r>
              <a:rPr lang="en-US" sz="2100">
                <a:solidFill>
                  <a:schemeClr val="lt1"/>
                </a:solidFill>
                <a:latin typeface="Trajan Pro"/>
              </a:rPr>
              <a:t>We are Short on Knowledge</a:t>
            </a:r>
            <a:endParaRPr lang="en-US" sz="2100">
              <a:solidFill>
                <a:srgbClr val="000000"/>
              </a:solidFill>
              <a:latin typeface="Arial"/>
            </a:endParaRPr>
          </a:p>
          <a:p>
            <a:pPr marL="607567">
              <a:lnSpc>
                <a:spcPct val="100000"/>
              </a:lnSpc>
            </a:pPr>
            <a:r>
              <a:rPr lang="en-US" sz="2100">
                <a:solidFill>
                  <a:schemeClr val="lt1"/>
                </a:solidFill>
                <a:latin typeface="Trajan Pro"/>
              </a:rPr>
              <a:t>Humans Build Knowledge by Experiment</a:t>
            </a:r>
            <a:endParaRPr lang="en-US" sz="2100">
              <a:solidFill>
                <a:srgbClr val="000000"/>
              </a:solidFill>
              <a:latin typeface="Arial"/>
            </a:endParaRPr>
          </a:p>
          <a:p>
            <a:pPr marL="607567">
              <a:lnSpc>
                <a:spcPct val="100000"/>
              </a:lnSpc>
            </a:pPr>
            <a:r>
              <a:rPr lang="en-US" sz="2100">
                <a:solidFill>
                  <a:schemeClr val="lt1"/>
                </a:solidFill>
                <a:latin typeface="Trajan Pro"/>
              </a:rPr>
              <a:t>Humans MUST Be Allowed to Experiment</a:t>
            </a:r>
            <a:endParaRPr lang="en-US" sz="2100">
              <a:solidFill>
                <a:srgbClr val="000000"/>
              </a:solidFill>
              <a:latin typeface="Arial"/>
            </a:endParaRPr>
          </a:p>
          <a:p>
            <a:pPr>
              <a:lnSpc>
                <a:spcPct val="100000"/>
              </a:lnSpc>
            </a:pPr>
            <a:r>
              <a:rPr lang="en-US" sz="2100">
                <a:solidFill>
                  <a:srgbClr val="000000"/>
                </a:solidFill>
                <a:latin typeface="Trajan Pro"/>
              </a:rPr>
              <a:t>Now, that doesn’t sound too controversial, but it is.</a:t>
            </a:r>
            <a:endParaRPr lang="en-US" sz="2100">
              <a:solidFill>
                <a:srgbClr val="000000"/>
              </a:solidFill>
              <a:latin typeface="Arial"/>
            </a:endParaRPr>
          </a:p>
          <a:p>
            <a:pPr>
              <a:lnSpc>
                <a:spcPct val="100000"/>
              </a:lnSpc>
            </a:pPr>
            <a:r>
              <a:rPr lang="en-US" sz="2100">
                <a:solidFill>
                  <a:srgbClr val="000000"/>
                </a:solidFill>
                <a:latin typeface="Trajan Pro"/>
              </a:rPr>
              <a:t>Consider…</a:t>
            </a:r>
            <a:endParaRPr lang="en-US" sz="2100">
              <a:solidFill>
                <a:srgbClr val="000000"/>
              </a:solidFill>
              <a:latin typeface="Arial"/>
            </a:endParaRPr>
          </a:p>
        </p:txBody>
      </p:sp>
      <p:sp>
        <p:nvSpPr>
          <p:cNvPr id="2029" name="PlaceHolder 3"/>
          <p:cNvSpPr>
            <a:spLocks noGrp="1"/>
          </p:cNvSpPr>
          <p:nvPr>
            <p:ph type="sldNum" idx="222"/>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8307BDE3-F4ED-4132-B6D0-E85401A46C04}" type="slidenum">
              <a:rPr lang="en-US"/>
              <a:pPr/>
              <a:t>75</a:t>
            </a:fld>
            <a:endParaRPr lang="en-US">
              <a:solidFill>
                <a:srgbClr val="000000"/>
              </a:solidFill>
              <a:latin typeface="Times New Roman"/>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0" name="PlaceHolder 1"/>
          <p:cNvSpPr>
            <a:spLocks noGrp="1" noRot="1" noChangeAspect="1"/>
          </p:cNvSpPr>
          <p:nvPr>
            <p:ph type="sldImg"/>
          </p:nvPr>
        </p:nvSpPr>
        <p:spPr>
          <a:xfrm>
            <a:off x="1255713" y="719138"/>
            <a:ext cx="4802187" cy="3600450"/>
          </a:xfrm>
          <a:prstGeom prst="rect">
            <a:avLst/>
          </a:prstGeom>
          <a:ln w="0">
            <a:noFill/>
          </a:ln>
        </p:spPr>
      </p:sp>
      <p:sp>
        <p:nvSpPr>
          <p:cNvPr id="2031"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defTabSz="948507">
              <a:lnSpc>
                <a:spcPct val="100000"/>
              </a:lnSpc>
            </a:pPr>
            <a:r>
              <a:rPr lang="en-US" sz="2100">
                <a:solidFill>
                  <a:schemeClr val="lt1"/>
                </a:solidFill>
                <a:latin typeface="Arial"/>
              </a:rPr>
              <a:t>What this landscape became was up to people. It always has been.  </a:t>
            </a:r>
            <a:endParaRPr lang="en-US" sz="2100">
              <a:solidFill>
                <a:srgbClr val="000000"/>
              </a:solidFill>
              <a:latin typeface="Arial"/>
            </a:endParaRPr>
          </a:p>
          <a:p>
            <a:pPr defTabSz="948507">
              <a:lnSpc>
                <a:spcPct val="100000"/>
              </a:lnSpc>
            </a:pPr>
            <a:r>
              <a:rPr lang="en-US" sz="2100">
                <a:solidFill>
                  <a:schemeClr val="lt1"/>
                </a:solidFill>
                <a:latin typeface="Arial"/>
              </a:rPr>
              <a:t>Humans were the stabilizing force in constructing what was “Natural” in the first place </a:t>
            </a:r>
            <a:endParaRPr lang="en-US" sz="2100">
              <a:solidFill>
                <a:srgbClr val="000000"/>
              </a:solidFill>
              <a:latin typeface="Arial"/>
            </a:endParaRPr>
          </a:p>
          <a:p>
            <a:pPr defTabSz="948507">
              <a:lnSpc>
                <a:spcPct val="100000"/>
              </a:lnSpc>
            </a:pPr>
            <a:endParaRPr lang="en-US" sz="2100">
              <a:solidFill>
                <a:srgbClr val="000000"/>
              </a:solidFill>
              <a:latin typeface="Arial"/>
            </a:endParaRPr>
          </a:p>
        </p:txBody>
      </p:sp>
      <p:sp>
        <p:nvSpPr>
          <p:cNvPr id="2032" name="PlaceHolder 3"/>
          <p:cNvSpPr>
            <a:spLocks noGrp="1"/>
          </p:cNvSpPr>
          <p:nvPr>
            <p:ph type="sldNum" idx="223"/>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BD7BFB9A-40BA-4D3F-B3B9-92104835E95D}" type="slidenum">
              <a:rPr lang="en-US"/>
              <a:pPr/>
              <a:t>76</a:t>
            </a:fld>
            <a:endParaRPr lang="en-US">
              <a:solidFill>
                <a:srgbClr val="000000"/>
              </a:solidFill>
              <a:latin typeface="Times New Roman"/>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3" name="PlaceHolder 1"/>
          <p:cNvSpPr>
            <a:spLocks noGrp="1" noRot="1" noChangeAspect="1"/>
          </p:cNvSpPr>
          <p:nvPr>
            <p:ph type="sldImg"/>
          </p:nvPr>
        </p:nvSpPr>
        <p:spPr>
          <a:xfrm>
            <a:off x="1255713" y="719138"/>
            <a:ext cx="4802187" cy="3600450"/>
          </a:xfrm>
          <a:prstGeom prst="rect">
            <a:avLst/>
          </a:prstGeom>
          <a:ln w="0">
            <a:noFill/>
          </a:ln>
        </p:spPr>
      </p:sp>
      <p:sp>
        <p:nvSpPr>
          <p:cNvPr id="2034"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92500" lnSpcReduction="19999"/>
          </a:bodyPr>
          <a:lstStyle/>
          <a:p>
            <a:pPr defTabSz="948507">
              <a:lnSpc>
                <a:spcPct val="100000"/>
              </a:lnSpc>
            </a:pPr>
            <a:r>
              <a:rPr lang="en-US" sz="2100" dirty="0">
                <a:solidFill>
                  <a:schemeClr val="lt1"/>
                </a:solidFill>
                <a:latin typeface="Arial"/>
              </a:rPr>
              <a:t>We can allow fuels to accrue until there is a catastrophe.  Then what?  </a:t>
            </a:r>
            <a:endParaRPr lang="en-US" sz="2100" dirty="0">
              <a:solidFill>
                <a:srgbClr val="000000"/>
              </a:solidFill>
              <a:latin typeface="Arial"/>
            </a:endParaRPr>
          </a:p>
          <a:p>
            <a:pPr defTabSz="948507">
              <a:lnSpc>
                <a:spcPct val="100000"/>
              </a:lnSpc>
            </a:pPr>
            <a:r>
              <a:rPr lang="en-US" sz="2100" dirty="0">
                <a:solidFill>
                  <a:schemeClr val="lt1"/>
                </a:solidFill>
                <a:latin typeface="Arial"/>
              </a:rPr>
              <a:t>That’s change too and the weeds will make gains every time. </a:t>
            </a:r>
            <a:br>
              <a:rPr sz="2100" dirty="0"/>
            </a:br>
            <a:r>
              <a:rPr lang="en-US" sz="2100" dirty="0">
                <a:solidFill>
                  <a:schemeClr val="lt1"/>
                </a:solidFill>
                <a:latin typeface="Arial"/>
              </a:rPr>
              <a:t>Under our current belief in letting Nature take its course, native biodiversity will continue to crash.  </a:t>
            </a:r>
            <a:endParaRPr lang="en-US" sz="2100" dirty="0">
              <a:solidFill>
                <a:srgbClr val="000000"/>
              </a:solidFill>
              <a:latin typeface="Arial"/>
            </a:endParaRPr>
          </a:p>
          <a:p>
            <a:pPr defTabSz="948507">
              <a:lnSpc>
                <a:spcPct val="100000"/>
              </a:lnSpc>
            </a:pPr>
            <a:r>
              <a:rPr lang="en-US" sz="2100" dirty="0">
                <a:solidFill>
                  <a:schemeClr val="lt1"/>
                </a:solidFill>
                <a:latin typeface="Arial"/>
              </a:rPr>
              <a:t>Until people realize that people had shaped that biodiversity in the first place. </a:t>
            </a:r>
            <a:endParaRPr lang="en-US" sz="2100" dirty="0">
              <a:solidFill>
                <a:srgbClr val="000000"/>
              </a:solidFill>
              <a:latin typeface="Arial"/>
            </a:endParaRPr>
          </a:p>
          <a:p>
            <a:pPr defTabSz="948507">
              <a:lnSpc>
                <a:spcPct val="100000"/>
              </a:lnSpc>
            </a:pPr>
            <a:r>
              <a:rPr lang="en-US" sz="2100" dirty="0">
                <a:solidFill>
                  <a:schemeClr val="lt1"/>
                </a:solidFill>
                <a:latin typeface="Arial"/>
              </a:rPr>
              <a:t>And then maintained it.  That means that survivable ecosystems are up to us. </a:t>
            </a:r>
            <a:endParaRPr lang="en-US" sz="2100" dirty="0">
              <a:solidFill>
                <a:srgbClr val="000000"/>
              </a:solidFill>
              <a:latin typeface="Arial"/>
            </a:endParaRPr>
          </a:p>
          <a:p>
            <a:pPr defTabSz="948507">
              <a:lnSpc>
                <a:spcPct val="100000"/>
              </a:lnSpc>
            </a:pPr>
            <a:r>
              <a:rPr lang="en-US" sz="2100" dirty="0">
                <a:solidFill>
                  <a:schemeClr val="lt1"/>
                </a:solidFill>
                <a:latin typeface="Arial"/>
              </a:rPr>
              <a:t>Managed disturbance by people is the only prospective source of systemic stability. </a:t>
            </a:r>
            <a:endParaRPr lang="en-US" sz="2100" dirty="0">
              <a:solidFill>
                <a:srgbClr val="000000"/>
              </a:solidFill>
              <a:latin typeface="Arial"/>
            </a:endParaRPr>
          </a:p>
          <a:p>
            <a:pPr defTabSz="948507">
              <a:lnSpc>
                <a:spcPct val="100000"/>
              </a:lnSpc>
            </a:pPr>
            <a:r>
              <a:rPr lang="en-US" sz="2100" dirty="0">
                <a:solidFill>
                  <a:schemeClr val="lt1"/>
                </a:solidFill>
                <a:latin typeface="Arial"/>
              </a:rPr>
              <a:t>And in general, we don’t know what we’re doing. </a:t>
            </a:r>
            <a:endParaRPr lang="en-US" sz="2100" dirty="0">
              <a:solidFill>
                <a:srgbClr val="000000"/>
              </a:solidFill>
              <a:latin typeface="Arial"/>
            </a:endParaRPr>
          </a:p>
          <a:p>
            <a:pPr defTabSz="948507">
              <a:lnSpc>
                <a:spcPct val="100000"/>
              </a:lnSpc>
            </a:pPr>
            <a:r>
              <a:rPr lang="en-US" sz="2100" dirty="0">
                <a:solidFill>
                  <a:schemeClr val="lt1"/>
                </a:solidFill>
                <a:latin typeface="Arial"/>
              </a:rPr>
              <a:t>But there’s good news there… </a:t>
            </a:r>
            <a:endParaRPr lang="en-US" sz="2100" dirty="0">
              <a:solidFill>
                <a:srgbClr val="000000"/>
              </a:solidFill>
              <a:latin typeface="Arial"/>
            </a:endParaRPr>
          </a:p>
          <a:p>
            <a:pPr defTabSz="948507">
              <a:lnSpc>
                <a:spcPct val="100000"/>
              </a:lnSpc>
            </a:pPr>
            <a:r>
              <a:rPr lang="en-US" sz="2100" dirty="0">
                <a:solidFill>
                  <a:schemeClr val="lt1"/>
                </a:solidFill>
                <a:latin typeface="Arial"/>
              </a:rPr>
              <a:t>We make tools.  We can even learn how to wield them.</a:t>
            </a:r>
          </a:p>
          <a:p>
            <a:pPr defTabSz="948507">
              <a:lnSpc>
                <a:spcPct val="100000"/>
              </a:lnSpc>
            </a:pPr>
            <a:r>
              <a:rPr lang="en-US" sz="2100" dirty="0">
                <a:solidFill>
                  <a:schemeClr val="lt1"/>
                </a:solidFill>
                <a:latin typeface="Arial"/>
              </a:rPr>
              <a:t>That helps us make better tools.</a:t>
            </a:r>
          </a:p>
          <a:p>
            <a:pPr defTabSz="948507">
              <a:lnSpc>
                <a:spcPct val="100000"/>
              </a:lnSpc>
            </a:pPr>
            <a:r>
              <a:rPr lang="en-US" sz="2100" dirty="0">
                <a:solidFill>
                  <a:schemeClr val="lt1"/>
                </a:solidFill>
                <a:latin typeface="Arial"/>
              </a:rPr>
              <a:t>It’s all about where the heart is.</a:t>
            </a:r>
            <a:endParaRPr lang="en-US" sz="2100" dirty="0">
              <a:solidFill>
                <a:srgbClr val="000000"/>
              </a:solidFill>
              <a:latin typeface="Arial"/>
            </a:endParaRPr>
          </a:p>
        </p:txBody>
      </p:sp>
      <p:sp>
        <p:nvSpPr>
          <p:cNvPr id="2035" name="PlaceHolder 3"/>
          <p:cNvSpPr>
            <a:spLocks noGrp="1"/>
          </p:cNvSpPr>
          <p:nvPr>
            <p:ph type="sldNum" idx="224"/>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ADF32BD7-C3DF-43DE-A553-8D65383506D2}" type="slidenum">
              <a:rPr lang="en-US"/>
              <a:pPr/>
              <a:t>77</a:t>
            </a:fld>
            <a:endParaRPr lang="en-US">
              <a:solidFill>
                <a:srgbClr val="000000"/>
              </a:solidFill>
              <a:latin typeface="Times New Roman"/>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6" name="PlaceHolder 1"/>
          <p:cNvSpPr>
            <a:spLocks noGrp="1" noRot="1" noChangeAspect="1"/>
          </p:cNvSpPr>
          <p:nvPr>
            <p:ph type="sldImg"/>
          </p:nvPr>
        </p:nvSpPr>
        <p:spPr>
          <a:xfrm>
            <a:off x="1255713" y="719138"/>
            <a:ext cx="4802187" cy="3600450"/>
          </a:xfrm>
          <a:prstGeom prst="rect">
            <a:avLst/>
          </a:prstGeom>
          <a:ln w="0">
            <a:noFill/>
          </a:ln>
        </p:spPr>
      </p:sp>
      <p:sp>
        <p:nvSpPr>
          <p:cNvPr id="2037"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a:bodyPr>
          <a:lstStyle/>
          <a:p>
            <a:pPr>
              <a:lnSpc>
                <a:spcPct val="100000"/>
              </a:lnSpc>
            </a:pPr>
            <a:r>
              <a:rPr lang="en-US" sz="2100" dirty="0">
                <a:solidFill>
                  <a:srgbClr val="000000"/>
                </a:solidFill>
                <a:latin typeface="Arial"/>
              </a:rPr>
              <a:t>I’d like to thank Rollie Curtis for this little aphorism.</a:t>
            </a:r>
          </a:p>
          <a:p>
            <a:pPr>
              <a:lnSpc>
                <a:spcPct val="100000"/>
              </a:lnSpc>
            </a:pPr>
            <a:r>
              <a:rPr lang="en-US" sz="2100" dirty="0">
                <a:solidFill>
                  <a:srgbClr val="000000"/>
                </a:solidFill>
                <a:latin typeface="Arial"/>
              </a:rPr>
              <a:t>We need to be allowed to use them to run experiments.  </a:t>
            </a:r>
          </a:p>
          <a:p>
            <a:pPr>
              <a:lnSpc>
                <a:spcPct val="100000"/>
              </a:lnSpc>
            </a:pPr>
            <a:r>
              <a:rPr lang="en-US" sz="2100" dirty="0">
                <a:solidFill>
                  <a:srgbClr val="000000"/>
                </a:solidFill>
                <a:latin typeface="Arial"/>
              </a:rPr>
              <a:t>Unless the society at large can function economically, experiments cannot be afforded. </a:t>
            </a:r>
          </a:p>
          <a:p>
            <a:pPr>
              <a:lnSpc>
                <a:spcPct val="100000"/>
              </a:lnSpc>
            </a:pPr>
            <a:endParaRPr lang="en-US" sz="2100" dirty="0">
              <a:solidFill>
                <a:srgbClr val="000000"/>
              </a:solidFill>
              <a:latin typeface="Arial"/>
            </a:endParaRPr>
          </a:p>
          <a:p>
            <a:pPr>
              <a:lnSpc>
                <a:spcPct val="100000"/>
              </a:lnSpc>
            </a:pPr>
            <a:r>
              <a:rPr lang="en-US" sz="2100" dirty="0">
                <a:solidFill>
                  <a:srgbClr val="000000"/>
                </a:solidFill>
                <a:latin typeface="Arial"/>
              </a:rPr>
              <a:t>Unlike most people selling an idea, I have no intention of telling you what you should do. </a:t>
            </a:r>
          </a:p>
          <a:p>
            <a:pPr>
              <a:lnSpc>
                <a:spcPct val="100000"/>
              </a:lnSpc>
            </a:pPr>
            <a:r>
              <a:rPr lang="en-US" sz="2100" dirty="0">
                <a:solidFill>
                  <a:srgbClr val="000000"/>
                </a:solidFill>
                <a:latin typeface="Arial"/>
              </a:rPr>
              <a:t>What I sought to accomplish is to help you see the realm of possibilities all around you. </a:t>
            </a:r>
          </a:p>
          <a:p>
            <a:pPr>
              <a:lnSpc>
                <a:spcPct val="100000"/>
              </a:lnSpc>
            </a:pPr>
            <a:r>
              <a:rPr lang="en-US" sz="2100" dirty="0">
                <a:solidFill>
                  <a:srgbClr val="000000"/>
                </a:solidFill>
                <a:latin typeface="Arial"/>
              </a:rPr>
              <a:t>And motivate you to try something different, as best fits your love of place.</a:t>
            </a:r>
          </a:p>
        </p:txBody>
      </p:sp>
      <p:sp>
        <p:nvSpPr>
          <p:cNvPr id="2038" name="PlaceHolder 3"/>
          <p:cNvSpPr>
            <a:spLocks noGrp="1"/>
          </p:cNvSpPr>
          <p:nvPr>
            <p:ph type="sldNum" idx="225"/>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657B8D9-AD1C-40D2-B55D-3FC65429FC47}" type="slidenum">
              <a:rPr lang="en-US"/>
              <a:pPr/>
              <a:t>78</a:t>
            </a:fld>
            <a:endParaRPr lang="en-US">
              <a:solidFill>
                <a:srgbClr val="000000"/>
              </a:solidFill>
              <a:latin typeface="Times New Roman"/>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9" name="PlaceHolder 1"/>
          <p:cNvSpPr>
            <a:spLocks noGrp="1" noRot="1" noChangeAspect="1"/>
          </p:cNvSpPr>
          <p:nvPr>
            <p:ph type="sldImg"/>
          </p:nvPr>
        </p:nvSpPr>
        <p:spPr>
          <a:xfrm>
            <a:off x="1257300" y="719138"/>
            <a:ext cx="4800600" cy="3600450"/>
          </a:xfrm>
          <a:prstGeom prst="rect">
            <a:avLst/>
          </a:prstGeom>
          <a:ln w="0">
            <a:noFill/>
          </a:ln>
        </p:spPr>
      </p:sp>
      <p:sp>
        <p:nvSpPr>
          <p:cNvPr id="2040" name="PlaceHolder 2"/>
          <p:cNvSpPr>
            <a:spLocks noGrp="1"/>
          </p:cNvSpPr>
          <p:nvPr>
            <p:ph type="body"/>
          </p:nvPr>
        </p:nvSpPr>
        <p:spPr>
          <a:xfrm>
            <a:off x="731395" y="4560539"/>
            <a:ext cx="5851158" cy="4319610"/>
          </a:xfrm>
          <a:prstGeom prst="rect">
            <a:avLst/>
          </a:prstGeom>
          <a:noFill/>
          <a:ln w="0">
            <a:noFill/>
          </a:ln>
        </p:spPr>
        <p:txBody>
          <a:bodyPr lIns="96718" tIns="48172" rIns="96718" bIns="48172" anchor="t">
            <a:normAutofit fontScale="77500" lnSpcReduction="20000"/>
          </a:bodyPr>
          <a:lstStyle/>
          <a:p>
            <a:pPr>
              <a:lnSpc>
                <a:spcPct val="100000"/>
              </a:lnSpc>
            </a:pPr>
            <a:r>
              <a:rPr lang="en-US" sz="2100">
                <a:solidFill>
                  <a:srgbClr val="000000"/>
                </a:solidFill>
                <a:latin typeface="Arial"/>
              </a:rPr>
              <a:t>The world is filled with competing risks and opportunities. </a:t>
            </a:r>
          </a:p>
          <a:p>
            <a:pPr>
              <a:lnSpc>
                <a:spcPct val="100000"/>
              </a:lnSpc>
            </a:pPr>
            <a:r>
              <a:rPr lang="en-US" sz="2100">
                <a:solidFill>
                  <a:srgbClr val="000000"/>
                </a:solidFill>
                <a:latin typeface="Arial"/>
              </a:rPr>
              <a:t>We have centuries of neglect to redress, and tools and infrastructure to invent. </a:t>
            </a:r>
          </a:p>
          <a:p>
            <a:pPr>
              <a:lnSpc>
                <a:spcPct val="100000"/>
              </a:lnSpc>
            </a:pPr>
            <a:r>
              <a:rPr lang="en-US" sz="2100">
                <a:solidFill>
                  <a:srgbClr val="000000"/>
                </a:solidFill>
                <a:latin typeface="Arial"/>
              </a:rPr>
              <a:t>We must develop a less destructive way to live with the world around us. </a:t>
            </a:r>
          </a:p>
          <a:p>
            <a:pPr>
              <a:lnSpc>
                <a:spcPct val="100000"/>
              </a:lnSpc>
            </a:pPr>
            <a:r>
              <a:rPr lang="en-US" sz="2100">
                <a:solidFill>
                  <a:srgbClr val="000000"/>
                </a:solidFill>
                <a:latin typeface="Arial"/>
              </a:rPr>
              <a:t>It doesn’t mean to withdraw, but to engage. </a:t>
            </a:r>
          </a:p>
          <a:p>
            <a:pPr defTabSz="948507">
              <a:lnSpc>
                <a:spcPct val="100000"/>
              </a:lnSpc>
            </a:pPr>
            <a:r>
              <a:rPr lang="en-US" sz="2100">
                <a:solidFill>
                  <a:srgbClr val="000000"/>
                </a:solidFill>
                <a:latin typeface="Arial"/>
              </a:rPr>
              <a:t>Learning how to use what life can reproduce is the essence of true sustainability.</a:t>
            </a:r>
          </a:p>
          <a:p>
            <a:pPr defTabSz="948507">
              <a:lnSpc>
                <a:spcPct val="100000"/>
              </a:lnSpc>
            </a:pPr>
            <a:endParaRPr lang="en-US" sz="2100">
              <a:solidFill>
                <a:srgbClr val="000000"/>
              </a:solidFill>
              <a:latin typeface="Arial"/>
            </a:endParaRPr>
          </a:p>
          <a:p>
            <a:pPr defTabSz="948507">
              <a:lnSpc>
                <a:spcPct val="100000"/>
              </a:lnSpc>
            </a:pPr>
            <a:r>
              <a:rPr lang="en-US" sz="2100">
                <a:solidFill>
                  <a:srgbClr val="000000"/>
                </a:solidFill>
                <a:latin typeface="Arial"/>
              </a:rPr>
              <a:t>Fostering the life systems of this planet is a valuable service. </a:t>
            </a:r>
          </a:p>
          <a:p>
            <a:pPr defTabSz="948507">
              <a:lnSpc>
                <a:spcPct val="100000"/>
              </a:lnSpc>
            </a:pPr>
            <a:r>
              <a:rPr lang="en-US" sz="2100">
                <a:solidFill>
                  <a:srgbClr val="000000"/>
                </a:solidFill>
                <a:latin typeface="Arial"/>
              </a:rPr>
              <a:t>It could be a career immune to AI and robotics. </a:t>
            </a:r>
          </a:p>
          <a:p>
            <a:pPr defTabSz="948507">
              <a:lnSpc>
                <a:spcPct val="100000"/>
              </a:lnSpc>
            </a:pPr>
            <a:r>
              <a:rPr lang="en-US" sz="2100">
                <a:solidFill>
                  <a:srgbClr val="000000"/>
                </a:solidFill>
                <a:latin typeface="Arial"/>
              </a:rPr>
              <a:t>And doing that kind of work is good for us, a quiet life of research, experiment, and discovery with time to think.</a:t>
            </a:r>
          </a:p>
          <a:p>
            <a:pPr defTabSz="948507">
              <a:lnSpc>
                <a:spcPct val="100000"/>
              </a:lnSpc>
            </a:pPr>
            <a:r>
              <a:rPr lang="en-US" sz="2100">
                <a:solidFill>
                  <a:srgbClr val="000000"/>
                </a:solidFill>
                <a:latin typeface="Arial"/>
              </a:rPr>
              <a:t>Inventing and making tools for that work is an industry yet to be conceived but it is showing signs of emergence.</a:t>
            </a:r>
          </a:p>
          <a:p>
            <a:pPr defTabSz="948507">
              <a:lnSpc>
                <a:spcPct val="100000"/>
              </a:lnSpc>
            </a:pPr>
            <a:endParaRPr lang="en-US" sz="2100">
              <a:solidFill>
                <a:srgbClr val="000000"/>
              </a:solidFill>
              <a:latin typeface="Arial"/>
            </a:endParaRPr>
          </a:p>
          <a:p>
            <a:pPr defTabSz="948507">
              <a:lnSpc>
                <a:spcPct val="100000"/>
              </a:lnSpc>
            </a:pPr>
            <a:r>
              <a:rPr lang="en-US" sz="2100">
                <a:solidFill>
                  <a:srgbClr val="000000"/>
                </a:solidFill>
                <a:latin typeface="Arial"/>
              </a:rPr>
              <a:t>Why work out, when we can work outside?</a:t>
            </a:r>
          </a:p>
          <a:p>
            <a:pPr defTabSz="948507">
              <a:lnSpc>
                <a:spcPct val="100000"/>
              </a:lnSpc>
            </a:pPr>
            <a:r>
              <a:rPr lang="en-US" sz="2100">
                <a:solidFill>
                  <a:srgbClr val="000000"/>
                </a:solidFill>
                <a:latin typeface="Arial"/>
              </a:rPr>
              <a:t>It’s time to build a healthier, more productive, and beautiful world growing, celebrating, and using what we have been given.</a:t>
            </a:r>
          </a:p>
          <a:p>
            <a:pPr defTabSz="948507">
              <a:lnSpc>
                <a:spcPct val="100000"/>
              </a:lnSpc>
            </a:pPr>
            <a:endParaRPr lang="en-US" sz="2100">
              <a:solidFill>
                <a:srgbClr val="000000"/>
              </a:solidFill>
              <a:latin typeface="Arial"/>
            </a:endParaRPr>
          </a:p>
        </p:txBody>
      </p:sp>
      <p:sp>
        <p:nvSpPr>
          <p:cNvPr id="2041" name="PlaceHolder 3"/>
          <p:cNvSpPr>
            <a:spLocks noGrp="1"/>
          </p:cNvSpPr>
          <p:nvPr>
            <p:ph type="sldNum" idx="226"/>
          </p:nvPr>
        </p:nvSpPr>
        <p:spPr>
          <a:xfrm>
            <a:off x="4143444" y="9119591"/>
            <a:ext cx="3168626" cy="478883"/>
          </a:xfrm>
          <a:prstGeom prst="rect">
            <a:avLst/>
          </a:prstGeom>
          <a:noFill/>
          <a:ln w="0">
            <a:noFill/>
          </a:ln>
        </p:spPr>
        <p:txBody>
          <a:bodyPr lIns="96718" tIns="48172" rIns="96718" bIns="48172" anchor="b">
            <a:noAutofit/>
          </a:bodyPr>
          <a:lstStyle>
            <a:lvl1pPr indent="0" algn="r" defTabSz="1138209">
              <a:lnSpc>
                <a:spcPct val="100000"/>
              </a:lnSpc>
              <a:buNone/>
              <a:tabLst>
                <a:tab pos="0" algn="l"/>
              </a:tabLst>
              <a:defRPr lang="en-US" sz="1200" b="0" u="none" strike="noStrike">
                <a:solidFill>
                  <a:schemeClr val="dk1"/>
                </a:solidFill>
                <a:effectLst/>
                <a:uFillTx/>
                <a:latin typeface="+mn-lt"/>
                <a:ea typeface="+mn-ea"/>
              </a:defRPr>
            </a:lvl1pPr>
          </a:lstStyle>
          <a:p>
            <a:fld id="{4A829DC5-0460-41BB-9A82-E4C32002A2CC}" type="slidenum">
              <a:rPr lang="en-US"/>
              <a:pPr/>
              <a:t>79</a:t>
            </a:fld>
            <a:endParaRPr lang="en-US">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220000"/>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3" name="PlaceHolder 2"/>
          <p:cNvSpPr>
            <a:spLocks noGrp="1"/>
          </p:cNvSpPr>
          <p:nvPr>
            <p:ph type="body"/>
          </p:nvPr>
        </p:nvSpPr>
        <p:spPr>
          <a:xfrm>
            <a:off x="548640" y="1842120"/>
            <a:ext cx="4847040" cy="766800"/>
          </a:xfrm>
          <a:prstGeom prst="rect">
            <a:avLst/>
          </a:prstGeom>
          <a:noFill/>
          <a:ln w="0">
            <a:noFill/>
          </a:ln>
        </p:spPr>
        <p:txBody>
          <a:bodyPr lIns="109800" tIns="54720" rIns="109800" bIns="54720" anchor="b">
            <a:noAutofit/>
          </a:bodyPr>
          <a:lstStyle>
            <a:lvl1pPr marL="228600"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marL="228600"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4" name="PlaceHolder 3"/>
          <p:cNvSpPr>
            <a:spLocks noGrp="1"/>
          </p:cNvSpPr>
          <p:nvPr>
            <p:ph type="body"/>
          </p:nvPr>
        </p:nvSpPr>
        <p:spPr>
          <a:xfrm>
            <a:off x="548640" y="2610000"/>
            <a:ext cx="4847040" cy="474048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5" name="PlaceHolder 4"/>
          <p:cNvSpPr>
            <a:spLocks noGrp="1"/>
          </p:cNvSpPr>
          <p:nvPr>
            <p:ph type="body"/>
          </p:nvPr>
        </p:nvSpPr>
        <p:spPr>
          <a:xfrm>
            <a:off x="5573880" y="1842120"/>
            <a:ext cx="4849200" cy="766800"/>
          </a:xfrm>
          <a:prstGeom prst="rect">
            <a:avLst/>
          </a:prstGeom>
          <a:noFill/>
          <a:ln w="0">
            <a:noFill/>
          </a:ln>
        </p:spPr>
        <p:txBody>
          <a:bodyPr lIns="109800" tIns="54720" rIns="109800" bIns="54720" anchor="b">
            <a:noAutofit/>
          </a:bodyPr>
          <a:lstStyle>
            <a:lvl1pPr marL="228600" indent="0" algn="l" defTabSz="1097280">
              <a:lnSpc>
                <a:spcPct val="100000"/>
              </a:lnSpc>
              <a:spcBef>
                <a:spcPts val="581"/>
              </a:spcBef>
              <a:buNone/>
              <a:tabLst>
                <a:tab pos="0" algn="l"/>
              </a:tabLst>
              <a:defRPr lang="en-US" sz="2900" b="1" u="none" strike="noStrike">
                <a:solidFill>
                  <a:schemeClr val="dk1"/>
                </a:solidFill>
                <a:effectLst/>
                <a:uFillTx/>
                <a:latin typeface="Calibri"/>
              </a:defRPr>
            </a:lvl1pPr>
          </a:lstStyle>
          <a:p>
            <a:pPr marL="228600" indent="0" algn="l" defTabSz="1097280">
              <a:lnSpc>
                <a:spcPct val="100000"/>
              </a:lnSpc>
              <a:spcBef>
                <a:spcPts val="581"/>
              </a:spcBef>
              <a:buNone/>
              <a:tabLst>
                <a:tab pos="0" algn="l"/>
              </a:tabLst>
            </a:pPr>
            <a:r>
              <a:rPr lang="en-US" sz="2900" b="1" u="none" strike="noStrike">
                <a:solidFill>
                  <a:schemeClr val="dk1"/>
                </a:solidFill>
                <a:effectLst/>
                <a:uFillTx/>
                <a:latin typeface="Calibri"/>
              </a:rPr>
              <a:t>Click to edit Master text styles</a:t>
            </a:r>
            <a:endParaRPr lang="en-US" sz="2900" b="0" u="none" strike="noStrike">
              <a:solidFill>
                <a:schemeClr val="dk1"/>
              </a:solidFill>
              <a:effectLst/>
              <a:uFillTx/>
              <a:latin typeface="Calibri"/>
            </a:endParaRPr>
          </a:p>
        </p:txBody>
      </p:sp>
      <p:sp>
        <p:nvSpPr>
          <p:cNvPr id="6" name="PlaceHolder 5"/>
          <p:cNvSpPr>
            <a:spLocks noGrp="1"/>
          </p:cNvSpPr>
          <p:nvPr>
            <p:ph type="body"/>
          </p:nvPr>
        </p:nvSpPr>
        <p:spPr>
          <a:xfrm>
            <a:off x="5573880" y="2610000"/>
            <a:ext cx="4849200" cy="4740480"/>
          </a:xfrm>
          <a:prstGeom prst="rect">
            <a:avLst/>
          </a:prstGeom>
          <a:noFill/>
          <a:ln w="0">
            <a:noFill/>
          </a:ln>
        </p:spPr>
        <p:txBody>
          <a:bodyPr lIns="109800" tIns="54720" rIns="109800" bIns="54720" anchor="t">
            <a:noAutofit/>
          </a:bodyPr>
          <a:lstStyle>
            <a:lvl1pPr algn="l" defTabSz="1097280">
              <a:lnSpc>
                <a:spcPct val="100000"/>
              </a:lnSpc>
              <a:spcBef>
                <a:spcPts val="581"/>
              </a:spcBef>
              <a:buClr>
                <a:srgbClr val="000000"/>
              </a:buClr>
              <a:buFont typeface="Arial"/>
              <a:buChar char="•"/>
              <a:tabLst>
                <a:tab pos="0" algn="l"/>
              </a:tabLst>
              <a:defRPr lang="en-US" sz="2900" b="0" u="none" strike="noStrike">
                <a:solidFill>
                  <a:schemeClr val="dk1"/>
                </a:solidFill>
                <a:effectLst/>
                <a:uFillTx/>
                <a:latin typeface="Calibri"/>
              </a:defRPr>
            </a:lvl1pPr>
            <a:lvl2pPr lvl="1" algn="l" defTabSz="109728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2pPr>
            <a:lvl3pPr lvl="2" algn="l" defTabSz="1097280">
              <a:lnSpc>
                <a:spcPct val="100000"/>
              </a:lnSpc>
              <a:spcBef>
                <a:spcPts val="439"/>
              </a:spcBef>
              <a:buClr>
                <a:srgbClr val="000000"/>
              </a:buClr>
              <a:buFont typeface="Arial"/>
              <a:buChar char="•"/>
              <a:tabLst>
                <a:tab pos="0" algn="l"/>
              </a:tabLst>
              <a:defRPr lang="en-US" sz="2200" b="0" u="none" strike="noStrike">
                <a:solidFill>
                  <a:schemeClr val="dk1"/>
                </a:solidFill>
                <a:effectLst/>
                <a:uFillTx/>
                <a:latin typeface="Calibri"/>
              </a:defRPr>
            </a:lvl3pPr>
            <a:lvl4pPr lvl="3"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4pPr>
            <a:lvl5pPr lvl="4" algn="l" defTabSz="1097280">
              <a:lnSpc>
                <a:spcPct val="100000"/>
              </a:lnSpc>
              <a:spcBef>
                <a:spcPts val="380"/>
              </a:spcBef>
              <a:buClr>
                <a:srgbClr val="000000"/>
              </a:buClr>
              <a:buFont typeface="Arial"/>
              <a:buChar char="»"/>
              <a:tabLst>
                <a:tab pos="0" algn="l"/>
              </a:tabLst>
              <a:defRPr lang="en-US" sz="1900" b="0" u="none" strike="noStrike">
                <a:solidFill>
                  <a:schemeClr val="dk1"/>
                </a:solidFill>
                <a:effectLst/>
                <a:uFillTx/>
                <a:latin typeface="Calibri"/>
              </a:defRPr>
            </a:lvl5pPr>
          </a:lstStyle>
          <a:p>
            <a:pPr marL="411480" indent="-411480" algn="l" defTabSz="1097280">
              <a:lnSpc>
                <a:spcPct val="100000"/>
              </a:lnSpc>
              <a:spcBef>
                <a:spcPts val="581"/>
              </a:spcBef>
              <a:buClr>
                <a:srgbClr val="000000"/>
              </a:buClr>
              <a:buFont typeface="Arial"/>
              <a:buChar char="•"/>
              <a:tabLst>
                <a:tab pos="0" algn="l"/>
              </a:tabLst>
            </a:pPr>
            <a:r>
              <a:rPr lang="en-US" sz="2900" b="0" u="none" strike="noStrike">
                <a:solidFill>
                  <a:schemeClr val="dk1"/>
                </a:solidFill>
                <a:effectLst/>
                <a:uFillTx/>
                <a:latin typeface="Calibri"/>
              </a:rPr>
              <a:t>Click to edit Master text styles</a:t>
            </a:r>
          </a:p>
          <a:p>
            <a:pPr marL="891720" lvl="1" indent="-343080" algn="l" defTabSz="109728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Second level</a:t>
            </a:r>
          </a:p>
          <a:p>
            <a:pPr marL="1371600" lvl="2" indent="-274320" algn="l" defTabSz="1097280">
              <a:lnSpc>
                <a:spcPct val="100000"/>
              </a:lnSpc>
              <a:spcBef>
                <a:spcPts val="439"/>
              </a:spcBef>
              <a:buClr>
                <a:srgbClr val="000000"/>
              </a:buClr>
              <a:buFont typeface="Arial"/>
              <a:buChar char="•"/>
              <a:tabLst>
                <a:tab pos="0" algn="l"/>
              </a:tabLst>
            </a:pPr>
            <a:r>
              <a:rPr lang="en-US" sz="2200" b="0" u="none" strike="noStrike">
                <a:solidFill>
                  <a:schemeClr val="dk1"/>
                </a:solidFill>
                <a:effectLst/>
                <a:uFillTx/>
                <a:latin typeface="Calibri"/>
              </a:rPr>
              <a:t>Third level</a:t>
            </a:r>
          </a:p>
          <a:p>
            <a:pPr marL="1920240" lvl="3"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Fourth level</a:t>
            </a:r>
          </a:p>
          <a:p>
            <a:pPr marL="2468880" lvl="4" indent="-274320" algn="l" defTabSz="1097280">
              <a:lnSpc>
                <a:spcPct val="100000"/>
              </a:lnSpc>
              <a:spcBef>
                <a:spcPts val="380"/>
              </a:spcBef>
              <a:buClr>
                <a:srgbClr val="000000"/>
              </a:buClr>
              <a:buFont typeface="Arial"/>
              <a:buChar char="»"/>
              <a:tabLst>
                <a:tab pos="0" algn="l"/>
              </a:tabLst>
            </a:pPr>
            <a:r>
              <a:rPr lang="en-US" sz="1900" b="0" u="none" strike="noStrike">
                <a:solidFill>
                  <a:schemeClr val="dk1"/>
                </a:solidFill>
                <a:effectLst/>
                <a:uFillTx/>
                <a:latin typeface="Calibri"/>
              </a:rPr>
              <a:t>Fifth level</a:t>
            </a:r>
          </a:p>
        </p:txBody>
      </p:sp>
      <p:sp>
        <p:nvSpPr>
          <p:cNvPr id="7" name="PlaceHolder 6"/>
          <p:cNvSpPr>
            <a:spLocks noGrp="1"/>
          </p:cNvSpPr>
          <p:nvPr>
            <p:ph type="dt" idx="1"/>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8" name="PlaceHolder 7"/>
          <p:cNvSpPr>
            <a:spLocks noGrp="1"/>
          </p:cNvSpPr>
          <p:nvPr>
            <p:ph type="ftr" idx="2"/>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9" name="PlaceHolder 8"/>
          <p:cNvSpPr>
            <a:spLocks noGrp="1"/>
          </p:cNvSpPr>
          <p:nvPr>
            <p:ph type="sldNum" idx="3"/>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F6D4147-3B4D-40F6-89F0-693D405A148B}"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220000"/>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11" name="PlaceHolder 2"/>
          <p:cNvSpPr>
            <a:spLocks noGrp="1"/>
          </p:cNvSpPr>
          <p:nvPr>
            <p:ph type="dt" idx="4"/>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2" name="PlaceHolder 3"/>
          <p:cNvSpPr>
            <a:spLocks noGrp="1"/>
          </p:cNvSpPr>
          <p:nvPr>
            <p:ph type="ftr" idx="5"/>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13" name="PlaceHolder 4"/>
          <p:cNvSpPr>
            <a:spLocks noGrp="1"/>
          </p:cNvSpPr>
          <p:nvPr>
            <p:ph type="sldNum" idx="6"/>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6B77F506-A9DB-413C-87ED-7AE3E90FB3A7}"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220000"/>
        </a:solidFill>
        <a:effectLst/>
      </p:bgPr>
    </p:bg>
    <p:spTree>
      <p:nvGrpSpPr>
        <p:cNvPr id="1" name=""/>
        <p:cNvGrpSpPr/>
        <p:nvPr/>
      </p:nvGrpSpPr>
      <p:grpSpPr>
        <a:xfrm>
          <a:off x="0" y="0"/>
          <a:ext cx="0" cy="0"/>
          <a:chOff x="0" y="0"/>
          <a:chExt cx="0" cy="0"/>
        </a:xfrm>
      </p:grpSpPr>
      <p:sp>
        <p:nvSpPr>
          <p:cNvPr id="14" name="PlaceHolder 1"/>
          <p:cNvSpPr>
            <a:spLocks noGrp="1"/>
          </p:cNvSpPr>
          <p:nvPr>
            <p:ph type="dt" idx="7"/>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15" name="PlaceHolder 2"/>
          <p:cNvSpPr>
            <a:spLocks noGrp="1"/>
          </p:cNvSpPr>
          <p:nvPr>
            <p:ph type="ftr" idx="8"/>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16" name="PlaceHolder 3"/>
          <p:cNvSpPr>
            <a:spLocks noGrp="1"/>
          </p:cNvSpPr>
          <p:nvPr>
            <p:ph type="sldNum" idx="9"/>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1FC11194-C5A1-45A8-9942-5CF5BB497DB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17" name="PlaceHolder 4"/>
          <p:cNvSpPr>
            <a:spLocks noGrp="1"/>
          </p:cNvSpPr>
          <p:nvPr>
            <p:ph type="title"/>
          </p:nvPr>
        </p:nvSpPr>
        <p:spPr>
          <a:xfrm>
            <a:off x="548640" y="328320"/>
            <a:ext cx="9874440" cy="1373040"/>
          </a:xfrm>
          <a:prstGeom prst="rect">
            <a:avLst/>
          </a:prstGeom>
          <a:noFill/>
          <a:ln w="0">
            <a:noFill/>
          </a:ln>
        </p:spPr>
        <p:txBody>
          <a:bodyPr lIns="0" tIns="0" rIns="0" bIns="0" anchor="ctr">
            <a:noAutofit/>
          </a:bodyPr>
          <a:lstStyle>
            <a:lvl1pPr indent="0" algn="ctr" defTabSz="1097280">
              <a:lnSpc>
                <a:spcPct val="90000"/>
              </a:lnSpc>
              <a:buNone/>
              <a:tabLst>
                <a:tab pos="0" algn="l"/>
              </a:tabLst>
              <a:defRPr lang="en-US" sz="5300" b="0" u="none" strike="noStrike">
                <a:solidFill>
                  <a:schemeClr val="dk1"/>
                </a:solidFill>
                <a:effectLst/>
                <a:uFillTx/>
                <a:latin typeface="Calibri"/>
              </a:defRPr>
            </a:lvl1pPr>
          </a:lstStyle>
          <a:p>
            <a:pPr indent="0" algn="ctr" defTabSz="1097280">
              <a:lnSpc>
                <a:spcPct val="90000"/>
              </a:lnSpc>
              <a:buNone/>
              <a:tabLst>
                <a:tab pos="0" algn="l"/>
              </a:tabLst>
            </a:pPr>
            <a:r>
              <a:rPr lang="en-US" sz="5300" b="0" u="none" strike="noStrike">
                <a:solidFill>
                  <a:schemeClr val="dk1"/>
                </a:solidFill>
                <a:effectLst/>
                <a:uFillTx/>
                <a:latin typeface="Calibri"/>
              </a:rPr>
              <a:t>Click to edit the title text format</a:t>
            </a:r>
          </a:p>
        </p:txBody>
      </p:sp>
      <p:sp>
        <p:nvSpPr>
          <p:cNvPr id="18" name="PlaceHolder 5"/>
          <p:cNvSpPr>
            <a:spLocks noGrp="1"/>
          </p:cNvSpPr>
          <p:nvPr>
            <p:ph type="body"/>
          </p:nvPr>
        </p:nvSpPr>
        <p:spPr>
          <a:xfrm>
            <a:off x="548640" y="1925640"/>
            <a:ext cx="9874440" cy="4771800"/>
          </a:xfrm>
          <a:prstGeom prst="rect">
            <a:avLst/>
          </a:prstGeom>
          <a:noFill/>
          <a:ln w="0">
            <a:noFill/>
          </a:ln>
        </p:spPr>
        <p:txBody>
          <a:bodyPr lIns="0" tIns="0" rIns="0" bIns="0" anchor="t">
            <a:normAutofit/>
          </a:bodyPr>
          <a:lstStyle>
            <a:lvl1pPr algn="l" defTabSz="1097280">
              <a:lnSpc>
                <a:spcPct val="9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lnSpc>
                <a:spcPct val="90000"/>
              </a:lnSpc>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lnSpc>
                <a:spcPct val="90000"/>
              </a:lnSpc>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lnSpc>
                <a:spcPct val="90000"/>
              </a:lnSpc>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lnSpc>
                <a:spcPct val="90000"/>
              </a:lnSpc>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lnSpc>
                <a:spcPct val="90000"/>
              </a:lnSpc>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20000"/>
        </a:solidFill>
        <a:effectLst/>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22960" y="2556360"/>
            <a:ext cx="9325800" cy="17629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20" name="PlaceHolder 2"/>
          <p:cNvSpPr>
            <a:spLocks noGrp="1"/>
          </p:cNvSpPr>
          <p:nvPr>
            <p:ph type="dt" idx="10"/>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1" name="PlaceHolder 3"/>
          <p:cNvSpPr>
            <a:spLocks noGrp="1"/>
          </p:cNvSpPr>
          <p:nvPr>
            <p:ph type="ftr" idx="11"/>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22" name="PlaceHolder 4"/>
          <p:cNvSpPr>
            <a:spLocks noGrp="1"/>
          </p:cNvSpPr>
          <p:nvPr>
            <p:ph type="sldNum" idx="12"/>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B420CD63-9845-4FB5-9CEA-381E84FE57FC}"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23" name="PlaceHolder 5"/>
          <p:cNvSpPr>
            <a:spLocks noGrp="1"/>
          </p:cNvSpPr>
          <p:nvPr>
            <p:ph type="body"/>
          </p:nvPr>
        </p:nvSpPr>
        <p:spPr>
          <a:xfrm>
            <a:off x="548640" y="1925640"/>
            <a:ext cx="9874440" cy="4771800"/>
          </a:xfrm>
          <a:prstGeom prst="rect">
            <a:avLst/>
          </a:prstGeom>
          <a:noFill/>
          <a:ln w="0">
            <a:noFill/>
          </a:ln>
        </p:spPr>
        <p:txBody>
          <a:bodyPr lIns="0" tIns="0" rIns="0" bIns="0" anchor="t">
            <a:normAutofit/>
          </a:bodyPr>
          <a:lstStyle>
            <a:lvl1pPr algn="l" defTabSz="1097280">
              <a:lnSpc>
                <a:spcPct val="9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lnSpc>
                <a:spcPct val="90000"/>
              </a:lnSpc>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lnSpc>
                <a:spcPct val="90000"/>
              </a:lnSpc>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lnSpc>
                <a:spcPct val="90000"/>
              </a:lnSpc>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lnSpc>
                <a:spcPct val="90000"/>
              </a:lnSpc>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lnSpc>
                <a:spcPct val="90000"/>
              </a:lnSpc>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lnSpc>
                <a:spcPct val="90000"/>
              </a:lnSpc>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220000"/>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548640" y="327600"/>
            <a:ext cx="3609000" cy="1393560"/>
          </a:xfrm>
          <a:prstGeom prst="rect">
            <a:avLst/>
          </a:prstGeom>
          <a:noFill/>
          <a:ln w="0">
            <a:noFill/>
          </a:ln>
        </p:spPr>
        <p:txBody>
          <a:bodyPr lIns="109800" tIns="54720" rIns="109800" bIns="54720" anchor="b">
            <a:noAutofit/>
          </a:bodyPr>
          <a:lstStyle>
            <a:lvl1pPr indent="0" algn="l" defTabSz="1097280">
              <a:lnSpc>
                <a:spcPct val="100000"/>
              </a:lnSpc>
              <a:buNone/>
              <a:tabLst>
                <a:tab pos="0" algn="l"/>
              </a:tabLst>
              <a:defRPr lang="en-US" sz="2400" b="1" u="none" strike="noStrike">
                <a:solidFill>
                  <a:schemeClr val="dk1"/>
                </a:solidFill>
                <a:effectLst/>
                <a:uFillTx/>
                <a:latin typeface="Calibri"/>
              </a:defRPr>
            </a:lvl1pPr>
          </a:lstStyle>
          <a:p>
            <a:pPr indent="0" algn="l" defTabSz="1097280">
              <a:lnSpc>
                <a:spcPct val="100000"/>
              </a:lnSpc>
              <a:buNone/>
              <a:tabLst>
                <a:tab pos="0" algn="l"/>
              </a:tabLst>
            </a:pPr>
            <a:r>
              <a:rPr lang="en-US" sz="2400" b="1" u="none" strike="noStrike">
                <a:solidFill>
                  <a:schemeClr val="dk1"/>
                </a:solidFill>
                <a:effectLst/>
                <a:uFillTx/>
                <a:latin typeface="Calibri"/>
              </a:rPr>
              <a:t>Click to edit Master title style</a:t>
            </a:r>
          </a:p>
        </p:txBody>
      </p:sp>
      <p:sp>
        <p:nvSpPr>
          <p:cNvPr id="25" name="PlaceHolder 2"/>
          <p:cNvSpPr>
            <a:spLocks noGrp="1"/>
          </p:cNvSpPr>
          <p:nvPr>
            <p:ph type="body"/>
          </p:nvPr>
        </p:nvSpPr>
        <p:spPr>
          <a:xfrm>
            <a:off x="4290120" y="327600"/>
            <a:ext cx="6132960" cy="702252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26" name="PlaceHolder 3"/>
          <p:cNvSpPr>
            <a:spLocks noGrp="1"/>
          </p:cNvSpPr>
          <p:nvPr>
            <p:ph type="body"/>
          </p:nvPr>
        </p:nvSpPr>
        <p:spPr>
          <a:xfrm>
            <a:off x="548640" y="1722240"/>
            <a:ext cx="3609000" cy="5628240"/>
          </a:xfrm>
          <a:prstGeom prst="rect">
            <a:avLst/>
          </a:prstGeom>
          <a:noFill/>
          <a:ln w="0">
            <a:noFill/>
          </a:ln>
        </p:spPr>
        <p:txBody>
          <a:bodyPr lIns="109800" tIns="54720" rIns="109800" bIns="54720" anchor="t">
            <a:noAutofit/>
          </a:bodyPr>
          <a:lstStyle>
            <a:lvl1pPr marL="228600"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marL="228600"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27" name="PlaceHolder 4"/>
          <p:cNvSpPr>
            <a:spLocks noGrp="1"/>
          </p:cNvSpPr>
          <p:nvPr>
            <p:ph type="dt" idx="13"/>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28" name="PlaceHolder 5"/>
          <p:cNvSpPr>
            <a:spLocks noGrp="1"/>
          </p:cNvSpPr>
          <p:nvPr>
            <p:ph type="ftr" idx="14"/>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29" name="PlaceHolder 6"/>
          <p:cNvSpPr>
            <a:spLocks noGrp="1"/>
          </p:cNvSpPr>
          <p:nvPr>
            <p:ph type="sldNum" idx="15"/>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3318BD7-5881-486A-A5D5-73C3495E3937}"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220000"/>
        </a:solidFill>
        <a:effectLst/>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2150640" y="5760720"/>
            <a:ext cx="6582600" cy="678960"/>
          </a:xfrm>
          <a:prstGeom prst="rect">
            <a:avLst/>
          </a:prstGeom>
          <a:noFill/>
          <a:ln w="0">
            <a:noFill/>
          </a:ln>
        </p:spPr>
        <p:txBody>
          <a:bodyPr lIns="109800" tIns="54720" rIns="109800" bIns="54720" anchor="b">
            <a:noAutofit/>
          </a:bodyPr>
          <a:lstStyle>
            <a:lvl1pPr indent="0" algn="l" defTabSz="1097280">
              <a:lnSpc>
                <a:spcPct val="100000"/>
              </a:lnSpc>
              <a:buNone/>
              <a:tabLst>
                <a:tab pos="0" algn="l"/>
              </a:tabLst>
              <a:defRPr lang="en-US" sz="2400" b="1" u="none" strike="noStrike">
                <a:solidFill>
                  <a:schemeClr val="dk1"/>
                </a:solidFill>
                <a:effectLst/>
                <a:uFillTx/>
                <a:latin typeface="Calibri"/>
              </a:defRPr>
            </a:lvl1pPr>
          </a:lstStyle>
          <a:p>
            <a:pPr indent="0" algn="l" defTabSz="1097280">
              <a:lnSpc>
                <a:spcPct val="100000"/>
              </a:lnSpc>
              <a:buNone/>
              <a:tabLst>
                <a:tab pos="0" algn="l"/>
              </a:tabLst>
            </a:pPr>
            <a:r>
              <a:rPr lang="en-US" sz="2400" b="1" u="none" strike="noStrike">
                <a:solidFill>
                  <a:schemeClr val="dk1"/>
                </a:solidFill>
                <a:effectLst/>
                <a:uFillTx/>
                <a:latin typeface="Calibri"/>
              </a:rPr>
              <a:t>Click to edit Master title style</a:t>
            </a:r>
          </a:p>
        </p:txBody>
      </p:sp>
      <p:sp>
        <p:nvSpPr>
          <p:cNvPr id="31" name="PlaceHolder 2"/>
          <p:cNvSpPr>
            <a:spLocks noGrp="1"/>
          </p:cNvSpPr>
          <p:nvPr>
            <p:ph type="body"/>
          </p:nvPr>
        </p:nvSpPr>
        <p:spPr>
          <a:xfrm>
            <a:off x="2150640" y="735480"/>
            <a:ext cx="6582600" cy="4936680"/>
          </a:xfrm>
          <a:prstGeom prst="rect">
            <a:avLst/>
          </a:prstGeom>
          <a:noFill/>
          <a:ln w="0">
            <a:noFill/>
          </a:ln>
        </p:spPr>
        <p:txBody>
          <a:bodyPr lIns="90000" tIns="45000" rIns="90000" bIns="45000" anchor="t">
            <a:noAutofit/>
          </a:bodyPr>
          <a:lstStyle>
            <a:lvl1pPr algn="l" defTabSz="1097280">
              <a:lnSpc>
                <a:spcPct val="90000"/>
              </a:lnSpc>
              <a:spcBef>
                <a:spcPts val="340"/>
              </a:spcBef>
              <a:buClr>
                <a:srgbClr val="000000"/>
              </a:buClr>
              <a:buFont typeface="Arial"/>
              <a:buChar char="•"/>
              <a:tabLst>
                <a:tab pos="0" algn="l"/>
              </a:tabLst>
              <a:defRPr lang="en-US" sz="3800" b="0" u="none" strike="noStrike">
                <a:solidFill>
                  <a:schemeClr val="dk1"/>
                </a:solidFill>
                <a:effectLst/>
                <a:uFillTx/>
                <a:latin typeface="Calibri"/>
              </a:defRPr>
            </a:lvl1pPr>
            <a:lvl2pPr lvl="1" algn="l" defTabSz="1097280">
              <a:lnSpc>
                <a:spcPct val="90000"/>
              </a:lnSpc>
              <a:spcBef>
                <a:spcPts val="680"/>
              </a:spcBef>
              <a:buClr>
                <a:srgbClr val="FFFFFF"/>
              </a:buClr>
              <a:buSzPct val="75000"/>
              <a:buFont typeface="Symbol" charset="2"/>
              <a:buChar char=""/>
              <a:tabLst>
                <a:tab pos="0" algn="l"/>
              </a:tabLst>
              <a:defRPr lang="en-US" sz="3800" b="0" u="none" strike="noStrike">
                <a:solidFill>
                  <a:schemeClr val="dk1"/>
                </a:solidFill>
                <a:effectLst/>
                <a:uFillTx/>
                <a:latin typeface="Calibri"/>
              </a:defRPr>
            </a:lvl2pPr>
            <a:lvl3pPr lvl="2" algn="l" defTabSz="1097280">
              <a:lnSpc>
                <a:spcPct val="90000"/>
              </a:lnSpc>
              <a:spcBef>
                <a:spcPts val="581"/>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3pPr>
            <a:lvl4pPr lvl="3" algn="l" defTabSz="1097280">
              <a:lnSpc>
                <a:spcPct val="90000"/>
              </a:lnSpc>
              <a:spcBef>
                <a:spcPts val="479"/>
              </a:spcBef>
              <a:buClr>
                <a:srgbClr val="FFFFFF"/>
              </a:buClr>
              <a:buSzPct val="75000"/>
              <a:buFont typeface="Symbol" charset="2"/>
              <a:buChar char=""/>
              <a:tabLst>
                <a:tab pos="0" algn="l"/>
              </a:tabLst>
              <a:defRPr lang="en-US" sz="3800" b="0" u="none" strike="noStrike">
                <a:solidFill>
                  <a:schemeClr val="dk1"/>
                </a:solidFill>
                <a:effectLst/>
                <a:uFillTx/>
                <a:latin typeface="Calibri"/>
              </a:defRPr>
            </a:lvl4pPr>
            <a:lvl5pPr lvl="4" algn="l" defTabSz="1097280">
              <a:lnSpc>
                <a:spcPct val="90000"/>
              </a:lnSpc>
              <a:spcBef>
                <a:spcPts val="479"/>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5pPr>
            <a:lvl6pPr lvl="5" algn="l" defTabSz="1097280">
              <a:lnSpc>
                <a:spcPct val="90000"/>
              </a:lnSpc>
              <a:spcBef>
                <a:spcPts val="283"/>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6pPr>
            <a:lvl7pPr lvl="6" algn="l" defTabSz="1097280">
              <a:lnSpc>
                <a:spcPct val="90000"/>
              </a:lnSpc>
              <a:spcBef>
                <a:spcPts val="283"/>
              </a:spcBef>
              <a:buClr>
                <a:srgbClr val="FFFFFF"/>
              </a:buClr>
              <a:buSzPct val="45000"/>
              <a:buFont typeface="Wingdings" charset="2"/>
              <a:buChar char=""/>
              <a:tabLst>
                <a:tab pos="0" algn="l"/>
              </a:tabLst>
              <a:defRPr lang="en-US" sz="3800" b="0" u="none" strike="noStrike">
                <a:solidFill>
                  <a:schemeClr val="dk1"/>
                </a:solidFill>
                <a:effectLst/>
                <a:uFillTx/>
                <a:latin typeface="Calibri"/>
              </a:defRPr>
            </a:lvl7pPr>
          </a:lstStyle>
          <a:p>
            <a:pPr marL="228600" indent="-228600" algn="l" defTabSz="1097280">
              <a:lnSpc>
                <a:spcPct val="90000"/>
              </a:lnSpc>
              <a:spcBef>
                <a:spcPts val="340"/>
              </a:spcBef>
              <a:buClr>
                <a:srgbClr val="000000"/>
              </a:buClr>
              <a:buFont typeface="Arial"/>
              <a:buChar char="•"/>
              <a:tabLst>
                <a:tab pos="0" algn="l"/>
              </a:tabLst>
            </a:pPr>
            <a:r>
              <a:rPr lang="en-US" sz="3800" b="0" u="none" strike="noStrike">
                <a:solidFill>
                  <a:schemeClr val="dk1"/>
                </a:solidFill>
                <a:effectLst/>
                <a:uFillTx/>
                <a:latin typeface="Calibri"/>
              </a:rPr>
              <a:t>Click to edit the outline text format</a:t>
            </a:r>
          </a:p>
          <a:p>
            <a:pPr marL="548640" lvl="1" indent="-228600" algn="l" defTabSz="1097280">
              <a:lnSpc>
                <a:spcPct val="90000"/>
              </a:lnSpc>
              <a:spcBef>
                <a:spcPts val="680"/>
              </a:spcBef>
              <a:buClr>
                <a:srgbClr val="FFFFFF"/>
              </a:buClr>
              <a:buSzPct val="75000"/>
              <a:buFont typeface="Symbol" charset="2"/>
              <a:buChar char=""/>
              <a:tabLst>
                <a:tab pos="0" algn="l"/>
              </a:tabLst>
            </a:pPr>
            <a:r>
              <a:rPr lang="en-US" sz="3800" b="0" u="none" strike="noStrike">
                <a:solidFill>
                  <a:schemeClr val="dk1"/>
                </a:solidFill>
                <a:effectLst/>
                <a:uFillTx/>
                <a:latin typeface="Calibri"/>
              </a:rPr>
              <a:t>Second Outline Level</a:t>
            </a:r>
          </a:p>
          <a:p>
            <a:pPr marL="1097280" lvl="2" indent="-228600" algn="l" defTabSz="1097280">
              <a:lnSpc>
                <a:spcPct val="90000"/>
              </a:lnSpc>
              <a:spcBef>
                <a:spcPts val="581"/>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Third Outline Level</a:t>
            </a:r>
          </a:p>
          <a:p>
            <a:pPr marL="1645920" lvl="3" indent="-228600" algn="l" defTabSz="1097280">
              <a:lnSpc>
                <a:spcPct val="90000"/>
              </a:lnSpc>
              <a:spcBef>
                <a:spcPts val="479"/>
              </a:spcBef>
              <a:buClr>
                <a:srgbClr val="FFFFFF"/>
              </a:buClr>
              <a:buSzPct val="75000"/>
              <a:buFont typeface="Symbol" charset="2"/>
              <a:buChar char=""/>
              <a:tabLst>
                <a:tab pos="0" algn="l"/>
              </a:tabLst>
            </a:pPr>
            <a:r>
              <a:rPr lang="en-US" sz="3800" b="0" u="none" strike="noStrike">
                <a:solidFill>
                  <a:schemeClr val="dk1"/>
                </a:solidFill>
                <a:effectLst/>
                <a:uFillTx/>
                <a:latin typeface="Calibri"/>
              </a:rPr>
              <a:t>Fourth Outline Level</a:t>
            </a:r>
          </a:p>
          <a:p>
            <a:pPr marL="2194560" lvl="4" indent="-228600" algn="l" defTabSz="1097280">
              <a:lnSpc>
                <a:spcPct val="90000"/>
              </a:lnSpc>
              <a:spcBef>
                <a:spcPts val="479"/>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Fifth Outline Level</a:t>
            </a:r>
          </a:p>
          <a:p>
            <a:pPr marL="2743200" lvl="5" indent="-228600" algn="l" defTabSz="1097280">
              <a:lnSpc>
                <a:spcPct val="90000"/>
              </a:lnSpc>
              <a:spcBef>
                <a:spcPts val="283"/>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Sixth Outline Level</a:t>
            </a:r>
          </a:p>
          <a:p>
            <a:pPr marL="3291840" lvl="6" indent="-228600" algn="l" defTabSz="1097280">
              <a:lnSpc>
                <a:spcPct val="90000"/>
              </a:lnSpc>
              <a:spcBef>
                <a:spcPts val="283"/>
              </a:spcBef>
              <a:buClr>
                <a:srgbClr val="FFFFFF"/>
              </a:buClr>
              <a:buSzPct val="45000"/>
              <a:buFont typeface="Wingdings" charset="2"/>
              <a:buChar char=""/>
              <a:tabLst>
                <a:tab pos="0" algn="l"/>
              </a:tabLst>
            </a:pPr>
            <a:r>
              <a:rPr lang="en-US" sz="3800" b="0" u="none" strike="noStrike">
                <a:solidFill>
                  <a:schemeClr val="dk1"/>
                </a:solidFill>
                <a:effectLst/>
                <a:uFillTx/>
                <a:latin typeface="Calibri"/>
              </a:rPr>
              <a:t>Seventh Outline Level</a:t>
            </a:r>
          </a:p>
        </p:txBody>
      </p:sp>
      <p:sp>
        <p:nvSpPr>
          <p:cNvPr id="32" name="PlaceHolder 3"/>
          <p:cNvSpPr>
            <a:spLocks noGrp="1"/>
          </p:cNvSpPr>
          <p:nvPr>
            <p:ph type="body"/>
          </p:nvPr>
        </p:nvSpPr>
        <p:spPr>
          <a:xfrm>
            <a:off x="2150640" y="6440760"/>
            <a:ext cx="6582600" cy="964800"/>
          </a:xfrm>
          <a:prstGeom prst="rect">
            <a:avLst/>
          </a:prstGeom>
          <a:noFill/>
          <a:ln w="0">
            <a:noFill/>
          </a:ln>
        </p:spPr>
        <p:txBody>
          <a:bodyPr lIns="109800" tIns="54720" rIns="109800" bIns="54720" anchor="t">
            <a:noAutofit/>
          </a:bodyPr>
          <a:lstStyle>
            <a:lvl1pPr marL="228600" indent="0" algn="l" defTabSz="1097280">
              <a:lnSpc>
                <a:spcPct val="100000"/>
              </a:lnSpc>
              <a:spcBef>
                <a:spcPts val="340"/>
              </a:spcBef>
              <a:buNone/>
              <a:tabLst>
                <a:tab pos="0" algn="l"/>
              </a:tabLst>
              <a:defRPr lang="en-US" sz="1700" b="0" u="none" strike="noStrike">
                <a:solidFill>
                  <a:schemeClr val="dk1"/>
                </a:solidFill>
                <a:effectLst/>
                <a:uFillTx/>
                <a:latin typeface="Calibri"/>
              </a:defRPr>
            </a:lvl1pPr>
          </a:lstStyle>
          <a:p>
            <a:pPr marL="228600" indent="0" algn="l" defTabSz="1097280">
              <a:lnSpc>
                <a:spcPct val="100000"/>
              </a:lnSpc>
              <a:spcBef>
                <a:spcPts val="340"/>
              </a:spcBef>
              <a:buNone/>
              <a:tabLst>
                <a:tab pos="0" algn="l"/>
              </a:tabLst>
            </a:pPr>
            <a:r>
              <a:rPr lang="en-US" sz="1700" b="0" u="none" strike="noStrike">
                <a:solidFill>
                  <a:schemeClr val="dk1"/>
                </a:solidFill>
                <a:effectLst/>
                <a:uFillTx/>
                <a:latin typeface="Calibri"/>
              </a:rPr>
              <a:t>Click to edit Master text styles</a:t>
            </a:r>
          </a:p>
        </p:txBody>
      </p:sp>
      <p:sp>
        <p:nvSpPr>
          <p:cNvPr id="33" name="PlaceHolder 4"/>
          <p:cNvSpPr>
            <a:spLocks noGrp="1"/>
          </p:cNvSpPr>
          <p:nvPr>
            <p:ph type="dt" idx="16"/>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4" name="PlaceHolder 5"/>
          <p:cNvSpPr>
            <a:spLocks noGrp="1"/>
          </p:cNvSpPr>
          <p:nvPr>
            <p:ph type="ftr" idx="17"/>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35" name="PlaceHolder 6"/>
          <p:cNvSpPr>
            <a:spLocks noGrp="1"/>
          </p:cNvSpPr>
          <p:nvPr>
            <p:ph type="sldNum" idx="18"/>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E8A771E5-9149-41EA-BDEC-D62186F0D842}"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220000"/>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37" name="PlaceHolder 2"/>
          <p:cNvSpPr>
            <a:spLocks noGrp="1"/>
          </p:cNvSpPr>
          <p:nvPr>
            <p:ph type="body"/>
          </p:nvPr>
        </p:nvSpPr>
        <p:spPr>
          <a:xfrm>
            <a:off x="548640" y="1920240"/>
            <a:ext cx="9874440" cy="543024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38" name="PlaceHolder 3"/>
          <p:cNvSpPr>
            <a:spLocks noGrp="1"/>
          </p:cNvSpPr>
          <p:nvPr>
            <p:ph type="dt" idx="19"/>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39" name="PlaceHolder 4"/>
          <p:cNvSpPr>
            <a:spLocks noGrp="1"/>
          </p:cNvSpPr>
          <p:nvPr>
            <p:ph type="ftr" idx="20"/>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40" name="PlaceHolder 5"/>
          <p:cNvSpPr>
            <a:spLocks noGrp="1"/>
          </p:cNvSpPr>
          <p:nvPr>
            <p:ph type="sldNum" idx="21"/>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C7FA24AC-2532-4310-A35D-89C30CF220A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220000"/>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7955280" y="329400"/>
            <a:ext cx="2467800" cy="7020720"/>
          </a:xfrm>
          <a:prstGeom prst="rect">
            <a:avLst/>
          </a:prstGeom>
          <a:noFill/>
          <a:ln w="0">
            <a:noFill/>
          </a:ln>
        </p:spPr>
        <p:txBody>
          <a:bodyPr vert="eaVert"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42" name="PlaceHolder 2"/>
          <p:cNvSpPr>
            <a:spLocks noGrp="1"/>
          </p:cNvSpPr>
          <p:nvPr>
            <p:ph type="body"/>
          </p:nvPr>
        </p:nvSpPr>
        <p:spPr>
          <a:xfrm>
            <a:off x="548640" y="329400"/>
            <a:ext cx="7222680" cy="7020720"/>
          </a:xfrm>
          <a:prstGeom prst="rect">
            <a:avLst/>
          </a:prstGeom>
          <a:noFill/>
          <a:ln w="0">
            <a:noFill/>
          </a:ln>
        </p:spPr>
        <p:txBody>
          <a:bodyPr vert="eaVert"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43" name="PlaceHolder 3"/>
          <p:cNvSpPr>
            <a:spLocks noGrp="1"/>
          </p:cNvSpPr>
          <p:nvPr>
            <p:ph type="dt" idx="22"/>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4" name="PlaceHolder 4"/>
          <p:cNvSpPr>
            <a:spLocks noGrp="1"/>
          </p:cNvSpPr>
          <p:nvPr>
            <p:ph type="ftr" idx="23"/>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45" name="PlaceHolder 5"/>
          <p:cNvSpPr>
            <a:spLocks noGrp="1"/>
          </p:cNvSpPr>
          <p:nvPr>
            <p:ph type="sldNum" idx="24"/>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78B86017-7B46-4AE4-8EA0-36BEF7211C56}"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220000"/>
        </a:solidFill>
        <a:effectLst/>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47" name="PlaceHolder 2"/>
          <p:cNvSpPr>
            <a:spLocks noGrp="1"/>
          </p:cNvSpPr>
          <p:nvPr>
            <p:ph type="body"/>
          </p:nvPr>
        </p:nvSpPr>
        <p:spPr>
          <a:xfrm>
            <a:off x="548640" y="1920240"/>
            <a:ext cx="9874440" cy="5430240"/>
          </a:xfrm>
          <a:prstGeom prst="rect">
            <a:avLst/>
          </a:prstGeom>
          <a:noFill/>
          <a:ln w="0">
            <a:noFill/>
          </a:ln>
        </p:spPr>
        <p:txBody>
          <a:bodyPr lIns="109800" tIns="54720" rIns="109800" bIns="54720" anchor="t">
            <a:noAutofit/>
          </a:bodyPr>
          <a:lstStyle>
            <a:lvl1pPr algn="l" defTabSz="1097280">
              <a:lnSpc>
                <a:spcPct val="100000"/>
              </a:lnSpc>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2pPr>
            <a:lvl3pPr lvl="2"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3pPr>
            <a:lvl4pPr lvl="3"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4pPr>
            <a:lvl5pPr lvl="4"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5pPr>
          </a:lstStyle>
          <a:p>
            <a:pPr marL="411480" indent="-411480" algn="l" defTabSz="1097280">
              <a:lnSpc>
                <a:spcPct val="100000"/>
              </a:lnSpc>
              <a:spcBef>
                <a:spcPts val="760"/>
              </a:spcBef>
              <a:buClr>
                <a:srgbClr val="000000"/>
              </a:buClr>
              <a:buFont typeface="Arial"/>
              <a:buChar char="•"/>
            </a:pPr>
            <a:r>
              <a:rPr lang="en-US" sz="3800" b="0" u="none" strike="noStrike">
                <a:solidFill>
                  <a:schemeClr val="dk1"/>
                </a:solidFill>
                <a:effectLst/>
                <a:uFillTx/>
                <a:latin typeface="Calibri"/>
              </a:rPr>
              <a:t>Click to edit Master text styles</a:t>
            </a:r>
          </a:p>
          <a:p>
            <a:pPr marL="891720" lvl="1" indent="-3430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Second level</a:t>
            </a:r>
          </a:p>
          <a:p>
            <a:pPr marL="1371600" lvl="2" indent="-27432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Third level</a:t>
            </a:r>
          </a:p>
          <a:p>
            <a:pPr marL="1920240" lvl="3"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Fourth level</a:t>
            </a:r>
          </a:p>
          <a:p>
            <a:pPr marL="2468880" lvl="4"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Fifth level</a:t>
            </a:r>
          </a:p>
        </p:txBody>
      </p:sp>
      <p:sp>
        <p:nvSpPr>
          <p:cNvPr id="48" name="PlaceHolder 3"/>
          <p:cNvSpPr>
            <a:spLocks noGrp="1"/>
          </p:cNvSpPr>
          <p:nvPr>
            <p:ph type="dt" idx="25"/>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9" name="PlaceHolder 4"/>
          <p:cNvSpPr>
            <a:spLocks noGrp="1"/>
          </p:cNvSpPr>
          <p:nvPr>
            <p:ph type="ftr" idx="26"/>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50" name="PlaceHolder 5"/>
          <p:cNvSpPr>
            <a:spLocks noGrp="1"/>
          </p:cNvSpPr>
          <p:nvPr>
            <p:ph type="sldNum" idx="27"/>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93B1815D-313E-45DB-9772-48282F891D18}"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220000"/>
        </a:solidFill>
        <a:effectLst/>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66880" y="5288400"/>
            <a:ext cx="9325800" cy="1633320"/>
          </a:xfrm>
          <a:prstGeom prst="rect">
            <a:avLst/>
          </a:prstGeom>
          <a:noFill/>
          <a:ln w="0">
            <a:noFill/>
          </a:ln>
        </p:spPr>
        <p:txBody>
          <a:bodyPr lIns="109800" tIns="54720" rIns="109800" bIns="54720" anchor="t">
            <a:noAutofit/>
          </a:bodyPr>
          <a:lstStyle>
            <a:lvl1pPr indent="0" algn="l" defTabSz="1097280">
              <a:lnSpc>
                <a:spcPct val="100000"/>
              </a:lnSpc>
              <a:buNone/>
              <a:tabLst>
                <a:tab pos="0" algn="l"/>
              </a:tabLst>
              <a:defRPr lang="en-US" sz="4800" b="1" u="none" strike="noStrike" cap="all">
                <a:solidFill>
                  <a:schemeClr val="dk1"/>
                </a:solidFill>
                <a:effectLst/>
                <a:uFillTx/>
                <a:latin typeface="Calibri"/>
              </a:defRPr>
            </a:lvl1pPr>
          </a:lstStyle>
          <a:p>
            <a:pPr indent="0" algn="l" defTabSz="1097280">
              <a:lnSpc>
                <a:spcPct val="100000"/>
              </a:lnSpc>
              <a:buNone/>
              <a:tabLst>
                <a:tab pos="0" algn="l"/>
              </a:tabLst>
            </a:pPr>
            <a:r>
              <a:rPr lang="en-US" sz="4800" b="1" u="none" strike="noStrike" cap="all">
                <a:solidFill>
                  <a:schemeClr val="dk1"/>
                </a:solidFill>
                <a:effectLst/>
                <a:uFillTx/>
                <a:latin typeface="Calibri"/>
              </a:rPr>
              <a:t>Click to edit Master title style</a:t>
            </a:r>
          </a:p>
        </p:txBody>
      </p:sp>
      <p:sp>
        <p:nvSpPr>
          <p:cNvPr id="52" name="PlaceHolder 2"/>
          <p:cNvSpPr>
            <a:spLocks noGrp="1"/>
          </p:cNvSpPr>
          <p:nvPr>
            <p:ph type="body"/>
          </p:nvPr>
        </p:nvSpPr>
        <p:spPr>
          <a:xfrm>
            <a:off x="866880" y="3488040"/>
            <a:ext cx="9325800" cy="1799280"/>
          </a:xfrm>
          <a:prstGeom prst="rect">
            <a:avLst/>
          </a:prstGeom>
          <a:noFill/>
          <a:ln w="0">
            <a:noFill/>
          </a:ln>
        </p:spPr>
        <p:txBody>
          <a:bodyPr lIns="109800" tIns="54720" rIns="109800" bIns="54720" anchor="b">
            <a:noAutofit/>
          </a:bodyPr>
          <a:lstStyle>
            <a:lvl1pPr marL="228600" indent="0" algn="l" defTabSz="1097280">
              <a:lnSpc>
                <a:spcPct val="100000"/>
              </a:lnSpc>
              <a:spcBef>
                <a:spcPts val="479"/>
              </a:spcBef>
              <a:buNone/>
              <a:tabLst>
                <a:tab pos="0" algn="l"/>
              </a:tabLst>
              <a:defRPr lang="en-US" sz="2400" b="0" u="none" strike="noStrike">
                <a:solidFill>
                  <a:schemeClr val="dk1">
                    <a:tint val="75000"/>
                  </a:schemeClr>
                </a:solidFill>
                <a:effectLst/>
                <a:uFillTx/>
                <a:latin typeface="Calibri"/>
              </a:defRPr>
            </a:lvl1pPr>
          </a:lstStyle>
          <a:p>
            <a:pPr marL="228600" indent="0" algn="l" defTabSz="1097280">
              <a:lnSpc>
                <a:spcPct val="100000"/>
              </a:lnSpc>
              <a:spcBef>
                <a:spcPts val="479"/>
              </a:spcBef>
              <a:buNone/>
              <a:tabLst>
                <a:tab pos="0" algn="l"/>
              </a:tabLst>
            </a:pPr>
            <a:r>
              <a:rPr lang="en-US" sz="2400" b="0" u="none" strike="noStrike">
                <a:solidFill>
                  <a:schemeClr val="dk1">
                    <a:tint val="75000"/>
                  </a:schemeClr>
                </a:solidFill>
                <a:effectLst/>
                <a:uFillTx/>
                <a:latin typeface="Calibri"/>
              </a:rPr>
              <a:t>Click to edit Master text styles</a:t>
            </a:r>
          </a:p>
        </p:txBody>
      </p:sp>
      <p:sp>
        <p:nvSpPr>
          <p:cNvPr id="53" name="PlaceHolder 3"/>
          <p:cNvSpPr>
            <a:spLocks noGrp="1"/>
          </p:cNvSpPr>
          <p:nvPr>
            <p:ph type="dt" idx="28"/>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54" name="PlaceHolder 4"/>
          <p:cNvSpPr>
            <a:spLocks noGrp="1"/>
          </p:cNvSpPr>
          <p:nvPr>
            <p:ph type="ftr" idx="29"/>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55" name="PlaceHolder 5"/>
          <p:cNvSpPr>
            <a:spLocks noGrp="1"/>
          </p:cNvSpPr>
          <p:nvPr>
            <p:ph type="sldNum" idx="30"/>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74FB3B93-D67C-47D9-8306-C69196CDD77A}"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220000"/>
        </a:solid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548640" y="329400"/>
            <a:ext cx="9874440" cy="1370520"/>
          </a:xfrm>
          <a:prstGeom prst="rect">
            <a:avLst/>
          </a:prstGeom>
          <a:noFill/>
          <a:ln w="0">
            <a:noFill/>
          </a:ln>
        </p:spPr>
        <p:txBody>
          <a:bodyPr lIns="109800" tIns="54720" rIns="109800" bIns="54720" anchor="ctr">
            <a:noAutofit/>
          </a:bodyPr>
          <a:lstStyle>
            <a:lvl1pPr indent="0" algn="ctr" defTabSz="1097280">
              <a:lnSpc>
                <a:spcPct val="100000"/>
              </a:lnSpc>
              <a:buNone/>
              <a:tabLst>
                <a:tab pos="0" algn="l"/>
              </a:tabLst>
              <a:defRPr lang="en-US" sz="5300" b="0" u="none" strike="noStrike">
                <a:solidFill>
                  <a:schemeClr val="dk1"/>
                </a:solidFill>
                <a:effectLst/>
                <a:uFillTx/>
                <a:latin typeface="Calibri"/>
              </a:defRPr>
            </a:lvl1pPr>
          </a:lstStyle>
          <a:p>
            <a:pPr indent="0" algn="ctr" defTabSz="1097280">
              <a:lnSpc>
                <a:spcPct val="100000"/>
              </a:lnSpc>
              <a:buNone/>
              <a:tabLst>
                <a:tab pos="0" algn="l"/>
              </a:tabLst>
            </a:pPr>
            <a:r>
              <a:rPr lang="en-US" sz="5300" b="0" u="none" strike="noStrike">
                <a:solidFill>
                  <a:schemeClr val="dk1"/>
                </a:solidFill>
                <a:effectLst/>
                <a:uFillTx/>
                <a:latin typeface="Calibri"/>
              </a:rPr>
              <a:t>Click to edit Master title style</a:t>
            </a:r>
          </a:p>
        </p:txBody>
      </p:sp>
      <p:sp>
        <p:nvSpPr>
          <p:cNvPr id="57" name="PlaceHolder 2"/>
          <p:cNvSpPr>
            <a:spLocks noGrp="1"/>
          </p:cNvSpPr>
          <p:nvPr>
            <p:ph type="body"/>
          </p:nvPr>
        </p:nvSpPr>
        <p:spPr>
          <a:xfrm>
            <a:off x="548640" y="1920240"/>
            <a:ext cx="4845240" cy="543024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58" name="PlaceHolder 3"/>
          <p:cNvSpPr>
            <a:spLocks noGrp="1"/>
          </p:cNvSpPr>
          <p:nvPr>
            <p:ph type="body"/>
          </p:nvPr>
        </p:nvSpPr>
        <p:spPr>
          <a:xfrm>
            <a:off x="5577840" y="1920240"/>
            <a:ext cx="4845240" cy="5430240"/>
          </a:xfrm>
          <a:prstGeom prst="rect">
            <a:avLst/>
          </a:prstGeom>
          <a:noFill/>
          <a:ln w="0">
            <a:noFill/>
          </a:ln>
        </p:spPr>
        <p:txBody>
          <a:bodyPr lIns="109800" tIns="54720" rIns="109800" bIns="54720" anchor="t">
            <a:noAutofit/>
          </a:bodyPr>
          <a:lstStyle>
            <a:lvl1pPr algn="l" defTabSz="1097280">
              <a:lnSpc>
                <a:spcPct val="100000"/>
              </a:lnSpc>
              <a:spcBef>
                <a:spcPts val="680"/>
              </a:spcBef>
              <a:buClr>
                <a:srgbClr val="000000"/>
              </a:buClr>
              <a:buFont typeface="Arial"/>
              <a:buChar char="•"/>
              <a:defRPr lang="en-US" sz="3400" b="0" u="none" strike="noStrike">
                <a:solidFill>
                  <a:schemeClr val="dk1"/>
                </a:solidFill>
                <a:effectLst/>
                <a:uFillTx/>
                <a:latin typeface="Calibri"/>
              </a:defRPr>
            </a:lvl1pPr>
            <a:lvl2pPr lvl="1" algn="l" defTabSz="1097280">
              <a:lnSpc>
                <a:spcPct val="100000"/>
              </a:lnSpc>
              <a:spcBef>
                <a:spcPts val="581"/>
              </a:spcBef>
              <a:buClr>
                <a:srgbClr val="000000"/>
              </a:buClr>
              <a:buFont typeface="Arial"/>
              <a:buChar char="–"/>
              <a:defRPr lang="en-US" sz="2900" b="0" u="none" strike="noStrike">
                <a:solidFill>
                  <a:schemeClr val="dk1"/>
                </a:solidFill>
                <a:effectLst/>
                <a:uFillTx/>
                <a:latin typeface="Calibri"/>
              </a:defRPr>
            </a:lvl2pPr>
            <a:lvl3pPr lvl="2" algn="l" defTabSz="109728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4pPr>
            <a:lvl5pPr lvl="4" algn="l" defTabSz="1097280">
              <a:lnSpc>
                <a:spcPct val="100000"/>
              </a:lnSpc>
              <a:spcBef>
                <a:spcPts val="439"/>
              </a:spcBef>
              <a:buClr>
                <a:srgbClr val="000000"/>
              </a:buClr>
              <a:buFont typeface="Arial"/>
              <a:buChar char="»"/>
              <a:defRPr lang="en-US" sz="2200" b="0" u="none" strike="noStrike">
                <a:solidFill>
                  <a:schemeClr val="dk1"/>
                </a:solidFill>
                <a:effectLst/>
                <a:uFillTx/>
                <a:latin typeface="Calibri"/>
              </a:defRPr>
            </a:lvl5pPr>
          </a:lstStyle>
          <a:p>
            <a:pPr marL="411480" indent="-411480" algn="l" defTabSz="1097280">
              <a:lnSpc>
                <a:spcPct val="100000"/>
              </a:lnSpc>
              <a:spcBef>
                <a:spcPts val="680"/>
              </a:spcBef>
              <a:buClr>
                <a:srgbClr val="000000"/>
              </a:buClr>
              <a:buFont typeface="Arial"/>
              <a:buChar char="•"/>
            </a:pPr>
            <a:r>
              <a:rPr lang="en-US" sz="3400" b="0" u="none" strike="noStrike">
                <a:solidFill>
                  <a:schemeClr val="dk1"/>
                </a:solidFill>
                <a:effectLst/>
                <a:uFillTx/>
                <a:latin typeface="Calibri"/>
              </a:rPr>
              <a:t>Click to edit Master text styles</a:t>
            </a:r>
          </a:p>
          <a:p>
            <a:pPr marL="891720" lvl="1" indent="-343080" algn="l" defTabSz="1097280">
              <a:lnSpc>
                <a:spcPct val="100000"/>
              </a:lnSpc>
              <a:spcBef>
                <a:spcPts val="581"/>
              </a:spcBef>
              <a:buClr>
                <a:srgbClr val="000000"/>
              </a:buClr>
              <a:buFont typeface="Arial"/>
              <a:buChar char="–"/>
            </a:pPr>
            <a:r>
              <a:rPr lang="en-US" sz="2900" b="0" u="none" strike="noStrike">
                <a:solidFill>
                  <a:schemeClr val="dk1"/>
                </a:solidFill>
                <a:effectLst/>
                <a:uFillTx/>
                <a:latin typeface="Calibri"/>
              </a:rPr>
              <a:t>Second level</a:t>
            </a:r>
          </a:p>
          <a:p>
            <a:pPr marL="1371600" lvl="2" indent="-274320" algn="l" defTabSz="109728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p>
          <a:p>
            <a:pPr marL="1920240" lvl="3"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Fourth level</a:t>
            </a:r>
          </a:p>
          <a:p>
            <a:pPr marL="2468880" lvl="4" indent="-274320" algn="l" defTabSz="1097280">
              <a:lnSpc>
                <a:spcPct val="100000"/>
              </a:lnSpc>
              <a:spcBef>
                <a:spcPts val="439"/>
              </a:spcBef>
              <a:buClr>
                <a:srgbClr val="000000"/>
              </a:buClr>
              <a:buFont typeface="Arial"/>
              <a:buChar char="»"/>
            </a:pPr>
            <a:r>
              <a:rPr lang="en-US" sz="2200" b="0" u="none" strike="noStrike">
                <a:solidFill>
                  <a:schemeClr val="dk1"/>
                </a:solidFill>
                <a:effectLst/>
                <a:uFillTx/>
                <a:latin typeface="Calibri"/>
              </a:rPr>
              <a:t>Fifth level</a:t>
            </a:r>
          </a:p>
        </p:txBody>
      </p:sp>
      <p:sp>
        <p:nvSpPr>
          <p:cNvPr id="59" name="PlaceHolder 4"/>
          <p:cNvSpPr>
            <a:spLocks noGrp="1"/>
          </p:cNvSpPr>
          <p:nvPr>
            <p:ph type="dt" idx="31"/>
          </p:nvPr>
        </p:nvSpPr>
        <p:spPr>
          <a:xfrm>
            <a:off x="548640" y="7627680"/>
            <a:ext cx="2559240" cy="437040"/>
          </a:xfrm>
          <a:prstGeom prst="rect">
            <a:avLst/>
          </a:prstGeom>
          <a:noFill/>
          <a:ln w="0">
            <a:noFill/>
          </a:ln>
        </p:spPr>
        <p:txBody>
          <a:bodyPr lIns="109800" tIns="54720" rIns="109800" bIns="54720" anchor="ctr">
            <a:noAutofit/>
          </a:bodyPr>
          <a:lstStyle>
            <a:lvl1pPr indent="0" algn="l"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l" defTabSz="1097280">
              <a:lnSpc>
                <a:spcPct val="100000"/>
              </a:lnSpc>
              <a:buNone/>
              <a:tabLst>
                <a:tab pos="0" algn="l"/>
              </a:tabLst>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60" name="PlaceHolder 5"/>
          <p:cNvSpPr>
            <a:spLocks noGrp="1"/>
          </p:cNvSpPr>
          <p:nvPr>
            <p:ph type="ftr" idx="32"/>
          </p:nvPr>
        </p:nvSpPr>
        <p:spPr>
          <a:xfrm>
            <a:off x="3749040" y="7627680"/>
            <a:ext cx="3473640" cy="437040"/>
          </a:xfrm>
          <a:prstGeom prst="rect">
            <a:avLst/>
          </a:prstGeom>
          <a:noFill/>
          <a:ln w="0">
            <a:noFill/>
          </a:ln>
        </p:spPr>
        <p:txBody>
          <a:bodyPr lIns="109800" tIns="54720" rIns="109800" bIns="54720" anchor="ctr">
            <a:noAutofit/>
          </a:bodyPr>
          <a:lstStyle>
            <a:lvl1pPr indent="0" algn="ctr" defTabSz="914400">
              <a:lnSpc>
                <a:spcPct val="100000"/>
              </a:lnSpc>
              <a:buNone/>
              <a:tabLst>
                <a:tab pos="0" algn="l"/>
              </a:tabLst>
              <a:defRPr lang="en-US" sz="1400" b="0" u="none" strike="noStrike">
                <a:solidFill>
                  <a:srgbClr val="FFFFFF"/>
                </a:solidFill>
                <a:effectLst/>
                <a:uFillTx/>
                <a:latin typeface="Times New Roman"/>
              </a:defRPr>
            </a:lvl1pPr>
          </a:lstStyle>
          <a:p>
            <a:pPr indent="0" algn="ctr" defTabSz="914400">
              <a:lnSpc>
                <a:spcPct val="100000"/>
              </a:lnSpc>
              <a:buNone/>
              <a:tabLst>
                <a:tab pos="0" algn="l"/>
              </a:tabLst>
            </a:pPr>
            <a:r>
              <a:rPr lang="en-US" sz="1400" b="0" u="none" strike="noStrike">
                <a:solidFill>
                  <a:srgbClr val="FFFFFF"/>
                </a:solidFill>
                <a:effectLst/>
                <a:uFillTx/>
                <a:latin typeface="Times New Roman"/>
              </a:rPr>
              <a:t>&lt;footer&gt;</a:t>
            </a:r>
          </a:p>
        </p:txBody>
      </p:sp>
      <p:sp>
        <p:nvSpPr>
          <p:cNvPr id="61" name="PlaceHolder 6"/>
          <p:cNvSpPr>
            <a:spLocks noGrp="1"/>
          </p:cNvSpPr>
          <p:nvPr>
            <p:ph type="sldNum" idx="33"/>
          </p:nvPr>
        </p:nvSpPr>
        <p:spPr>
          <a:xfrm>
            <a:off x="7863840" y="7627680"/>
            <a:ext cx="2559240" cy="437040"/>
          </a:xfrm>
          <a:prstGeom prst="rect">
            <a:avLst/>
          </a:prstGeom>
          <a:noFill/>
          <a:ln w="0">
            <a:noFill/>
          </a:ln>
        </p:spPr>
        <p:txBody>
          <a:bodyPr lIns="109800" tIns="54720" rIns="109800" bIns="54720" anchor="ctr">
            <a:noAutofit/>
          </a:bodyPr>
          <a:lstStyle>
            <a:lvl1pPr indent="0" algn="r" defTabSz="1097280">
              <a:lnSpc>
                <a:spcPct val="100000"/>
              </a:lnSpc>
              <a:buNone/>
              <a:tabLst>
                <a:tab pos="0" algn="l"/>
              </a:tabLst>
              <a:defRPr lang="en-US" sz="1400" b="0" u="none" strike="noStrike">
                <a:solidFill>
                  <a:schemeClr val="dk1">
                    <a:tint val="75000"/>
                  </a:schemeClr>
                </a:solidFill>
                <a:effectLst/>
                <a:uFillTx/>
                <a:latin typeface="Calibri"/>
              </a:defRPr>
            </a:lvl1pPr>
          </a:lstStyle>
          <a:p>
            <a:pPr indent="0" algn="r" defTabSz="1097280">
              <a:lnSpc>
                <a:spcPct val="100000"/>
              </a:lnSpc>
              <a:buNone/>
              <a:tabLst>
                <a:tab pos="0" algn="l"/>
              </a:tabLst>
            </a:pPr>
            <a:fld id="{A99D7E48-8871-4F19-80D7-FEBC3D898430}"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2556511"/>
            <a:ext cx="9326880" cy="1764030"/>
          </a:xfrm>
        </p:spPr>
        <p:txBody>
          <a:bodyPr/>
          <a:lstStyle/>
          <a:p>
            <a:r>
              <a:rPr lang="en-US"/>
              <a:t>Click to edit Master title style</a:t>
            </a:r>
          </a:p>
        </p:txBody>
      </p:sp>
      <p:sp>
        <p:nvSpPr>
          <p:cNvPr id="3" name="Subtitle 2"/>
          <p:cNvSpPr>
            <a:spLocks noGrp="1"/>
          </p:cNvSpPr>
          <p:nvPr>
            <p:ph type="subTitle" idx="1"/>
          </p:nvPr>
        </p:nvSpPr>
        <p:spPr>
          <a:xfrm>
            <a:off x="1645920" y="4663440"/>
            <a:ext cx="7680960" cy="210312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EC8B1B-F3B5-4A66-8C44-E46BBCD12927}"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908879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441460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5288281"/>
            <a:ext cx="9326880" cy="1634490"/>
          </a:xfrm>
        </p:spPr>
        <p:txBody>
          <a:bodyPr anchor="t"/>
          <a:lstStyle>
            <a:lvl1pPr algn="l">
              <a:defRPr sz="4800" b="1" cap="all"/>
            </a:lvl1pPr>
          </a:lstStyle>
          <a:p>
            <a:r>
              <a:rPr lang="en-US"/>
              <a:t>Click to edit Master title style</a:t>
            </a:r>
          </a:p>
        </p:txBody>
      </p:sp>
      <p:sp>
        <p:nvSpPr>
          <p:cNvPr id="3" name="Text Placeholder 2"/>
          <p:cNvSpPr>
            <a:spLocks noGrp="1"/>
          </p:cNvSpPr>
          <p:nvPr>
            <p:ph type="body" idx="1"/>
          </p:nvPr>
        </p:nvSpPr>
        <p:spPr>
          <a:xfrm>
            <a:off x="866776" y="3488056"/>
            <a:ext cx="9326880" cy="1800224"/>
          </a:xfrm>
        </p:spPr>
        <p:txBody>
          <a:bodyPr anchor="b"/>
          <a:lstStyle>
            <a:lvl1pPr marL="0" indent="0">
              <a:buNone/>
              <a:defRPr sz="2400">
                <a:solidFill>
                  <a:schemeClr val="tx1">
                    <a:tint val="75000"/>
                  </a:schemeClr>
                </a:solidFill>
              </a:defRPr>
            </a:lvl1pPr>
            <a:lvl2pPr marL="548640" indent="0">
              <a:buNone/>
              <a:defRPr sz="2200">
                <a:solidFill>
                  <a:schemeClr val="tx1">
                    <a:tint val="75000"/>
                  </a:schemeClr>
                </a:solidFill>
              </a:defRPr>
            </a:lvl2pPr>
            <a:lvl3pPr marL="1097280" indent="0">
              <a:buNone/>
              <a:defRPr sz="1900">
                <a:solidFill>
                  <a:schemeClr val="tx1">
                    <a:tint val="75000"/>
                  </a:schemeClr>
                </a:solidFill>
              </a:defRPr>
            </a:lvl3pPr>
            <a:lvl4pPr marL="1645920" indent="0">
              <a:buNone/>
              <a:defRPr sz="1700">
                <a:solidFill>
                  <a:schemeClr val="tx1">
                    <a:tint val="75000"/>
                  </a:schemeClr>
                </a:solidFill>
              </a:defRPr>
            </a:lvl4pPr>
            <a:lvl5pPr marL="2194560" indent="0">
              <a:buNone/>
              <a:defRPr sz="1700">
                <a:solidFill>
                  <a:schemeClr val="tx1">
                    <a:tint val="75000"/>
                  </a:schemeClr>
                </a:solidFill>
              </a:defRPr>
            </a:lvl5pPr>
            <a:lvl6pPr marL="2743200" indent="0">
              <a:buNone/>
              <a:defRPr sz="1700">
                <a:solidFill>
                  <a:schemeClr val="tx1">
                    <a:tint val="75000"/>
                  </a:schemeClr>
                </a:solidFill>
              </a:defRPr>
            </a:lvl6pPr>
            <a:lvl7pPr marL="3291840" indent="0">
              <a:buNone/>
              <a:defRPr sz="1700">
                <a:solidFill>
                  <a:schemeClr val="tx1">
                    <a:tint val="75000"/>
                  </a:schemeClr>
                </a:solidFill>
              </a:defRPr>
            </a:lvl7pPr>
            <a:lvl8pPr marL="3840480" indent="0">
              <a:buNone/>
              <a:defRPr sz="1700">
                <a:solidFill>
                  <a:schemeClr val="tx1">
                    <a:tint val="75000"/>
                  </a:schemeClr>
                </a:solidFill>
              </a:defRPr>
            </a:lvl8pPr>
            <a:lvl9pPr marL="4389120" indent="0">
              <a:buNone/>
              <a:defRPr sz="1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EC8B1B-F3B5-4A66-8C44-E46BBCD12927}"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104278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8640" y="1920240"/>
            <a:ext cx="4846320" cy="5431156"/>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77840" y="1920240"/>
            <a:ext cx="4846320" cy="5431156"/>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EC8B1B-F3B5-4A66-8C44-E46BBCD12927}"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3497055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48640" y="1842136"/>
            <a:ext cx="4848226" cy="76771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p:cNvSpPr>
            <a:spLocks noGrp="1"/>
          </p:cNvSpPr>
          <p:nvPr>
            <p:ph sz="half" idx="2"/>
          </p:nvPr>
        </p:nvSpPr>
        <p:spPr>
          <a:xfrm>
            <a:off x="548640" y="2609850"/>
            <a:ext cx="4848226" cy="474154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74031" y="1842136"/>
            <a:ext cx="4850130" cy="76771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p:cNvSpPr>
            <a:spLocks noGrp="1"/>
          </p:cNvSpPr>
          <p:nvPr>
            <p:ph sz="quarter" idx="4"/>
          </p:nvPr>
        </p:nvSpPr>
        <p:spPr>
          <a:xfrm>
            <a:off x="5574031" y="2609850"/>
            <a:ext cx="4850130" cy="474154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EC8B1B-F3B5-4A66-8C44-E46BBCD12927}" type="datetimeFigureOut">
              <a:rPr lang="en-US" smtClean="0"/>
              <a:pPr/>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17133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EC8B1B-F3B5-4A66-8C44-E46BBCD12927}" type="datetimeFigureOut">
              <a:rPr lang="en-US" smtClean="0"/>
              <a:pPr/>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3330469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C8B1B-F3B5-4A66-8C44-E46BBCD12927}" type="datetimeFigureOut">
              <a:rPr lang="en-US" smtClean="0"/>
              <a:pPr/>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2256578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327660"/>
            <a:ext cx="3609976" cy="1394460"/>
          </a:xfrm>
        </p:spPr>
        <p:txBody>
          <a:bodyPr anchor="b"/>
          <a:lstStyle>
            <a:lvl1pPr algn="l">
              <a:defRPr sz="2400" b="1"/>
            </a:lvl1pPr>
          </a:lstStyle>
          <a:p>
            <a:r>
              <a:rPr lang="en-US"/>
              <a:t>Click to edit Master title style</a:t>
            </a:r>
          </a:p>
        </p:txBody>
      </p:sp>
      <p:sp>
        <p:nvSpPr>
          <p:cNvPr id="3" name="Content Placeholder 2"/>
          <p:cNvSpPr>
            <a:spLocks noGrp="1"/>
          </p:cNvSpPr>
          <p:nvPr>
            <p:ph idx="1"/>
          </p:nvPr>
        </p:nvSpPr>
        <p:spPr>
          <a:xfrm>
            <a:off x="4290060" y="327660"/>
            <a:ext cx="6134100" cy="7023736"/>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48640" y="1722120"/>
            <a:ext cx="3609976" cy="5629276"/>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6DEC8B1B-F3B5-4A66-8C44-E46BBCD12927}"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4052622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5760720"/>
            <a:ext cx="6583680" cy="680086"/>
          </a:xfrm>
        </p:spPr>
        <p:txBody>
          <a:bodyPr anchor="b"/>
          <a:lstStyle>
            <a:lvl1pPr algn="l">
              <a:defRPr sz="2400" b="1"/>
            </a:lvl1pPr>
          </a:lstStyle>
          <a:p>
            <a:r>
              <a:rPr lang="en-US"/>
              <a:t>Click to edit Master title style</a:t>
            </a:r>
          </a:p>
        </p:txBody>
      </p:sp>
      <p:sp>
        <p:nvSpPr>
          <p:cNvPr id="3" name="Picture Placeholder 2"/>
          <p:cNvSpPr>
            <a:spLocks noGrp="1"/>
          </p:cNvSpPr>
          <p:nvPr>
            <p:ph type="pic" idx="1"/>
          </p:nvPr>
        </p:nvSpPr>
        <p:spPr>
          <a:xfrm>
            <a:off x="2150746" y="735330"/>
            <a:ext cx="6583680" cy="493776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p:cNvSpPr>
            <a:spLocks noGrp="1"/>
          </p:cNvSpPr>
          <p:nvPr>
            <p:ph type="body" sz="half" idx="2"/>
          </p:nvPr>
        </p:nvSpPr>
        <p:spPr>
          <a:xfrm>
            <a:off x="2150746" y="6440806"/>
            <a:ext cx="6583680" cy="965834"/>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6DEC8B1B-F3B5-4A66-8C44-E46BBCD12927}"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1085299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1084755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55280" y="329566"/>
            <a:ext cx="2468880" cy="70218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48640" y="329566"/>
            <a:ext cx="7223760" cy="70218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EC8B1B-F3B5-4A66-8C44-E46BBCD12927}"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0174D8-CA62-4998-8C35-94341E7C8976}" type="slidenum">
              <a:rPr lang="en-US" smtClean="0"/>
              <a:pPr/>
              <a:t>‹#›</a:t>
            </a:fld>
            <a:endParaRPr lang="en-US"/>
          </a:p>
        </p:txBody>
      </p:sp>
    </p:spTree>
    <p:extLst>
      <p:ext uri="{BB962C8B-B14F-4D97-AF65-F5344CB8AC3E}">
        <p14:creationId xmlns:p14="http://schemas.microsoft.com/office/powerpoint/2010/main" val="38030732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1_Blank">
    <p:bg>
      <p:bgPr>
        <a:solidFill>
          <a:srgbClr val="220000"/>
        </a:solidFill>
        <a:effectLst/>
      </p:bgPr>
    </p:bg>
    <p:spTree>
      <p:nvGrpSpPr>
        <p:cNvPr id="1" name=""/>
        <p:cNvGrpSpPr/>
        <p:nvPr/>
      </p:nvGrpSpPr>
      <p:grpSpPr>
        <a:xfrm>
          <a:off x="0" y="0"/>
          <a:ext cx="0" cy="0"/>
          <a:chOff x="0" y="0"/>
          <a:chExt cx="0" cy="0"/>
        </a:xfrm>
      </p:grpSpPr>
      <p:sp>
        <p:nvSpPr>
          <p:cNvPr id="45" name="PlaceHolder 1"/>
          <p:cNvSpPr>
            <a:spLocks noGrp="1"/>
          </p:cNvSpPr>
          <p:nvPr>
            <p:ph type="dt" idx="25"/>
          </p:nvPr>
        </p:nvSpPr>
        <p:spPr>
          <a:xfrm>
            <a:off x="548640" y="7627680"/>
            <a:ext cx="2559960" cy="437760"/>
          </a:xfrm>
          <a:prstGeom prst="rect">
            <a:avLst/>
          </a:prstGeom>
          <a:noFill/>
          <a:ln w="0">
            <a:noFill/>
          </a:ln>
        </p:spPr>
        <p:txBody>
          <a:bodyPr lIns="109800" tIns="54720" rIns="109800" bIns="54720" anchor="ctr">
            <a:noAutofit/>
          </a:bodyPr>
          <a:lstStyle>
            <a:lvl1pPr indent="0" algn="l" defTabSz="1097280">
              <a:lnSpc>
                <a:spcPct val="100000"/>
              </a:lnSpc>
              <a:buNone/>
              <a:defRPr lang="en-US" sz="1400" b="0" u="none" strike="noStrike">
                <a:solidFill>
                  <a:schemeClr val="dk1">
                    <a:tint val="75000"/>
                  </a:schemeClr>
                </a:solidFill>
                <a:effectLst/>
                <a:uFillTx/>
                <a:latin typeface="Calibri"/>
              </a:defRPr>
            </a:lvl1pPr>
          </a:lstStyle>
          <a:p>
            <a:pPr indent="0" algn="l" defTabSz="1097280">
              <a:lnSpc>
                <a:spcPct val="100000"/>
              </a:lnSpc>
              <a:buNone/>
            </a:pPr>
            <a:r>
              <a:rPr lang="en-US" sz="1400" b="0" u="none" strike="noStrike">
                <a:solidFill>
                  <a:schemeClr val="dk1">
                    <a:tint val="75000"/>
                  </a:schemeClr>
                </a:solidFill>
                <a:effectLst/>
                <a:uFillTx/>
                <a:latin typeface="Calibri"/>
              </a:rPr>
              <a:t>&lt;date/time&gt;</a:t>
            </a:r>
            <a:endParaRPr lang="en-US" sz="1400" b="0" u="none" strike="noStrike">
              <a:solidFill>
                <a:srgbClr val="FFFFFF"/>
              </a:solidFill>
              <a:effectLst/>
              <a:uFillTx/>
              <a:latin typeface="Times New Roman"/>
            </a:endParaRPr>
          </a:p>
        </p:txBody>
      </p:sp>
      <p:sp>
        <p:nvSpPr>
          <p:cNvPr id="46" name="PlaceHolder 2"/>
          <p:cNvSpPr>
            <a:spLocks noGrp="1"/>
          </p:cNvSpPr>
          <p:nvPr>
            <p:ph type="ftr" idx="26"/>
          </p:nvPr>
        </p:nvSpPr>
        <p:spPr>
          <a:xfrm>
            <a:off x="3749040" y="7627680"/>
            <a:ext cx="3474360" cy="437760"/>
          </a:xfrm>
          <a:prstGeom prst="rect">
            <a:avLst/>
          </a:prstGeom>
          <a:noFill/>
          <a:ln w="0">
            <a:noFill/>
          </a:ln>
        </p:spPr>
        <p:txBody>
          <a:bodyPr lIns="109800" tIns="54720" rIns="109800" bIns="54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47" name="PlaceHolder 3"/>
          <p:cNvSpPr>
            <a:spLocks noGrp="1"/>
          </p:cNvSpPr>
          <p:nvPr>
            <p:ph type="sldNum" idx="27"/>
          </p:nvPr>
        </p:nvSpPr>
        <p:spPr>
          <a:xfrm>
            <a:off x="7863840" y="7627680"/>
            <a:ext cx="2559960" cy="437760"/>
          </a:xfrm>
          <a:prstGeom prst="rect">
            <a:avLst/>
          </a:prstGeom>
          <a:noFill/>
          <a:ln w="0">
            <a:noFill/>
          </a:ln>
        </p:spPr>
        <p:txBody>
          <a:bodyPr lIns="109800" tIns="54720" rIns="109800" bIns="54720" anchor="ctr">
            <a:noAutofit/>
          </a:bodyPr>
          <a:lstStyle>
            <a:lvl1pPr indent="0" algn="r" defTabSz="1097280">
              <a:lnSpc>
                <a:spcPct val="100000"/>
              </a:lnSpc>
              <a:buNone/>
              <a:defRPr lang="en-US" sz="1400" b="0" u="none" strike="noStrike">
                <a:solidFill>
                  <a:schemeClr val="dk1">
                    <a:tint val="75000"/>
                  </a:schemeClr>
                </a:solidFill>
                <a:effectLst/>
                <a:uFillTx/>
                <a:latin typeface="Calibri"/>
              </a:defRPr>
            </a:lvl1pPr>
          </a:lstStyle>
          <a:p>
            <a:pPr indent="0" algn="r" defTabSz="1097280">
              <a:lnSpc>
                <a:spcPct val="100000"/>
              </a:lnSpc>
              <a:buNone/>
            </a:pPr>
            <a:fld id="{36A95AF6-217D-46EB-A508-42F91B3FE7A5}" type="slidenum">
              <a:rPr lang="en-US" sz="1400" b="0" u="none" strike="noStrike">
                <a:solidFill>
                  <a:schemeClr val="dk1">
                    <a:tint val="75000"/>
                  </a:schemeClr>
                </a:solidFill>
                <a:effectLst/>
                <a:uFillTx/>
                <a:latin typeface="Calibri"/>
              </a:rPr>
              <a:t>‹#›</a:t>
            </a:fld>
            <a:endParaRPr lang="en-US" sz="1400" b="0" u="none" strike="noStrike">
              <a:solidFill>
                <a:srgbClr val="FFFFFF"/>
              </a:solidFill>
              <a:effectLst/>
              <a:uFillTx/>
              <a:latin typeface="Times New Roman"/>
            </a:endParaRPr>
          </a:p>
        </p:txBody>
      </p:sp>
      <p:sp>
        <p:nvSpPr>
          <p:cNvPr id="48" name="PlaceHolder 4"/>
          <p:cNvSpPr>
            <a:spLocks noGrp="1"/>
          </p:cNvSpPr>
          <p:nvPr>
            <p:ph type="title"/>
          </p:nvPr>
        </p:nvSpPr>
        <p:spPr>
          <a:xfrm>
            <a:off x="548640" y="328320"/>
            <a:ext cx="9875160" cy="1373760"/>
          </a:xfrm>
          <a:prstGeom prst="rect">
            <a:avLst/>
          </a:prstGeom>
          <a:noFill/>
          <a:ln w="0">
            <a:noFill/>
          </a:ln>
        </p:spPr>
        <p:txBody>
          <a:bodyPr lIns="0" tIns="0" rIns="0" bIns="0" anchor="ctr">
            <a:noAutofit/>
          </a:bodyPr>
          <a:lstStyle>
            <a:lvl1pPr indent="0" algn="ctr" defTabSz="1097280">
              <a:buNone/>
              <a:defRPr lang="en-US" sz="5300" b="0" u="none" strike="noStrike">
                <a:solidFill>
                  <a:schemeClr val="dk1"/>
                </a:solidFill>
                <a:effectLst/>
                <a:uFillTx/>
                <a:latin typeface="Calibri"/>
              </a:defRPr>
            </a:lvl1pPr>
          </a:lstStyle>
          <a:p>
            <a:pPr indent="0" algn="ctr" defTabSz="1097280">
              <a:buNone/>
            </a:pPr>
            <a:r>
              <a:rPr lang="en-US" sz="5300" b="0" u="none" strike="noStrike">
                <a:solidFill>
                  <a:schemeClr val="dk1"/>
                </a:solidFill>
                <a:effectLst/>
                <a:uFillTx/>
                <a:latin typeface="Calibri"/>
              </a:rPr>
              <a:t>Click to edit the title text format</a:t>
            </a:r>
          </a:p>
        </p:txBody>
      </p:sp>
      <p:sp>
        <p:nvSpPr>
          <p:cNvPr id="49" name="PlaceHolder 5"/>
          <p:cNvSpPr>
            <a:spLocks noGrp="1"/>
          </p:cNvSpPr>
          <p:nvPr>
            <p:ph type="body"/>
          </p:nvPr>
        </p:nvSpPr>
        <p:spPr>
          <a:xfrm>
            <a:off x="548640" y="1925640"/>
            <a:ext cx="9875160" cy="4772520"/>
          </a:xfrm>
          <a:prstGeom prst="rect">
            <a:avLst/>
          </a:prstGeom>
          <a:noFill/>
          <a:ln w="0">
            <a:noFill/>
          </a:ln>
        </p:spPr>
        <p:txBody>
          <a:bodyPr lIns="0" tIns="0" rIns="0" bIns="0" anchor="t">
            <a:normAutofit/>
          </a:bodyPr>
          <a:lstStyle>
            <a:lvl1pPr algn="l" defTabSz="1097280">
              <a:spcBef>
                <a:spcPts val="760"/>
              </a:spcBef>
              <a:buClr>
                <a:srgbClr val="000000"/>
              </a:buClr>
              <a:buFont typeface="Arial"/>
              <a:buChar char="•"/>
              <a:defRPr lang="en-US" sz="3800" b="0" u="none" strike="noStrike">
                <a:solidFill>
                  <a:schemeClr val="dk1"/>
                </a:solidFill>
                <a:effectLst/>
                <a:uFillTx/>
                <a:latin typeface="Calibri"/>
              </a:defRPr>
            </a:lvl1pPr>
            <a:lvl2pPr lvl="1" algn="l" defTabSz="1097280">
              <a:spcBef>
                <a:spcPts val="680"/>
              </a:spcBef>
              <a:buClr>
                <a:srgbClr val="FFFFFF"/>
              </a:buClr>
              <a:buSzPct val="75000"/>
              <a:buFont typeface="Symbol" charset="2"/>
              <a:buChar char=""/>
              <a:defRPr lang="en-US" sz="3400" b="0" u="none" strike="noStrike">
                <a:solidFill>
                  <a:schemeClr val="dk1"/>
                </a:solidFill>
                <a:effectLst/>
                <a:uFillTx/>
                <a:latin typeface="Calibri"/>
              </a:defRPr>
            </a:lvl2pPr>
            <a:lvl3pPr lvl="2" algn="l" defTabSz="1097280">
              <a:spcBef>
                <a:spcPts val="581"/>
              </a:spcBef>
              <a:buClr>
                <a:srgbClr val="FFFFFF"/>
              </a:buClr>
              <a:buSzPct val="45000"/>
              <a:buFont typeface="Wingdings" charset="2"/>
              <a:buChar char=""/>
              <a:defRPr lang="en-US" sz="2900" b="0" u="none" strike="noStrike">
                <a:solidFill>
                  <a:schemeClr val="dk1"/>
                </a:solidFill>
                <a:effectLst/>
                <a:uFillTx/>
                <a:latin typeface="Calibri"/>
              </a:defRPr>
            </a:lvl3pPr>
            <a:lvl4pPr lvl="3" algn="l" defTabSz="1097280">
              <a:spcBef>
                <a:spcPts val="479"/>
              </a:spcBef>
              <a:buClr>
                <a:srgbClr val="FFFFFF"/>
              </a:buClr>
              <a:buSzPct val="75000"/>
              <a:buFont typeface="Symbol" charset="2"/>
              <a:buChar char=""/>
              <a:defRPr lang="en-US" sz="2400" b="0" u="none" strike="noStrike">
                <a:solidFill>
                  <a:schemeClr val="dk1"/>
                </a:solidFill>
                <a:effectLst/>
                <a:uFillTx/>
                <a:latin typeface="Calibri"/>
              </a:defRPr>
            </a:lvl4pPr>
            <a:lvl5pPr lvl="4" algn="l" defTabSz="1097280">
              <a:spcBef>
                <a:spcPts val="479"/>
              </a:spcBef>
              <a:buClr>
                <a:srgbClr val="FFFFFF"/>
              </a:buClr>
              <a:buSzPct val="45000"/>
              <a:buFont typeface="Wingdings" charset="2"/>
              <a:buChar char=""/>
              <a:defRPr lang="en-US" sz="2400" b="0" u="none" strike="noStrike">
                <a:solidFill>
                  <a:schemeClr val="dk1"/>
                </a:solidFill>
                <a:effectLst/>
                <a:uFillTx/>
                <a:latin typeface="Calibri"/>
              </a:defRPr>
            </a:lvl5pPr>
            <a:lvl6pPr lvl="5"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defTabSz="1097280">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11480" indent="-411480" algn="l" defTabSz="1097280">
              <a:spcBef>
                <a:spcPts val="760"/>
              </a:spcBef>
              <a:buClr>
                <a:srgbClr val="000000"/>
              </a:buClr>
              <a:buFont typeface="Arial"/>
              <a:buChar char="•"/>
            </a:pPr>
            <a:r>
              <a:rPr lang="en-US" sz="3800" b="0" u="none" strike="noStrike">
                <a:solidFill>
                  <a:schemeClr val="dk1"/>
                </a:solidFill>
                <a:effectLst/>
                <a:uFillTx/>
                <a:latin typeface="Calibri"/>
              </a:rPr>
              <a:t>Click to edit the outline text format</a:t>
            </a:r>
          </a:p>
          <a:p>
            <a:pPr marL="864000" lvl="1" indent="-324000" algn="l" defTabSz="1097280">
              <a:spcBef>
                <a:spcPts val="680"/>
              </a:spcBef>
              <a:buClr>
                <a:srgbClr val="FFFFFF"/>
              </a:buClr>
              <a:buSzPct val="75000"/>
              <a:buFont typeface="Symbol" charset="2"/>
              <a:buChar char=""/>
            </a:pPr>
            <a:r>
              <a:rPr lang="en-US" sz="3400" b="0" u="none" strike="noStrike">
                <a:solidFill>
                  <a:schemeClr val="dk1"/>
                </a:solidFill>
                <a:effectLst/>
                <a:uFillTx/>
                <a:latin typeface="Calibri"/>
              </a:rPr>
              <a:t>Second Outline Level</a:t>
            </a:r>
          </a:p>
          <a:p>
            <a:pPr marL="1296000" lvl="2" indent="-288000" algn="l" defTabSz="1097280">
              <a:spcBef>
                <a:spcPts val="581"/>
              </a:spcBef>
              <a:buClr>
                <a:srgbClr val="FFFFFF"/>
              </a:buClr>
              <a:buSzPct val="45000"/>
              <a:buFont typeface="Wingdings" charset="2"/>
              <a:buChar char=""/>
            </a:pPr>
            <a:r>
              <a:rPr lang="en-US" sz="2900" b="0" u="none" strike="noStrike">
                <a:solidFill>
                  <a:schemeClr val="dk1"/>
                </a:solidFill>
                <a:effectLst/>
                <a:uFillTx/>
                <a:latin typeface="Calibri"/>
              </a:rPr>
              <a:t>Third Outline Level</a:t>
            </a:r>
          </a:p>
          <a:p>
            <a:pPr marL="1728000" lvl="3" indent="-216000" algn="l" defTabSz="1097280">
              <a:spcBef>
                <a:spcPts val="479"/>
              </a:spcBef>
              <a:buClr>
                <a:srgbClr val="FFFFFF"/>
              </a:buClr>
              <a:buSzPct val="75000"/>
              <a:buFont typeface="Symbol" charset="2"/>
              <a:buChar char=""/>
            </a:pPr>
            <a:r>
              <a:rPr lang="en-US" sz="2400" b="0" u="none" strike="noStrike">
                <a:solidFill>
                  <a:schemeClr val="dk1"/>
                </a:solidFill>
                <a:effectLst/>
                <a:uFillTx/>
                <a:latin typeface="Calibri"/>
              </a:rPr>
              <a:t>Fourth Outline Level</a:t>
            </a:r>
          </a:p>
          <a:p>
            <a:pPr marL="2160000" lvl="4" indent="-216000" algn="l" defTabSz="1097280">
              <a:spcBef>
                <a:spcPts val="479"/>
              </a:spcBef>
              <a:buClr>
                <a:srgbClr val="FFFFFF"/>
              </a:buClr>
              <a:buSzPct val="45000"/>
              <a:buFont typeface="Wingdings" charset="2"/>
              <a:buChar char=""/>
            </a:pPr>
            <a:r>
              <a:rPr lang="en-US" sz="2400" b="0" u="none" strike="noStrike">
                <a:solidFill>
                  <a:schemeClr val="dk1"/>
                </a:solidFill>
                <a:effectLst/>
                <a:uFillTx/>
                <a:latin typeface="Calibri"/>
              </a:rPr>
              <a:t>Fifth Outline Level</a:t>
            </a:r>
          </a:p>
          <a:p>
            <a:pPr marL="2592000" lvl="5"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defTabSz="1097280">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955836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2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8640" y="329566"/>
            <a:ext cx="9875520" cy="1371600"/>
          </a:xfrm>
          <a:prstGeom prst="rect">
            <a:avLst/>
          </a:prstGeom>
        </p:spPr>
        <p:txBody>
          <a:bodyPr vert="horz" lIns="109728" tIns="54864" rIns="109728" bIns="54864" rtlCol="0" anchor="ctr">
            <a:normAutofit/>
          </a:bodyPr>
          <a:lstStyle/>
          <a:p>
            <a:r>
              <a:rPr lang="en-US"/>
              <a:t>Click to edit Master title style</a:t>
            </a:r>
          </a:p>
        </p:txBody>
      </p:sp>
      <p:sp>
        <p:nvSpPr>
          <p:cNvPr id="3" name="Text Placeholder 2"/>
          <p:cNvSpPr>
            <a:spLocks noGrp="1"/>
          </p:cNvSpPr>
          <p:nvPr>
            <p:ph type="body" idx="1"/>
          </p:nvPr>
        </p:nvSpPr>
        <p:spPr>
          <a:xfrm>
            <a:off x="548640" y="1920240"/>
            <a:ext cx="9875520" cy="5431156"/>
          </a:xfrm>
          <a:prstGeom prst="rect">
            <a:avLst/>
          </a:prstGeom>
        </p:spPr>
        <p:txBody>
          <a:bodyPr vert="horz" lIns="109728" tIns="54864" rIns="109728" bIns="54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48640" y="7627621"/>
            <a:ext cx="2560320" cy="438150"/>
          </a:xfrm>
          <a:prstGeom prst="rect">
            <a:avLst/>
          </a:prstGeom>
        </p:spPr>
        <p:txBody>
          <a:bodyPr vert="horz" lIns="109728" tIns="54864" rIns="109728" bIns="54864" rtlCol="0" anchor="ctr"/>
          <a:lstStyle>
            <a:lvl1pPr algn="l">
              <a:defRPr sz="1400">
                <a:solidFill>
                  <a:schemeClr val="tx1">
                    <a:tint val="75000"/>
                  </a:schemeClr>
                </a:solidFill>
              </a:defRPr>
            </a:lvl1pPr>
          </a:lstStyle>
          <a:p>
            <a:fld id="{6DEC8B1B-F3B5-4A66-8C44-E46BBCD12927}" type="datetimeFigureOut">
              <a:rPr lang="en-US" smtClean="0"/>
              <a:pPr/>
              <a:t>7/31/2026</a:t>
            </a:fld>
            <a:endParaRPr lang="en-US"/>
          </a:p>
        </p:txBody>
      </p:sp>
      <p:sp>
        <p:nvSpPr>
          <p:cNvPr id="5" name="Footer Placeholder 4"/>
          <p:cNvSpPr>
            <a:spLocks noGrp="1"/>
          </p:cNvSpPr>
          <p:nvPr>
            <p:ph type="ftr" sz="quarter" idx="3"/>
          </p:nvPr>
        </p:nvSpPr>
        <p:spPr>
          <a:xfrm>
            <a:off x="3749040" y="7627621"/>
            <a:ext cx="3474720"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63840" y="7627621"/>
            <a:ext cx="2560320" cy="438150"/>
          </a:xfrm>
          <a:prstGeom prst="rect">
            <a:avLst/>
          </a:prstGeom>
        </p:spPr>
        <p:txBody>
          <a:bodyPr vert="horz" lIns="109728" tIns="54864" rIns="109728" bIns="54864" rtlCol="0" anchor="ctr"/>
          <a:lstStyle>
            <a:lvl1pPr algn="r">
              <a:defRPr sz="1400">
                <a:solidFill>
                  <a:schemeClr val="tx1">
                    <a:tint val="75000"/>
                  </a:schemeClr>
                </a:solidFill>
              </a:defRPr>
            </a:lvl1pPr>
          </a:lstStyle>
          <a:p>
            <a:fld id="{BB0174D8-CA62-4998-8C35-94341E7C8976}" type="slidenum">
              <a:rPr lang="en-US" smtClean="0"/>
              <a:pPr/>
              <a:t>‹#›</a:t>
            </a:fld>
            <a:endParaRPr lang="en-US"/>
          </a:p>
        </p:txBody>
      </p:sp>
    </p:spTree>
    <p:extLst>
      <p:ext uri="{BB962C8B-B14F-4D97-AF65-F5344CB8AC3E}">
        <p14:creationId xmlns:p14="http://schemas.microsoft.com/office/powerpoint/2010/main" val="861462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1097280" rtl="0" eaLnBrk="1" latinLnBrk="0" hangingPunct="1">
        <a:spcBef>
          <a:spcPct val="0"/>
        </a:spcBef>
        <a:buNone/>
        <a:defRPr sz="530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91540" indent="-342900" algn="l" defTabSz="1097280" rtl="0" eaLnBrk="1" latinLnBrk="0" hangingPunct="1">
        <a:spcBef>
          <a:spcPct val="20000"/>
        </a:spcBef>
        <a:buFont typeface="Arial" pitchFamily="34" charset="0"/>
        <a:buChar char="–"/>
        <a:defRPr sz="3400" kern="1200">
          <a:solidFill>
            <a:schemeClr val="tx1"/>
          </a:solidFill>
          <a:latin typeface="+mn-lt"/>
          <a:ea typeface="+mn-ea"/>
          <a:cs typeface="+mn-cs"/>
        </a:defRPr>
      </a:lvl2pPr>
      <a:lvl3pPr marL="1371600" indent="-274320" algn="l" defTabSz="1097280"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202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3.jpeg"/></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51.jpeg"/></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TRP\0trp-Lede\Blue Dicks Bee IMGP7133.JPG"/>
          <p:cNvPicPr>
            <a:picLocks noChangeAspect="1" noChangeArrowheads="1"/>
          </p:cNvPicPr>
          <p:nvPr/>
        </p:nvPicPr>
        <p:blipFill>
          <a:blip r:embed="rId3" cstate="print"/>
          <a:srcRect r="11404"/>
          <a:stretch>
            <a:fillRect/>
          </a:stretch>
        </p:blipFill>
        <p:spPr bwMode="auto">
          <a:xfrm>
            <a:off x="0" y="0"/>
            <a:ext cx="10974187" cy="8229600"/>
          </a:xfrm>
          <a:prstGeom prst="rect">
            <a:avLst/>
          </a:prstGeom>
          <a:noFill/>
        </p:spPr>
      </p:pic>
      <p:sp>
        <p:nvSpPr>
          <p:cNvPr id="10" name="Rectangle 9"/>
          <p:cNvSpPr/>
          <p:nvPr/>
        </p:nvSpPr>
        <p:spPr>
          <a:xfrm>
            <a:off x="335111" y="398923"/>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8" name="Rectangle 7"/>
          <p:cNvSpPr/>
          <p:nvPr/>
        </p:nvSpPr>
        <p:spPr>
          <a:xfrm>
            <a:off x="315201" y="370025"/>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black"/>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black"/>
                </a:solidFill>
                <a:effectLst/>
                <a:uLnTx/>
                <a:uFillTx/>
                <a:latin typeface="Trajan Pro" pitchFamily="18" charset="0"/>
                <a:ea typeface="+mn-ea"/>
                <a:cs typeface="+mn-cs"/>
              </a:rPr>
              <a:t>	</a:t>
            </a:r>
          </a:p>
        </p:txBody>
      </p:sp>
      <p:sp>
        <p:nvSpPr>
          <p:cNvPr id="9" name="Rectangle 8"/>
          <p:cNvSpPr/>
          <p:nvPr/>
        </p:nvSpPr>
        <p:spPr>
          <a:xfrm>
            <a:off x="325585" y="389397"/>
            <a:ext cx="6144296" cy="1754326"/>
          </a:xfrm>
          <a:prstGeom prst="rect">
            <a:avLst/>
          </a:prstGeom>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4400" b="0" i="1" u="none" strike="noStrike" kern="1200" cap="none" spc="0" normalizeH="0" baseline="0" noProof="0" dirty="0">
                <a:ln>
                  <a:noFill/>
                </a:ln>
                <a:solidFill>
                  <a:prstClr val="white"/>
                </a:solidFill>
                <a:effectLst/>
                <a:uLnTx/>
                <a:uFillTx/>
                <a:latin typeface="Trajan Pro" pitchFamily="18" charset="0"/>
                <a:ea typeface="+mn-ea"/>
                <a:cs typeface="+mn-cs"/>
              </a:rPr>
              <a:t>Welcome to 	Wildergarten</a:t>
            </a:r>
          </a:p>
          <a:p>
            <a:pPr marL="0" marR="0" lvl="0" indent="0" algn="l" defTabSz="1097280" rtl="0" eaLnBrk="1" fontAlgn="auto" latinLnBrk="0" hangingPunct="1">
              <a:lnSpc>
                <a:spcPct val="100000"/>
              </a:lnSpc>
              <a:spcBef>
                <a:spcPts val="0"/>
              </a:spcBef>
              <a:spcAft>
                <a:spcPts val="0"/>
              </a:spcAft>
              <a:buClrTx/>
              <a:buSzTx/>
              <a:buFontTx/>
              <a:buNone/>
              <a:tabLst>
                <a:tab pos="457200" algn="l"/>
              </a:tabLst>
              <a:defRPr/>
            </a:pPr>
            <a:r>
              <a:rPr kumimoji="0" lang="en-US" sz="2000" b="0" i="1" u="none" strike="noStrike" kern="1200" cap="none" spc="0" normalizeH="0" baseline="0" noProof="0" dirty="0">
                <a:ln>
                  <a:noFill/>
                </a:ln>
                <a:solidFill>
                  <a:prstClr val="white"/>
                </a:solidFill>
                <a:effectLst/>
                <a:uLnTx/>
                <a:uFillTx/>
                <a:latin typeface="Trajan Pro" pitchFamily="18" charset="0"/>
                <a:ea typeface="+mn-ea"/>
                <a:cs typeface="+mn-cs"/>
              </a:rPr>
              <a:t>	</a:t>
            </a:r>
          </a:p>
        </p:txBody>
      </p:sp>
      <p:sp>
        <p:nvSpPr>
          <p:cNvPr id="6" name="object 6"/>
          <p:cNvSpPr txBox="1"/>
          <p:nvPr/>
        </p:nvSpPr>
        <p:spPr>
          <a:xfrm>
            <a:off x="115567" y="7923950"/>
            <a:ext cx="3435222" cy="184666"/>
          </a:xfrm>
          <a:prstGeom prst="rect">
            <a:avLst/>
          </a:prstGeom>
        </p:spPr>
        <p:txBody>
          <a:bodyPr vert="horz" wrap="square" lIns="0" tIns="0" rIns="0" bIns="0" rtlCol="0">
            <a:spAutoFit/>
          </a:bodyPr>
          <a:lstStyle/>
          <a:p>
            <a:pPr marL="15240" marR="0" lvl="0" indent="0" algn="l" defTabSz="109728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err="1">
                <a:ln>
                  <a:noFill/>
                </a:ln>
                <a:solidFill>
                  <a:srgbClr val="FFFFFF"/>
                </a:solidFill>
                <a:effectLst/>
                <a:uLnTx/>
                <a:uFillTx/>
                <a:latin typeface="Calibri"/>
                <a:ea typeface="+mn-ea"/>
                <a:cs typeface="Arial"/>
              </a:rPr>
              <a:t>Dichelostema</a:t>
            </a:r>
            <a:r>
              <a:rPr kumimoji="0" lang="en-US" sz="1200" b="1" i="1" u="none" strike="noStrike" kern="1200" cap="none" spc="0" normalizeH="0" baseline="0" noProof="0" dirty="0">
                <a:ln>
                  <a:noFill/>
                </a:ln>
                <a:solidFill>
                  <a:srgbClr val="FFFFFF"/>
                </a:solidFill>
                <a:effectLst/>
                <a:uLnTx/>
                <a:uFillTx/>
                <a:latin typeface="Calibri"/>
                <a:ea typeface="+mn-ea"/>
                <a:cs typeface="Arial"/>
              </a:rPr>
              <a:t> </a:t>
            </a:r>
            <a:r>
              <a:rPr kumimoji="0" lang="en-US" sz="1200" b="1" i="1" u="none" strike="noStrike" kern="1200" cap="none" spc="0" normalizeH="0" baseline="0" noProof="0" dirty="0" err="1">
                <a:ln>
                  <a:noFill/>
                </a:ln>
                <a:solidFill>
                  <a:srgbClr val="FFFFFF"/>
                </a:solidFill>
                <a:effectLst/>
                <a:uLnTx/>
                <a:uFillTx/>
                <a:latin typeface="Calibri"/>
                <a:ea typeface="+mn-ea"/>
                <a:cs typeface="Arial"/>
              </a:rPr>
              <a:t>capitatum</a:t>
            </a:r>
            <a:r>
              <a:rPr kumimoji="0" lang="en-US" sz="1200" b="1" i="0" u="none" strike="noStrike" kern="1200" cap="none" spc="0" normalizeH="0" baseline="0" noProof="0" dirty="0">
                <a:ln>
                  <a:noFill/>
                </a:ln>
                <a:solidFill>
                  <a:srgbClr val="FFFFFF"/>
                </a:solidFill>
                <a:effectLst/>
                <a:uLnTx/>
                <a:uFillTx/>
                <a:latin typeface="Calibri"/>
                <a:ea typeface="+mn-ea"/>
                <a:cs typeface="Arial"/>
              </a:rPr>
              <a:t>, and a friend</a:t>
            </a:r>
            <a:endParaRPr kumimoji="0" lang="en-US" sz="1200" b="0" i="0" u="none" strike="noStrike" kern="1200" cap="none" spc="0" normalizeH="0" baseline="0" noProof="0" dirty="0">
              <a:ln>
                <a:noFill/>
              </a:ln>
              <a:solidFill>
                <a:prstClr val="black"/>
              </a:solidFill>
              <a:effectLst/>
              <a:uLnTx/>
              <a:uFillTx/>
              <a:latin typeface="Calibri"/>
              <a:ea typeface="+mn-ea"/>
              <a:cs typeface="Arial"/>
            </a:endParaRPr>
          </a:p>
        </p:txBody>
      </p:sp>
    </p:spTree>
    <p:extLst>
      <p:ext uri="{BB962C8B-B14F-4D97-AF65-F5344CB8AC3E}">
        <p14:creationId xmlns:p14="http://schemas.microsoft.com/office/powerpoint/2010/main" val="3917620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bject 12"/>
          <p:cNvSpPr/>
          <p:nvPr/>
        </p:nvSpPr>
        <p:spPr>
          <a:xfrm>
            <a:off x="548640" y="1822680"/>
            <a:ext cx="9867960" cy="632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5120" defTabSz="1097280">
              <a:lnSpc>
                <a:spcPct val="100000"/>
              </a:lnSpc>
              <a:spcAft>
                <a:spcPts val="720"/>
              </a:spcAft>
            </a:pPr>
            <a:r>
              <a:rPr lang="en-US" sz="1400" b="0" u="none" strike="noStrike" spc="-6">
                <a:solidFill>
                  <a:schemeClr val="lt1"/>
                </a:solidFill>
                <a:effectLst/>
                <a:uFillTx/>
                <a:latin typeface="Calibri"/>
              </a:rPr>
              <a:t>This presentation began as a 2-hour lecture for the </a:t>
            </a:r>
            <a:r>
              <a:rPr lang="en-US" sz="1400" b="0" u="none" strike="noStrike" spc="-6">
                <a:solidFill>
                  <a:srgbClr val="00CC00"/>
                </a:solidFill>
                <a:effectLst/>
                <a:uFillTx/>
                <a:latin typeface="Calibri"/>
              </a:rPr>
              <a:t>Loma Prieta History Museum</a:t>
            </a:r>
            <a:r>
              <a:rPr lang="en-US" sz="1400" b="0" u="none" strike="noStrike" spc="-6">
                <a:solidFill>
                  <a:schemeClr val="lt1"/>
                </a:solidFill>
                <a:effectLst/>
                <a:uFillTx/>
                <a:latin typeface="Calibri"/>
              </a:rPr>
              <a:t>, and can found online here.  What followed was two years more research, particularly into the fire response of </a:t>
            </a:r>
            <a:r>
              <a:rPr lang="en-US" sz="1400" b="0" i="1" u="none" strike="noStrike" spc="-6">
                <a:solidFill>
                  <a:schemeClr val="lt1"/>
                </a:solidFill>
                <a:effectLst/>
                <a:uFillTx/>
                <a:latin typeface="Calibri"/>
              </a:rPr>
              <a:t>Sequoia sempervirens</a:t>
            </a:r>
            <a:r>
              <a:rPr lang="en-US" sz="1400" b="0" u="none" strike="noStrike" spc="-6">
                <a:solidFill>
                  <a:schemeClr val="lt1"/>
                </a:solidFill>
                <a:effectLst/>
                <a:uFillTx/>
                <a:latin typeface="Calibri"/>
              </a:rPr>
              <a:t> as consolidated here.  </a:t>
            </a:r>
            <a:endParaRPr lang="en-US" sz="1400" b="0" u="none" strike="noStrike">
              <a:solidFill>
                <a:srgbClr val="FFFFFF"/>
              </a:solidFill>
              <a:effectLst/>
              <a:uFillTx/>
              <a:latin typeface="Arial"/>
            </a:endParaRPr>
          </a:p>
          <a:p>
            <a:pPr marL="15120" defTabSz="1097280">
              <a:lnSpc>
                <a:spcPct val="100000"/>
              </a:lnSpc>
              <a:spcAft>
                <a:spcPts val="720"/>
              </a:spcAft>
            </a:pPr>
            <a:r>
              <a:rPr lang="en-US" sz="1400" b="0" i="1" u="none" strike="noStrike" spc="-6">
                <a:solidFill>
                  <a:schemeClr val="lt1"/>
                </a:solidFill>
                <a:effectLst/>
                <a:uFillTx/>
                <a:latin typeface="Calibri"/>
              </a:rPr>
              <a:t>Wildergarten: Redwood Ecology</a:t>
            </a:r>
            <a:r>
              <a:rPr lang="en-US" sz="1400" b="0" u="none" strike="noStrike" spc="-6">
                <a:solidFill>
                  <a:schemeClr val="lt1"/>
                </a:solidFill>
                <a:effectLst/>
                <a:uFillTx/>
                <a:latin typeface="Calibri"/>
              </a:rPr>
              <a:t>, ©2025 by Mark Edward Vande Pol.  All rights reserved.  </a:t>
            </a:r>
            <a:r>
              <a:rPr lang="en-US" sz="1400" b="0" u="none" strike="noStrike">
                <a:solidFill>
                  <a:schemeClr val="lt1"/>
                </a:solidFill>
                <a:effectLst/>
                <a:uFillTx/>
                <a:latin typeface="Calibri"/>
              </a:rPr>
              <a:t>All photos and illustrations except as noted are by Mark Edward Vande Pol.   No part of this presentation may be transmitted, archived, or reproduced in any manner or form without written permission, except as directed by the fair use doctrine under United States Copyright Law.   You are permitted to download this presentation without charge for your personal education.  You may not edit, or otherwise alter its content in any way.   Quoting or excerpting is considered one page and must include reference to the source URL.</a:t>
            </a:r>
            <a:endParaRPr lang="en-US" sz="1400" b="0" u="none" strike="noStrike">
              <a:solidFill>
                <a:srgbClr val="FFFFFF"/>
              </a:solidFill>
              <a:effectLst/>
              <a:uFillTx/>
              <a:latin typeface="Arial"/>
            </a:endParaRPr>
          </a:p>
          <a:p>
            <a:pPr defTabSz="1097280">
              <a:lnSpc>
                <a:spcPct val="100000"/>
              </a:lnSpc>
              <a:spcAft>
                <a:spcPts val="720"/>
              </a:spcAft>
              <a:tabLst>
                <a:tab pos="1482840" algn="l"/>
              </a:tabLst>
            </a:pPr>
            <a:r>
              <a:rPr lang="en-US" sz="1400" b="0" u="none" strike="noStrike">
                <a:solidFill>
                  <a:schemeClr val="lt1"/>
                </a:solidFill>
                <a:effectLst/>
                <a:uFillTx/>
                <a:latin typeface="Calibri"/>
              </a:rPr>
              <a:t>Release Date:	</a:t>
            </a:r>
            <a:endParaRPr lang="en-US" sz="1400" b="0" u="none" strike="noStrike">
              <a:solidFill>
                <a:srgbClr val="FFFFFF"/>
              </a:solidFill>
              <a:effectLst/>
              <a:uFillTx/>
              <a:latin typeface="Arial"/>
            </a:endParaRPr>
          </a:p>
          <a:p>
            <a:pPr defTabSz="1097280">
              <a:lnSpc>
                <a:spcPct val="100000"/>
              </a:lnSpc>
              <a:spcAft>
                <a:spcPts val="720"/>
              </a:spcAft>
              <a:tabLst>
                <a:tab pos="1482840" algn="l"/>
              </a:tabLst>
            </a:pPr>
            <a:r>
              <a:rPr lang="en-US" sz="1400" b="0" u="none" strike="noStrike">
                <a:solidFill>
                  <a:schemeClr val="lt1"/>
                </a:solidFill>
                <a:effectLst/>
                <a:uFillTx/>
                <a:latin typeface="Calibri"/>
              </a:rPr>
              <a:t>Current Revision	</a:t>
            </a:r>
            <a:endParaRPr lang="en-US" sz="1400" b="0" u="none" strike="noStrike">
              <a:solidFill>
                <a:srgbClr val="FFFFFF"/>
              </a:solidFill>
              <a:effectLst/>
              <a:uFillTx/>
              <a:latin typeface="Arial"/>
            </a:endParaRPr>
          </a:p>
          <a:p>
            <a:pPr defTabSz="1097280">
              <a:lnSpc>
                <a:spcPct val="100000"/>
              </a:lnSpc>
              <a:spcAft>
                <a:spcPts val="720"/>
              </a:spcAft>
              <a:tabLst>
                <a:tab pos="1482840" algn="l"/>
              </a:tabLst>
            </a:pPr>
            <a:r>
              <a:rPr lang="en-US" sz="1400" b="0" u="none" strike="noStrike">
                <a:solidFill>
                  <a:schemeClr val="lt1"/>
                </a:solidFill>
                <a:effectLst/>
                <a:uFillTx/>
                <a:latin typeface="Calibri"/>
              </a:rPr>
              <a:t>Vande Pol, Mark Edward, 1954 –</a:t>
            </a:r>
            <a:endParaRPr lang="en-US" sz="1400" b="0" u="none" strike="noStrike">
              <a:solidFill>
                <a:srgbClr val="FFFFFF"/>
              </a:solidFill>
              <a:effectLst/>
              <a:uFillTx/>
              <a:latin typeface="Arial"/>
            </a:endParaRPr>
          </a:p>
          <a:p>
            <a:pPr defTabSz="1097280">
              <a:lnSpc>
                <a:spcPct val="100000"/>
              </a:lnSpc>
              <a:tabLst>
                <a:tab pos="1482840" algn="l"/>
              </a:tabLst>
            </a:pPr>
            <a:r>
              <a:rPr lang="en-US" sz="1400" b="0" u="none" strike="noStrike">
                <a:solidFill>
                  <a:schemeClr val="lt1"/>
                </a:solidFill>
                <a:effectLst/>
                <a:uFillTx/>
                <a:latin typeface="Calibri"/>
              </a:rPr>
              <a:t> Other writings by Mark Edward Vande Pol:</a:t>
            </a:r>
            <a:endParaRPr lang="en-US" sz="1400" b="0" u="none" strike="noStrike">
              <a:solidFill>
                <a:srgbClr val="FFFFFF"/>
              </a:solidFill>
              <a:effectLst/>
              <a:uFillTx/>
              <a:latin typeface="Arial"/>
            </a:endParaRPr>
          </a:p>
          <a:p>
            <a:pPr marL="409680" defTabSz="1097280">
              <a:lnSpc>
                <a:spcPct val="100000"/>
              </a:lnSpc>
              <a:spcBef>
                <a:spcPts val="720"/>
              </a:spcBef>
              <a:tabLst>
                <a:tab pos="1482840" algn="l"/>
              </a:tabLst>
            </a:pPr>
            <a:r>
              <a:rPr lang="en-US" sz="1400" b="0" i="1" u="none" strike="noStrike">
                <a:solidFill>
                  <a:srgbClr val="33CC33"/>
                </a:solidFill>
                <a:effectLst/>
                <a:uFillTx/>
                <a:latin typeface="Calibri"/>
              </a:rPr>
              <a:t>Wildergarten Picture Book</a:t>
            </a:r>
            <a:r>
              <a:rPr lang="en-US" sz="1400" b="0" i="1" u="none" strike="noStrike">
                <a:solidFill>
                  <a:schemeClr val="lt1"/>
                </a:solidFill>
                <a:effectLst/>
                <a:uFillTx/>
                <a:latin typeface="Calibri"/>
              </a:rPr>
              <a:t>, </a:t>
            </a:r>
            <a:r>
              <a:rPr lang="en-US" sz="1400" b="0" u="none" strike="noStrike">
                <a:solidFill>
                  <a:schemeClr val="lt1"/>
                </a:solidFill>
                <a:effectLst/>
                <a:uFillTx/>
                <a:latin typeface="Calibri"/>
              </a:rPr>
              <a:t>a 2800pp exposition on our native plant restoration project spanning 37 years.  </a:t>
            </a:r>
            <a:endParaRPr lang="en-US" sz="1400" b="0" u="none" strike="noStrike">
              <a:solidFill>
                <a:srgbClr val="FFFFFF"/>
              </a:solidFill>
              <a:effectLst/>
              <a:uFillTx/>
              <a:latin typeface="Arial"/>
            </a:endParaRPr>
          </a:p>
          <a:p>
            <a:pPr marL="409680" defTabSz="1097280">
              <a:lnSpc>
                <a:spcPct val="100000"/>
              </a:lnSpc>
              <a:spcBef>
                <a:spcPts val="720"/>
              </a:spcBef>
              <a:tabLst>
                <a:tab pos="1482840" algn="l"/>
              </a:tabLst>
            </a:pPr>
            <a:r>
              <a:rPr lang="en-US" sz="1400" b="0" i="1" u="none" strike="noStrike">
                <a:solidFill>
                  <a:srgbClr val="33CC33"/>
                </a:solidFill>
                <a:effectLst/>
                <a:uFillTx/>
                <a:latin typeface="Calibri"/>
              </a:rPr>
              <a:t>Natural Process</a:t>
            </a:r>
            <a:r>
              <a:rPr lang="en-US" sz="1400" b="1" i="1" u="none" strike="noStrike">
                <a:solidFill>
                  <a:srgbClr val="33CC33"/>
                </a:solidFill>
                <a:effectLst/>
                <a:uFillTx/>
                <a:latin typeface="Calibri"/>
              </a:rPr>
              <a:t>: </a:t>
            </a:r>
            <a:r>
              <a:rPr lang="en-US" sz="1400" b="0" i="1" u="none" strike="noStrike">
                <a:solidFill>
                  <a:srgbClr val="33CC33"/>
                </a:solidFill>
                <a:effectLst/>
                <a:uFillTx/>
                <a:latin typeface="Calibri"/>
              </a:rPr>
              <a:t>That Environmental Laws May Serve the Laws of Nature</a:t>
            </a:r>
            <a:r>
              <a:rPr lang="en-US" sz="1400" b="0" i="1" u="none" strike="noStrike">
                <a:solidFill>
                  <a:schemeClr val="lt1"/>
                </a:solidFill>
                <a:effectLst/>
                <a:uFillTx/>
                <a:latin typeface="Calibri"/>
              </a:rPr>
              <a:t>, </a:t>
            </a:r>
            <a:r>
              <a:rPr lang="en-US" sz="1400" b="0" u="none" strike="noStrike" spc="-6">
                <a:solidFill>
                  <a:schemeClr val="lt1"/>
                </a:solidFill>
                <a:effectLst/>
                <a:uFillTx/>
                <a:latin typeface="Calibri"/>
              </a:rPr>
              <a:t>©</a:t>
            </a:r>
            <a:r>
              <a:rPr lang="en-US" sz="1400" b="0" u="none" strike="noStrike">
                <a:solidFill>
                  <a:schemeClr val="lt1"/>
                </a:solidFill>
                <a:effectLst/>
                <a:uFillTx/>
                <a:latin typeface="Calibri"/>
              </a:rPr>
              <a:t>Wildergarten Press, 2001, 454pp, </a:t>
            </a:r>
            <a:endParaRPr lang="en-US" sz="1400" b="0" u="none" strike="noStrike">
              <a:solidFill>
                <a:srgbClr val="FFFFFF"/>
              </a:solidFill>
              <a:effectLst/>
              <a:uFillTx/>
              <a:latin typeface="Arial"/>
            </a:endParaRPr>
          </a:p>
          <a:p>
            <a:pPr marL="409680" defTabSz="1097280">
              <a:lnSpc>
                <a:spcPct val="100000"/>
              </a:lnSpc>
              <a:spcAft>
                <a:spcPts val="720"/>
              </a:spcAft>
              <a:tabLst>
                <a:tab pos="1482840" algn="l"/>
              </a:tabLst>
            </a:pPr>
            <a:r>
              <a:rPr lang="en-US" sz="1400" b="0" u="none" strike="noStrike">
                <a:solidFill>
                  <a:schemeClr val="lt1"/>
                </a:solidFill>
                <a:effectLst/>
                <a:uFillTx/>
                <a:latin typeface="Calibri"/>
              </a:rPr>
              <a:t>ISBN: 0-9711793-0-1, LOC Control #2001092201.</a:t>
            </a:r>
            <a:endParaRPr lang="en-US" sz="1400" b="0" u="none" strike="noStrike">
              <a:solidFill>
                <a:srgbClr val="FFFFFF"/>
              </a:solidFill>
              <a:effectLst/>
              <a:uFillTx/>
              <a:latin typeface="Arial"/>
            </a:endParaRPr>
          </a:p>
          <a:p>
            <a:pPr marL="409680" defTabSz="1097280">
              <a:lnSpc>
                <a:spcPct val="100000"/>
              </a:lnSpc>
              <a:spcAft>
                <a:spcPts val="720"/>
              </a:spcAft>
              <a:tabLst>
                <a:tab pos="1482840" algn="l"/>
              </a:tabLst>
            </a:pPr>
            <a:r>
              <a:rPr lang="en-US" sz="1400" b="0" i="1" u="none" strike="noStrike">
                <a:solidFill>
                  <a:srgbClr val="33CC33"/>
                </a:solidFill>
                <a:effectLst/>
                <a:uFillTx/>
                <a:latin typeface="Calibri"/>
              </a:rPr>
              <a:t>Shemitta</a:t>
            </a:r>
            <a:r>
              <a:rPr lang="en-US" sz="1400" b="1" i="1" u="none" strike="noStrike">
                <a:solidFill>
                  <a:srgbClr val="33CC33"/>
                </a:solidFill>
                <a:effectLst/>
                <a:uFillTx/>
                <a:latin typeface="Calibri"/>
              </a:rPr>
              <a:t>: </a:t>
            </a:r>
            <a:r>
              <a:rPr lang="en-US" sz="1400" b="0" i="1" u="none" strike="noStrike">
                <a:solidFill>
                  <a:srgbClr val="33CC33"/>
                </a:solidFill>
                <a:effectLst/>
                <a:uFillTx/>
                <a:latin typeface="Calibri"/>
              </a:rPr>
              <a:t>For the Land is Mine</a:t>
            </a:r>
            <a:r>
              <a:rPr lang="en-US" sz="1400" b="0" i="1" u="none" strike="noStrike">
                <a:solidFill>
                  <a:schemeClr val="lt1"/>
                </a:solidFill>
                <a:effectLst/>
                <a:uFillTx/>
                <a:latin typeface="Calibri"/>
              </a:rPr>
              <a:t>:</a:t>
            </a:r>
            <a:r>
              <a:rPr lang="en-US" sz="1400" b="0" u="none" strike="noStrike">
                <a:solidFill>
                  <a:schemeClr val="lt1"/>
                </a:solidFill>
                <a:effectLst/>
                <a:uFillTx/>
                <a:latin typeface="Calibri"/>
              </a:rPr>
              <a:t> </a:t>
            </a:r>
            <a:r>
              <a:rPr lang="en-US" sz="1400" b="0" u="none" strike="noStrike" spc="-6">
                <a:solidFill>
                  <a:schemeClr val="lt1"/>
                </a:solidFill>
                <a:effectLst/>
                <a:uFillTx/>
                <a:latin typeface="Calibri"/>
              </a:rPr>
              <a:t>©</a:t>
            </a:r>
            <a:r>
              <a:rPr lang="en-US" sz="1400" b="0" u="none" strike="noStrike">
                <a:solidFill>
                  <a:schemeClr val="lt1"/>
                </a:solidFill>
                <a:effectLst/>
                <a:uFillTx/>
                <a:latin typeface="Calibri"/>
              </a:rPr>
              <a:t>Wildergarten Press, 2009. Contains</a:t>
            </a:r>
            <a:r>
              <a:rPr lang="en-US" sz="1400" b="1" u="none" strike="noStrike">
                <a:solidFill>
                  <a:schemeClr val="lt1"/>
                </a:solidFill>
                <a:effectLst/>
                <a:uFillTx/>
                <a:latin typeface="Calibri"/>
              </a:rPr>
              <a:t>: </a:t>
            </a:r>
            <a:r>
              <a:rPr lang="en-US" sz="1400" b="0" u="none" strike="noStrike">
                <a:solidFill>
                  <a:schemeClr val="lt1"/>
                </a:solidFill>
                <a:effectLst/>
                <a:uFillTx/>
                <a:latin typeface="Calibri"/>
              </a:rPr>
              <a:t>217pp text, 980pp overall, 14 picture books, 2 tables, 963 photographs, 9 maps, 2 drawings, 2 charts, 145 footnotes, 358 citations, and 216 other source references, not including external Internet links. ISBN 978-0-9711793-1-8</a:t>
            </a:r>
            <a:endParaRPr lang="en-US" sz="1400" b="0" u="none" strike="noStrike">
              <a:solidFill>
                <a:srgbClr val="FFFFFF"/>
              </a:solidFill>
              <a:effectLst/>
              <a:uFillTx/>
              <a:latin typeface="Arial"/>
            </a:endParaRPr>
          </a:p>
          <a:p>
            <a:pPr marL="409680" defTabSz="1097280">
              <a:lnSpc>
                <a:spcPct val="100000"/>
              </a:lnSpc>
              <a:tabLst>
                <a:tab pos="1482840" algn="l"/>
              </a:tabLst>
            </a:pPr>
            <a:r>
              <a:rPr lang="en-US" sz="1400" b="0" u="none" strike="noStrike" spc="-6">
                <a:solidFill>
                  <a:srgbClr val="00CC00"/>
                </a:solidFill>
                <a:effectLst/>
                <a:uFillTx/>
                <a:latin typeface="Calibri"/>
              </a:rPr>
              <a:t>Article</a:t>
            </a:r>
            <a:r>
              <a:rPr lang="en-US" sz="1400" b="0" u="none" strike="noStrike">
                <a:solidFill>
                  <a:srgbClr val="00CC00"/>
                </a:solidFill>
                <a:effectLst/>
                <a:uFillTx/>
                <a:latin typeface="Calibri"/>
              </a:rPr>
              <a:t>s</a:t>
            </a:r>
            <a:r>
              <a:rPr lang="en-US" sz="1400" b="0" u="none" strike="noStrike" spc="-6">
                <a:solidFill>
                  <a:srgbClr val="00CC00"/>
                </a:solidFill>
                <a:effectLst/>
                <a:uFillTx/>
                <a:latin typeface="Calibri"/>
              </a:rPr>
              <a:t> </a:t>
            </a:r>
            <a:r>
              <a:rPr lang="en-US" sz="1400" b="0" u="none" strike="noStrike" spc="-17">
                <a:solidFill>
                  <a:srgbClr val="00CC00"/>
                </a:solidFill>
                <a:effectLst/>
                <a:uFillTx/>
                <a:latin typeface="Calibri"/>
              </a:rPr>
              <a:t>a</a:t>
            </a:r>
            <a:r>
              <a:rPr lang="en-US" sz="1400" b="0" u="none" strike="noStrike" spc="-6">
                <a:solidFill>
                  <a:srgbClr val="00CC00"/>
                </a:solidFill>
                <a:effectLst/>
                <a:uFillTx/>
                <a:latin typeface="Calibri"/>
              </a:rPr>
              <a:t>t</a:t>
            </a:r>
            <a:r>
              <a:rPr lang="en-US" sz="1400" b="0" u="none" strike="noStrike">
                <a:solidFill>
                  <a:srgbClr val="00CC00"/>
                </a:solidFill>
                <a:effectLst/>
                <a:uFillTx/>
                <a:latin typeface="Calibri"/>
              </a:rPr>
              <a:t> </a:t>
            </a:r>
            <a:r>
              <a:rPr lang="en-US" sz="1400" b="0" u="none" strike="noStrike" spc="-6">
                <a:solidFill>
                  <a:srgbClr val="00CC00"/>
                </a:solidFill>
                <a:effectLst/>
                <a:uFillTx/>
                <a:latin typeface="Calibri"/>
              </a:rPr>
              <a:t>Wildergarte</a:t>
            </a:r>
            <a:r>
              <a:rPr lang="en-US" sz="1400" b="0" u="none" strike="noStrike">
                <a:solidFill>
                  <a:srgbClr val="00CC00"/>
                </a:solidFill>
                <a:effectLst/>
                <a:uFillTx/>
                <a:latin typeface="Calibri"/>
              </a:rPr>
              <a:t>n</a:t>
            </a:r>
            <a:r>
              <a:rPr lang="en-US" sz="1400" b="0" u="none" strike="noStrike" spc="-11">
                <a:solidFill>
                  <a:srgbClr val="00CC00"/>
                </a:solidFill>
                <a:effectLst/>
                <a:uFillTx/>
                <a:latin typeface="Calibri"/>
              </a:rPr>
              <a:t> </a:t>
            </a:r>
            <a:r>
              <a:rPr lang="en-US" sz="1400" b="0" u="none" strike="noStrike" spc="-6">
                <a:solidFill>
                  <a:srgbClr val="00CC00"/>
                </a:solidFill>
                <a:effectLst/>
                <a:uFillTx/>
                <a:latin typeface="Calibri"/>
              </a:rPr>
              <a:t>Press</a:t>
            </a:r>
            <a:r>
              <a:rPr lang="en-US" sz="1400" b="1" u="none" strike="noStrike" spc="-6">
                <a:solidFill>
                  <a:schemeClr val="lt1"/>
                </a:solidFill>
                <a:effectLst/>
                <a:uFillTx/>
                <a:latin typeface="Calibri"/>
              </a:rPr>
              <a:t>:</a:t>
            </a:r>
            <a:r>
              <a:rPr lang="en-US" sz="1400" b="1" u="none" strike="noStrike">
                <a:solidFill>
                  <a:schemeClr val="lt1"/>
                </a:solidFill>
                <a:effectLst/>
                <a:uFillTx/>
                <a:latin typeface="Calibri"/>
              </a:rPr>
              <a:t>  </a:t>
            </a:r>
            <a:r>
              <a:rPr lang="en-US" sz="1400" b="0" u="none" strike="noStrike" spc="-6">
                <a:solidFill>
                  <a:schemeClr val="lt1"/>
                </a:solidFill>
                <a:effectLst/>
                <a:uFillTx/>
                <a:latin typeface="Calibri"/>
              </a:rPr>
              <a:t>col</a:t>
            </a:r>
            <a:r>
              <a:rPr lang="en-US" sz="1400" b="0" u="none" strike="noStrike" spc="-11">
                <a:solidFill>
                  <a:schemeClr val="lt1"/>
                </a:solidFill>
                <a:effectLst/>
                <a:uFillTx/>
                <a:latin typeface="Calibri"/>
              </a:rPr>
              <a:t>l</a:t>
            </a:r>
            <a:r>
              <a:rPr lang="en-US" sz="1400" b="0" u="none" strike="noStrike" spc="-6">
                <a:solidFill>
                  <a:schemeClr val="lt1"/>
                </a:solidFill>
                <a:effectLst/>
                <a:uFillTx/>
                <a:latin typeface="Calibri"/>
              </a:rPr>
              <a:t>ecte</a:t>
            </a:r>
            <a:r>
              <a:rPr lang="en-US" sz="1400" b="0" u="none" strike="noStrike">
                <a:solidFill>
                  <a:schemeClr val="lt1"/>
                </a:solidFill>
                <a:effectLst/>
                <a:uFillTx/>
                <a:latin typeface="Calibri"/>
              </a:rPr>
              <a:t>d </a:t>
            </a:r>
            <a:r>
              <a:rPr lang="en-US" sz="1400" b="0" u="none" strike="noStrike" spc="-6">
                <a:solidFill>
                  <a:schemeClr val="lt1"/>
                </a:solidFill>
                <a:effectLst/>
                <a:uFillTx/>
                <a:latin typeface="Calibri"/>
              </a:rPr>
              <a:t>writ</a:t>
            </a:r>
            <a:r>
              <a:rPr lang="en-US" sz="1400" b="0" u="none" strike="noStrike" spc="-11">
                <a:solidFill>
                  <a:schemeClr val="lt1"/>
                </a:solidFill>
                <a:effectLst/>
                <a:uFillTx/>
                <a:latin typeface="Calibri"/>
              </a:rPr>
              <a:t>i</a:t>
            </a:r>
            <a:r>
              <a:rPr lang="en-US" sz="1400" b="0" u="none" strike="noStrike" spc="-6">
                <a:solidFill>
                  <a:schemeClr val="lt1"/>
                </a:solidFill>
                <a:effectLst/>
                <a:uFillTx/>
                <a:latin typeface="Calibri"/>
              </a:rPr>
              <a:t>ng</a:t>
            </a:r>
            <a:r>
              <a:rPr lang="en-US" sz="1400" b="0" u="none" strike="noStrike">
                <a:solidFill>
                  <a:schemeClr val="lt1"/>
                </a:solidFill>
                <a:effectLst/>
                <a:uFillTx/>
                <a:latin typeface="Calibri"/>
              </a:rPr>
              <a:t>s</a:t>
            </a:r>
            <a:r>
              <a:rPr lang="en-US" sz="1400" b="0" u="none" strike="noStrike" spc="-6">
                <a:solidFill>
                  <a:schemeClr val="lt1"/>
                </a:solidFill>
                <a:effectLst/>
                <a:uFillTx/>
                <a:latin typeface="Calibri"/>
              </a:rPr>
              <a:t> o</a:t>
            </a:r>
            <a:r>
              <a:rPr lang="en-US" sz="1400" b="0" u="none" strike="noStrike">
                <a:solidFill>
                  <a:schemeClr val="lt1"/>
                </a:solidFill>
                <a:effectLst/>
                <a:uFillTx/>
                <a:latin typeface="Calibri"/>
              </a:rPr>
              <a:t>n </a:t>
            </a:r>
            <a:r>
              <a:rPr lang="en-US" sz="1400" b="0" u="none" strike="noStrike" spc="-6">
                <a:solidFill>
                  <a:schemeClr val="lt1"/>
                </a:solidFill>
                <a:effectLst/>
                <a:uFillTx/>
                <a:latin typeface="Calibri"/>
              </a:rPr>
              <a:t>Constitut</a:t>
            </a:r>
            <a:r>
              <a:rPr lang="en-US" sz="1400" b="0" u="none" strike="noStrike" spc="-11">
                <a:solidFill>
                  <a:schemeClr val="lt1"/>
                </a:solidFill>
                <a:effectLst/>
                <a:uFillTx/>
                <a:latin typeface="Calibri"/>
              </a:rPr>
              <a:t>i</a:t>
            </a:r>
            <a:r>
              <a:rPr lang="en-US" sz="1400" b="0" u="none" strike="noStrike" spc="-6">
                <a:solidFill>
                  <a:schemeClr val="lt1"/>
                </a:solidFill>
                <a:effectLst/>
                <a:uFillTx/>
                <a:latin typeface="Calibri"/>
              </a:rPr>
              <a:t>ona</a:t>
            </a:r>
            <a:r>
              <a:rPr lang="en-US" sz="1400" b="0" u="none" strike="noStrike">
                <a:solidFill>
                  <a:schemeClr val="lt1"/>
                </a:solidFill>
                <a:effectLst/>
                <a:uFillTx/>
                <a:latin typeface="Calibri"/>
              </a:rPr>
              <a:t>l </a:t>
            </a:r>
            <a:r>
              <a:rPr lang="en-US" sz="1400" b="0" u="none" strike="noStrike" spc="-6">
                <a:solidFill>
                  <a:schemeClr val="lt1"/>
                </a:solidFill>
                <a:effectLst/>
                <a:uFillTx/>
                <a:latin typeface="Calibri"/>
              </a:rPr>
              <a:t>histor</a:t>
            </a:r>
            <a:r>
              <a:rPr lang="en-US" sz="1400" b="0" u="none" strike="noStrike">
                <a:solidFill>
                  <a:schemeClr val="lt1"/>
                </a:solidFill>
                <a:effectLst/>
                <a:uFillTx/>
                <a:latin typeface="Calibri"/>
              </a:rPr>
              <a:t>y </a:t>
            </a:r>
            <a:r>
              <a:rPr lang="en-US" sz="1400" b="0" u="none" strike="noStrike" spc="-6">
                <a:solidFill>
                  <a:schemeClr val="lt1"/>
                </a:solidFill>
                <a:effectLst/>
                <a:uFillTx/>
                <a:latin typeface="Calibri"/>
              </a:rPr>
              <a:t>and </a:t>
            </a:r>
            <a:r>
              <a:rPr lang="en-US" sz="1400" b="0" u="none" strike="noStrike">
                <a:solidFill>
                  <a:schemeClr val="lt1"/>
                </a:solidFill>
                <a:effectLst/>
                <a:uFillTx/>
                <a:latin typeface="Calibri"/>
              </a:rPr>
              <a:t>re</a:t>
            </a:r>
            <a:r>
              <a:rPr lang="en-US" sz="1400" b="0" u="none" strike="noStrike" spc="-11">
                <a:solidFill>
                  <a:schemeClr val="lt1"/>
                </a:solidFill>
                <a:effectLst/>
                <a:uFillTx/>
                <a:latin typeface="Calibri"/>
              </a:rPr>
              <a:t>g</a:t>
            </a:r>
            <a:r>
              <a:rPr lang="en-US" sz="1400" b="0" u="none" strike="noStrike" spc="-6">
                <a:solidFill>
                  <a:schemeClr val="lt1"/>
                </a:solidFill>
                <a:effectLst/>
                <a:uFillTx/>
                <a:latin typeface="Calibri"/>
              </a:rPr>
              <a:t>u</a:t>
            </a:r>
            <a:r>
              <a:rPr lang="en-US" sz="1400" b="0" u="none" strike="noStrike" spc="-11">
                <a:solidFill>
                  <a:schemeClr val="lt1"/>
                </a:solidFill>
                <a:effectLst/>
                <a:uFillTx/>
                <a:latin typeface="Calibri"/>
              </a:rPr>
              <a:t>l</a:t>
            </a:r>
            <a:r>
              <a:rPr lang="en-US" sz="1400" b="0" u="none" strike="noStrike" spc="-6">
                <a:solidFill>
                  <a:schemeClr val="lt1"/>
                </a:solidFill>
                <a:effectLst/>
                <a:uFillTx/>
                <a:latin typeface="Calibri"/>
              </a:rPr>
              <a:t>at</a:t>
            </a:r>
            <a:r>
              <a:rPr lang="en-US" sz="1400" b="0" u="none" strike="noStrike" spc="-23">
                <a:solidFill>
                  <a:schemeClr val="lt1"/>
                </a:solidFill>
                <a:effectLst/>
                <a:uFillTx/>
                <a:latin typeface="Calibri"/>
              </a:rPr>
              <a:t>o</a:t>
            </a:r>
            <a:r>
              <a:rPr lang="en-US" sz="1400" b="0" u="none" strike="noStrike">
                <a:solidFill>
                  <a:schemeClr val="lt1"/>
                </a:solidFill>
                <a:effectLst/>
                <a:uFillTx/>
                <a:latin typeface="Calibri"/>
              </a:rPr>
              <a:t>ry </a:t>
            </a:r>
            <a:r>
              <a:rPr lang="en-US" sz="1400" b="0" u="none" strike="noStrike" spc="-6">
                <a:solidFill>
                  <a:schemeClr val="lt1"/>
                </a:solidFill>
                <a:effectLst/>
                <a:uFillTx/>
                <a:latin typeface="Calibri"/>
              </a:rPr>
              <a:t>ra</a:t>
            </a:r>
            <a:r>
              <a:rPr lang="en-US" sz="1400" b="0" u="none" strike="noStrike">
                <a:solidFill>
                  <a:schemeClr val="lt1"/>
                </a:solidFill>
                <a:effectLst/>
                <a:uFillTx/>
                <a:latin typeface="Calibri"/>
              </a:rPr>
              <a:t>cket</a:t>
            </a:r>
            <a:r>
              <a:rPr lang="en-US" sz="1400" b="0" u="none" strike="noStrike" spc="-11">
                <a:solidFill>
                  <a:schemeClr val="lt1"/>
                </a:solidFill>
                <a:effectLst/>
                <a:uFillTx/>
                <a:latin typeface="Calibri"/>
              </a:rPr>
              <a:t>e</a:t>
            </a:r>
            <a:r>
              <a:rPr lang="en-US" sz="1400" b="0" u="none" strike="noStrike">
                <a:solidFill>
                  <a:schemeClr val="lt1"/>
                </a:solidFill>
                <a:effectLst/>
                <a:uFillTx/>
                <a:latin typeface="Calibri"/>
              </a:rPr>
              <a:t>e</a:t>
            </a:r>
            <a:r>
              <a:rPr lang="en-US" sz="1400" b="0" u="none" strike="noStrike" spc="-6">
                <a:solidFill>
                  <a:schemeClr val="lt1"/>
                </a:solidFill>
                <a:effectLst/>
                <a:uFillTx/>
                <a:latin typeface="Calibri"/>
              </a:rPr>
              <a:t>r</a:t>
            </a:r>
            <a:r>
              <a:rPr lang="en-US" sz="1400" b="0" u="none" strike="noStrike">
                <a:solidFill>
                  <a:schemeClr val="lt1"/>
                </a:solidFill>
                <a:effectLst/>
                <a:uFillTx/>
                <a:latin typeface="Calibri"/>
              </a:rPr>
              <a:t>i</a:t>
            </a:r>
            <a:r>
              <a:rPr lang="en-US" sz="1400" b="0" u="none" strike="noStrike" spc="-11">
                <a:solidFill>
                  <a:schemeClr val="lt1"/>
                </a:solidFill>
                <a:effectLst/>
                <a:uFillTx/>
                <a:latin typeface="Calibri"/>
              </a:rPr>
              <a:t>n</a:t>
            </a:r>
            <a:r>
              <a:rPr lang="en-US" sz="1400" b="0" u="none" strike="noStrike">
                <a:solidFill>
                  <a:schemeClr val="lt1"/>
                </a:solidFill>
                <a:effectLst/>
                <a:uFillTx/>
                <a:latin typeface="Calibri"/>
              </a:rPr>
              <a:t>g </a:t>
            </a:r>
            <a:r>
              <a:rPr lang="en-US" sz="1400" b="0" u="none" strike="noStrike" spc="-6">
                <a:solidFill>
                  <a:schemeClr val="lt1"/>
                </a:solidFill>
                <a:effectLst/>
                <a:uFillTx/>
                <a:latin typeface="Calibri"/>
              </a:rPr>
              <a:t>b</a:t>
            </a:r>
            <a:r>
              <a:rPr lang="en-US" sz="1400" b="0" u="none" strike="noStrike">
                <a:solidFill>
                  <a:schemeClr val="lt1"/>
                </a:solidFill>
                <a:effectLst/>
                <a:uFillTx/>
                <a:latin typeface="Calibri"/>
              </a:rPr>
              <a:t>y </a:t>
            </a:r>
            <a:r>
              <a:rPr lang="en-US" sz="1400" b="0" u="none" strike="noStrike" spc="-6">
                <a:solidFill>
                  <a:schemeClr val="lt1"/>
                </a:solidFill>
                <a:effectLst/>
                <a:uFillTx/>
                <a:latin typeface="Calibri"/>
              </a:rPr>
              <a:t>ta</a:t>
            </a:r>
            <a:r>
              <a:rPr lang="en-US" sz="1400" b="0" u="none" strike="noStrike" spc="-23">
                <a:solidFill>
                  <a:schemeClr val="lt1"/>
                </a:solidFill>
                <a:effectLst/>
                <a:uFillTx/>
                <a:latin typeface="Calibri"/>
              </a:rPr>
              <a:t>x</a:t>
            </a:r>
            <a:r>
              <a:rPr lang="en-US" sz="1400" b="0" u="none" strike="noStrike" spc="-6">
                <a:solidFill>
                  <a:schemeClr val="lt1"/>
                </a:solidFill>
                <a:effectLst/>
                <a:uFillTx/>
                <a:latin typeface="Calibri"/>
              </a:rPr>
              <a:t>-exemp</a:t>
            </a:r>
            <a:r>
              <a:rPr lang="en-US" sz="1400" b="0" u="none" strike="noStrike">
                <a:solidFill>
                  <a:schemeClr val="lt1"/>
                </a:solidFill>
                <a:effectLst/>
                <a:uFillTx/>
                <a:latin typeface="Calibri"/>
              </a:rPr>
              <a:t>t </a:t>
            </a:r>
            <a:r>
              <a:rPr lang="en-US" sz="1400" b="0" u="none" strike="noStrike" spc="-6">
                <a:solidFill>
                  <a:schemeClr val="lt1"/>
                </a:solidFill>
                <a:effectLst/>
                <a:uFillTx/>
                <a:latin typeface="Calibri"/>
              </a:rPr>
              <a:t>“char</a:t>
            </a:r>
            <a:r>
              <a:rPr lang="en-US" sz="1400" b="0" u="none" strike="noStrike" spc="-11">
                <a:solidFill>
                  <a:schemeClr val="lt1"/>
                </a:solidFill>
                <a:effectLst/>
                <a:uFillTx/>
                <a:latin typeface="Calibri"/>
              </a:rPr>
              <a:t>it</a:t>
            </a:r>
            <a:r>
              <a:rPr lang="en-US" sz="1400" b="0" u="none" strike="noStrike" spc="-6">
                <a:solidFill>
                  <a:schemeClr val="lt1"/>
                </a:solidFill>
                <a:effectLst/>
                <a:uFillTx/>
                <a:latin typeface="Calibri"/>
              </a:rPr>
              <a:t>ab</a:t>
            </a:r>
            <a:r>
              <a:rPr lang="en-US" sz="1400" b="0" u="none" strike="noStrike" spc="-11">
                <a:solidFill>
                  <a:schemeClr val="lt1"/>
                </a:solidFill>
                <a:effectLst/>
                <a:uFillTx/>
                <a:latin typeface="Calibri"/>
              </a:rPr>
              <a:t>l</a:t>
            </a:r>
            <a:r>
              <a:rPr lang="en-US" sz="1400" b="0" u="none" strike="noStrike" spc="-6">
                <a:solidFill>
                  <a:schemeClr val="lt1"/>
                </a:solidFill>
                <a:effectLst/>
                <a:uFillTx/>
                <a:latin typeface="Calibri"/>
              </a:rPr>
              <a:t>e</a:t>
            </a:r>
            <a:r>
              <a:rPr lang="en-US" sz="1400" b="0" u="none" strike="noStrike">
                <a:solidFill>
                  <a:schemeClr val="lt1"/>
                </a:solidFill>
                <a:effectLst/>
                <a:uFillTx/>
                <a:latin typeface="Calibri"/>
              </a:rPr>
              <a:t>” </a:t>
            </a:r>
            <a:r>
              <a:rPr lang="en-US" sz="1400" b="0" u="none" strike="noStrike" spc="-6">
                <a:solidFill>
                  <a:schemeClr val="lt1"/>
                </a:solidFill>
                <a:effectLst/>
                <a:uFillTx/>
                <a:latin typeface="Calibri"/>
              </a:rPr>
              <a:t>foundat</a:t>
            </a:r>
            <a:r>
              <a:rPr lang="en-US" sz="1400" b="0" u="none" strike="noStrike" spc="-17">
                <a:solidFill>
                  <a:schemeClr val="lt1"/>
                </a:solidFill>
                <a:effectLst/>
                <a:uFillTx/>
                <a:latin typeface="Calibri"/>
              </a:rPr>
              <a:t>i</a:t>
            </a:r>
            <a:r>
              <a:rPr lang="en-US" sz="1400" b="0" u="none" strike="noStrike" spc="-6">
                <a:solidFill>
                  <a:schemeClr val="lt1"/>
                </a:solidFill>
                <a:effectLst/>
                <a:uFillTx/>
                <a:latin typeface="Calibri"/>
              </a:rPr>
              <a:t>ons</a:t>
            </a:r>
            <a:endParaRPr lang="en-US" sz="1400" b="0" u="none" strike="noStrike">
              <a:solidFill>
                <a:srgbClr val="FFFFFF"/>
              </a:solidFill>
              <a:effectLst/>
              <a:uFillTx/>
              <a:latin typeface="Arial"/>
            </a:endParaRPr>
          </a:p>
          <a:p>
            <a:pPr marL="409680" defTabSz="1097280">
              <a:lnSpc>
                <a:spcPct val="100000"/>
              </a:lnSpc>
              <a:tabLst>
                <a:tab pos="1482840" algn="l"/>
              </a:tabLst>
            </a:pPr>
            <a:endParaRPr lang="en-US" sz="1400" b="0" u="none" strike="noStrike">
              <a:solidFill>
                <a:srgbClr val="FFFFFF"/>
              </a:solidFill>
              <a:effectLst/>
              <a:uFillTx/>
              <a:latin typeface="Arial"/>
            </a:endParaRPr>
          </a:p>
          <a:p>
            <a:pPr defTabSz="1097280">
              <a:lnSpc>
                <a:spcPct val="100000"/>
              </a:lnSpc>
              <a:tabLst>
                <a:tab pos="1482840" algn="l"/>
              </a:tabLst>
            </a:pPr>
            <a:endParaRPr lang="en-US" sz="1400" b="0" u="none" strike="noStrike">
              <a:solidFill>
                <a:srgbClr val="FFFFFF"/>
              </a:solidFill>
              <a:effectLst/>
              <a:uFillTx/>
              <a:latin typeface="Arial"/>
            </a:endParaRPr>
          </a:p>
          <a:p>
            <a:pPr defTabSz="1097280">
              <a:lnSpc>
                <a:spcPct val="100000"/>
              </a:lnSpc>
              <a:tabLst>
                <a:tab pos="1482840" algn="l"/>
              </a:tabLst>
            </a:pPr>
            <a:r>
              <a:rPr lang="en-US" sz="1400" b="0" u="none" strike="noStrike">
                <a:solidFill>
                  <a:schemeClr val="lt1"/>
                </a:solidFill>
                <a:effectLst/>
                <a:uFillTx/>
                <a:latin typeface="Calibri"/>
              </a:rPr>
              <a:t>Wildergarten</a:t>
            </a:r>
            <a:endParaRPr lang="en-US" sz="1400" b="0" u="none" strike="noStrike">
              <a:solidFill>
                <a:srgbClr val="FFFFFF"/>
              </a:solidFill>
              <a:effectLst/>
              <a:uFillTx/>
              <a:latin typeface="Arial"/>
            </a:endParaRPr>
          </a:p>
          <a:p>
            <a:pPr defTabSz="1097280">
              <a:lnSpc>
                <a:spcPct val="100000"/>
              </a:lnSpc>
              <a:tabLst>
                <a:tab pos="1482840" algn="l"/>
              </a:tabLst>
            </a:pPr>
            <a:r>
              <a:rPr lang="en-US" sz="1400" b="0" u="none" strike="noStrike">
                <a:solidFill>
                  <a:schemeClr val="lt1"/>
                </a:solidFill>
                <a:effectLst/>
                <a:uFillTx/>
                <a:latin typeface="Calibri"/>
              </a:rPr>
              <a:t>www.wildergarten.org</a:t>
            </a:r>
            <a:endParaRPr lang="en-US" sz="1400" b="0" u="none" strike="noStrike">
              <a:solidFill>
                <a:srgbClr val="FFFFFF"/>
              </a:solidFill>
              <a:effectLst/>
              <a:uFillTx/>
              <a:latin typeface="Arial"/>
            </a:endParaRPr>
          </a:p>
          <a:p>
            <a:pPr defTabSz="1097280">
              <a:lnSpc>
                <a:spcPct val="100000"/>
              </a:lnSpc>
              <a:tabLst>
                <a:tab pos="1482840" algn="l"/>
              </a:tabLst>
            </a:pPr>
            <a:r>
              <a:rPr lang="en-US" sz="1400" b="0" u="none" strike="noStrike">
                <a:solidFill>
                  <a:schemeClr val="lt1"/>
                </a:solidFill>
                <a:effectLst/>
                <a:uFillTx/>
                <a:latin typeface="Calibri"/>
              </a:rPr>
              <a:t> </a:t>
            </a:r>
            <a:endParaRPr lang="en-US" sz="1400" b="0" u="none" strike="noStrike">
              <a:solidFill>
                <a:srgbClr val="FFFFFF"/>
              </a:solidFill>
              <a:effectLst/>
              <a:uFillTx/>
              <a:latin typeface="Arial"/>
            </a:endParaRPr>
          </a:p>
        </p:txBody>
      </p:sp>
      <p:sp>
        <p:nvSpPr>
          <p:cNvPr id="76" name="PlaceHolder 1"/>
          <p:cNvSpPr>
            <a:spLocks noGrp="1"/>
          </p:cNvSpPr>
          <p:nvPr>
            <p:ph type="title"/>
          </p:nvPr>
        </p:nvSpPr>
        <p:spPr>
          <a:xfrm>
            <a:off x="2076120" y="456120"/>
            <a:ext cx="6854400" cy="893520"/>
          </a:xfrm>
          <a:prstGeom prst="rect">
            <a:avLst/>
          </a:prstGeom>
          <a:noFill/>
          <a:ln w="0">
            <a:noFill/>
          </a:ln>
        </p:spPr>
        <p:txBody>
          <a:bodyPr lIns="0" tIns="0" rIns="0" bIns="0" anchor="ctr">
            <a:spAutoFit/>
          </a:bodyPr>
          <a:lstStyle/>
          <a:p>
            <a:pPr marL="15120" indent="0" algn="ctr" defTabSz="1097280">
              <a:lnSpc>
                <a:spcPct val="100000"/>
              </a:lnSpc>
              <a:buNone/>
              <a:tabLst>
                <a:tab pos="0" algn="l"/>
              </a:tabLst>
            </a:pPr>
            <a:r>
              <a:rPr lang="en-US" sz="2900" b="0" i="1" u="none" strike="noStrike" spc="-23" dirty="0">
                <a:solidFill>
                  <a:srgbClr val="FFFFFF"/>
                </a:solidFill>
                <a:effectLst/>
                <a:uFillTx/>
                <a:latin typeface="Trajan Pro"/>
              </a:rPr>
              <a:t>Part III, Wildergarten </a:t>
            </a:r>
            <a:br>
              <a:rPr sz="2900" dirty="0"/>
            </a:br>
            <a:r>
              <a:rPr lang="en-US" sz="2900" b="0" i="1" u="none" strike="noStrike" spc="-23" dirty="0">
                <a:solidFill>
                  <a:srgbClr val="FFFFFF"/>
                </a:solidFill>
                <a:effectLst/>
                <a:uFillTx/>
                <a:latin typeface="Trajan Pro"/>
              </a:rPr>
              <a:t>Redwood Ecology  2.0</a:t>
            </a:r>
            <a:endParaRPr lang="en-US" sz="2900" b="0" u="none" strike="noStrike" dirty="0">
              <a:solidFill>
                <a:schemeClr val="dk1"/>
              </a:solidFill>
              <a:effectLst/>
              <a:uFillTx/>
              <a:latin typeface="Calibri"/>
            </a:endParaRPr>
          </a:p>
        </p:txBody>
      </p:sp>
      <p:pic>
        <p:nvPicPr>
          <p:cNvPr id="77" name="Picture 3"/>
          <p:cNvPicPr/>
          <p:nvPr/>
        </p:nvPicPr>
        <p:blipFill>
          <a:blip r:embed="rId3"/>
          <a:stretch/>
        </p:blipFill>
        <p:spPr>
          <a:xfrm>
            <a:off x="10602000" y="7661880"/>
            <a:ext cx="275400" cy="46116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2" descr="G:\The Wildergarten\Teaching\History\Fenn Edited\Glenwood Panorama from Upper Ranch Picture 012.jpg"/>
          <p:cNvPicPr/>
          <p:nvPr/>
        </p:nvPicPr>
        <p:blipFill>
          <a:blip r:embed="rId3"/>
          <a:srcRect l="256" r="2292" b="1770"/>
          <a:stretch/>
        </p:blipFill>
        <p:spPr>
          <a:xfrm>
            <a:off x="0" y="0"/>
            <a:ext cx="10971720" cy="7957800"/>
          </a:xfrm>
          <a:prstGeom prst="rect">
            <a:avLst/>
          </a:prstGeom>
          <a:noFill/>
          <a:ln w="0">
            <a:noFill/>
          </a:ln>
        </p:spPr>
      </p:pic>
      <p:sp>
        <p:nvSpPr>
          <p:cNvPr id="69" name="object 6"/>
          <p:cNvSpPr/>
          <p:nvPr/>
        </p:nvSpPr>
        <p:spPr>
          <a:xfrm>
            <a:off x="115560" y="7660080"/>
            <a:ext cx="3434040" cy="21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1922 courtesy of Ed Fenn</a:t>
            </a:r>
            <a:endParaRPr lang="en-US" sz="1400" b="0" u="none" strike="noStrike">
              <a:solidFill>
                <a:srgbClr val="FFFFFF"/>
              </a:solidFill>
              <a:effectLst/>
              <a:uFillTx/>
              <a:latin typeface="Arial"/>
            </a:endParaRPr>
          </a:p>
        </p:txBody>
      </p:sp>
      <p:sp>
        <p:nvSpPr>
          <p:cNvPr id="70" name="Rectangle 4"/>
          <p:cNvSpPr/>
          <p:nvPr/>
        </p:nvSpPr>
        <p:spPr>
          <a:xfrm>
            <a:off x="532080" y="370440"/>
            <a:ext cx="6681240" cy="2122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dirty="0">
                <a:solidFill>
                  <a:schemeClr val="dk1"/>
                </a:solidFill>
                <a:effectLst/>
                <a:uFillTx/>
                <a:latin typeface="Trajan Pro"/>
              </a:rPr>
              <a:t>Moving Toward</a:t>
            </a:r>
            <a:endParaRPr lang="en-US" sz="4400" b="0" u="none" strike="noStrike" dirty="0">
              <a:solidFill>
                <a:srgbClr val="FFFFFF"/>
              </a:solidFill>
              <a:effectLst/>
              <a:uFillTx/>
              <a:latin typeface="Arial"/>
            </a:endParaRPr>
          </a:p>
          <a:p>
            <a:pPr defTabSz="1097280">
              <a:lnSpc>
                <a:spcPct val="100000"/>
              </a:lnSpc>
              <a:tabLst>
                <a:tab pos="569880" algn="l"/>
                <a:tab pos="1144440" algn="l"/>
              </a:tabLst>
            </a:pPr>
            <a:r>
              <a:rPr lang="en-US" sz="4400" b="0" u="none" strike="noStrike" dirty="0">
                <a:solidFill>
                  <a:schemeClr val="dk1"/>
                </a:solidFill>
                <a:effectLst/>
                <a:uFillTx/>
                <a:latin typeface="Trajan Pro"/>
              </a:rPr>
              <a:t>	Old Growth</a:t>
            </a:r>
            <a:endParaRPr lang="en-US" sz="4400" b="0" u="none" strike="noStrike" dirty="0">
              <a:solidFill>
                <a:srgbClr val="FFFFFF"/>
              </a:solidFill>
              <a:effectLst/>
              <a:uFillTx/>
              <a:latin typeface="Arial"/>
            </a:endParaRPr>
          </a:p>
          <a:p>
            <a:pPr defTabSz="1097280">
              <a:lnSpc>
                <a:spcPct val="100000"/>
              </a:lnSpc>
              <a:tabLst>
                <a:tab pos="569880" algn="l"/>
                <a:tab pos="1144440" algn="l"/>
              </a:tabLst>
            </a:pPr>
            <a:r>
              <a:rPr lang="en-US" sz="4400" b="0" u="none" strike="noStrike" dirty="0">
                <a:solidFill>
                  <a:schemeClr val="dk1"/>
                </a:solidFill>
                <a:effectLst/>
                <a:uFillTx/>
                <a:latin typeface="Trajan Pro"/>
              </a:rPr>
              <a:t>		Stand structure</a:t>
            </a:r>
            <a:endParaRPr lang="en-US" sz="4400" b="0" u="none" strike="noStrike" dirty="0">
              <a:solidFill>
                <a:srgbClr val="FFFFFF"/>
              </a:solidFill>
              <a:effectLst/>
              <a:uFillTx/>
              <a:latin typeface="Arial"/>
            </a:endParaRPr>
          </a:p>
        </p:txBody>
      </p:sp>
      <p:sp>
        <p:nvSpPr>
          <p:cNvPr id="71" name="object 6"/>
          <p:cNvSpPr/>
          <p:nvPr/>
        </p:nvSpPr>
        <p:spPr>
          <a:xfrm rot="20854200">
            <a:off x="9007560" y="7584120"/>
            <a:ext cx="1647720" cy="21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Old Growth Trees</a:t>
            </a:r>
            <a:endParaRPr lang="en-US" sz="1400" b="0" u="none" strike="noStrike">
              <a:solidFill>
                <a:srgbClr val="FFFFFF"/>
              </a:solidFill>
              <a:effectLst/>
              <a:uFillTx/>
              <a:latin typeface="Arial"/>
            </a:endParaRPr>
          </a:p>
        </p:txBody>
      </p:sp>
      <p:pic>
        <p:nvPicPr>
          <p:cNvPr id="72" name="Picture 3"/>
          <p:cNvPicPr/>
          <p:nvPr/>
        </p:nvPicPr>
        <p:blipFill>
          <a:blip r:embed="rId4"/>
          <a:stretch/>
        </p:blipFill>
        <p:spPr>
          <a:xfrm>
            <a:off x="10602000" y="7396920"/>
            <a:ext cx="275400" cy="461160"/>
          </a:xfrm>
          <a:prstGeom prst="rect">
            <a:avLst/>
          </a:prstGeom>
          <a:noFill/>
          <a:ln w="9525">
            <a:noFill/>
          </a:ln>
        </p:spPr>
      </p:pic>
      <p:sp>
        <p:nvSpPr>
          <p:cNvPr id="73" name="object 6"/>
          <p:cNvSpPr/>
          <p:nvPr/>
        </p:nvSpPr>
        <p:spPr>
          <a:xfrm rot="500400">
            <a:off x="7335720" y="5107680"/>
            <a:ext cx="1793520" cy="214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Second Growth Trees</a:t>
            </a:r>
            <a:endParaRPr lang="en-US" sz="1400" b="0" u="none" strike="noStrike">
              <a:solidFill>
                <a:srgbClr val="FFFFFF"/>
              </a:solidFill>
              <a:effectLst/>
              <a:uFillTx/>
              <a:latin typeface="Arial"/>
            </a:endParaRPr>
          </a:p>
        </p:txBody>
      </p:sp>
      <p:sp>
        <p:nvSpPr>
          <p:cNvPr id="74" name="object 6"/>
          <p:cNvSpPr/>
          <p:nvPr/>
        </p:nvSpPr>
        <p:spPr>
          <a:xfrm rot="557400">
            <a:off x="5435280" y="4800960"/>
            <a:ext cx="1545120" cy="214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First Growth Trees</a:t>
            </a:r>
            <a:endParaRPr lang="en-US" sz="1400" b="0" u="none" strike="noStrike">
              <a:solidFill>
                <a:srgbClr val="FFFFFF"/>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 name="Picture 2" descr="F:\Photos\Incoming 13\Incoming 10-13\103_1023\IMGP7753.JPG"/>
          <p:cNvPicPr/>
          <p:nvPr/>
        </p:nvPicPr>
        <p:blipFill>
          <a:blip r:embed="rId3"/>
          <a:srcRect r="11444"/>
          <a:stretch/>
        </p:blipFill>
        <p:spPr>
          <a:xfrm>
            <a:off x="0" y="0"/>
            <a:ext cx="10968120" cy="8228520"/>
          </a:xfrm>
          <a:prstGeom prst="rect">
            <a:avLst/>
          </a:prstGeom>
          <a:noFill/>
          <a:ln w="0">
            <a:noFill/>
          </a:ln>
        </p:spPr>
      </p:pic>
      <p:sp>
        <p:nvSpPr>
          <p:cNvPr id="1076" name="Rectangle 4"/>
          <p:cNvSpPr/>
          <p:nvPr/>
        </p:nvSpPr>
        <p:spPr>
          <a:xfrm>
            <a:off x="0" y="7909560"/>
            <a:ext cx="10879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October 2013</a:t>
            </a:r>
            <a:endParaRPr lang="en-US" sz="1200" b="0" u="none" strike="noStrike">
              <a:solidFill>
                <a:srgbClr val="FFFFFF"/>
              </a:solidFill>
              <a:effectLst/>
              <a:uFillTx/>
              <a:latin typeface="Arial"/>
            </a:endParaRPr>
          </a:p>
        </p:txBody>
      </p:sp>
      <p:pic>
        <p:nvPicPr>
          <p:cNvPr id="1077" name="Picture 8"/>
          <p:cNvPicPr/>
          <p:nvPr/>
        </p:nvPicPr>
        <p:blipFill>
          <a:blip r:embed="rId4"/>
          <a:stretch/>
        </p:blipFill>
        <p:spPr>
          <a:xfrm>
            <a:off x="10627560" y="7666560"/>
            <a:ext cx="275400" cy="461160"/>
          </a:xfrm>
          <a:prstGeom prst="rect">
            <a:avLst/>
          </a:prstGeom>
          <a:noFill/>
          <a:ln w="9525">
            <a:noFill/>
          </a:ln>
        </p:spPr>
      </p:pic>
      <p:sp>
        <p:nvSpPr>
          <p:cNvPr id="1078" name="Rectangle 5"/>
          <p:cNvSpPr/>
          <p:nvPr/>
        </p:nvSpPr>
        <p:spPr>
          <a:xfrm>
            <a:off x="532080" y="370440"/>
            <a:ext cx="6681240" cy="768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lt1"/>
                </a:solidFill>
                <a:effectLst/>
                <a:uFillTx/>
                <a:latin typeface="Trajan Pro"/>
              </a:rPr>
              <a:t>Taking It On</a:t>
            </a:r>
            <a:endParaRPr lang="en-US" sz="4400" b="0" u="none" strike="noStrike">
              <a:solidFill>
                <a:srgbClr val="FFFFFF"/>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9" name="Picture 2" descr="G:\Photos\Cell Phone Photos\2023\10-23\PXL_20231014_182628514.jpg"/>
          <p:cNvPicPr/>
          <p:nvPr/>
        </p:nvPicPr>
        <p:blipFill>
          <a:blip r:embed="rId3"/>
          <a:srcRect t="398"/>
          <a:stretch/>
        </p:blipFill>
        <p:spPr>
          <a:xfrm>
            <a:off x="0" y="360"/>
            <a:ext cx="10971720" cy="8228160"/>
          </a:xfrm>
          <a:prstGeom prst="rect">
            <a:avLst/>
          </a:prstGeom>
          <a:noFill/>
          <a:ln w="0">
            <a:noFill/>
          </a:ln>
        </p:spPr>
      </p:pic>
      <p:sp>
        <p:nvSpPr>
          <p:cNvPr id="1080" name="Rectangle 4"/>
          <p:cNvSpPr/>
          <p:nvPr/>
        </p:nvSpPr>
        <p:spPr>
          <a:xfrm>
            <a:off x="0" y="7909560"/>
            <a:ext cx="10879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October 2023</a:t>
            </a:r>
            <a:endParaRPr lang="en-US" sz="1200" b="0" u="none" strike="noStrike">
              <a:solidFill>
                <a:srgbClr val="FFFFFF"/>
              </a:solidFill>
              <a:effectLst/>
              <a:uFillTx/>
              <a:latin typeface="Arial"/>
            </a:endParaRPr>
          </a:p>
        </p:txBody>
      </p:sp>
      <p:pic>
        <p:nvPicPr>
          <p:cNvPr id="1081" name="Picture 8"/>
          <p:cNvPicPr/>
          <p:nvPr/>
        </p:nvPicPr>
        <p:blipFill>
          <a:blip r:embed="rId4"/>
          <a:stretch/>
        </p:blipFill>
        <p:spPr>
          <a:xfrm>
            <a:off x="10627560" y="7726680"/>
            <a:ext cx="275400" cy="46116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2" name="Picture 2" descr="G:\Photos\Cell Phone Photos\2023\5-23\PXL_20230514_194001029.jpg"/>
          <p:cNvPicPr/>
          <p:nvPr/>
        </p:nvPicPr>
        <p:blipFill>
          <a:blip r:embed="rId3"/>
          <a:srcRect t="10628" r="10000"/>
          <a:stretch/>
        </p:blipFill>
        <p:spPr>
          <a:xfrm>
            <a:off x="0" y="0"/>
            <a:ext cx="10971720" cy="8228520"/>
          </a:xfrm>
          <a:prstGeom prst="rect">
            <a:avLst/>
          </a:prstGeom>
          <a:noFill/>
          <a:ln w="0">
            <a:noFill/>
          </a:ln>
        </p:spPr>
      </p:pic>
      <p:pic>
        <p:nvPicPr>
          <p:cNvPr id="1083" name="Picture 3" descr="G:\Photos\Cell Phone Photos\2023\5-23\PXL_20230514_193948912.jpg"/>
          <p:cNvPicPr/>
          <p:nvPr/>
        </p:nvPicPr>
        <p:blipFill>
          <a:blip r:embed="rId4"/>
          <a:stretch/>
        </p:blipFill>
        <p:spPr>
          <a:xfrm>
            <a:off x="0" y="3101040"/>
            <a:ext cx="6810120" cy="5127480"/>
          </a:xfrm>
          <a:prstGeom prst="rect">
            <a:avLst/>
          </a:prstGeom>
          <a:noFill/>
          <a:ln w="0">
            <a:noFill/>
          </a:ln>
        </p:spPr>
      </p:pic>
      <p:cxnSp>
        <p:nvCxnSpPr>
          <p:cNvPr id="1084" name="Straight Connector 9"/>
          <p:cNvCxnSpPr/>
          <p:nvPr/>
        </p:nvCxnSpPr>
        <p:spPr>
          <a:xfrm>
            <a:off x="0" y="3077640"/>
            <a:ext cx="6812280" cy="1080"/>
          </a:xfrm>
          <a:prstGeom prst="straightConnector1">
            <a:avLst/>
          </a:prstGeom>
          <a:ln w="25400">
            <a:solidFill>
              <a:srgbClr val="220000"/>
            </a:solidFill>
            <a:round/>
          </a:ln>
        </p:spPr>
      </p:cxnSp>
      <p:cxnSp>
        <p:nvCxnSpPr>
          <p:cNvPr id="1085" name="Straight Connector 11"/>
          <p:cNvCxnSpPr/>
          <p:nvPr/>
        </p:nvCxnSpPr>
        <p:spPr>
          <a:xfrm flipH="1">
            <a:off x="6811200" y="3077640"/>
            <a:ext cx="22680" cy="5153040"/>
          </a:xfrm>
          <a:prstGeom prst="straightConnector1">
            <a:avLst/>
          </a:prstGeom>
          <a:ln w="25400">
            <a:solidFill>
              <a:srgbClr val="220000"/>
            </a:solidFill>
            <a:round/>
          </a:ln>
        </p:spPr>
      </p:cxnSp>
      <p:pic>
        <p:nvPicPr>
          <p:cNvPr id="1086" name="Picture 8"/>
          <p:cNvPicPr/>
          <p:nvPr/>
        </p:nvPicPr>
        <p:blipFill>
          <a:blip r:embed="rId5"/>
          <a:stretch/>
        </p:blipFill>
        <p:spPr>
          <a:xfrm>
            <a:off x="10627560" y="7714800"/>
            <a:ext cx="275400" cy="461160"/>
          </a:xfrm>
          <a:prstGeom prst="rect">
            <a:avLst/>
          </a:prstGeom>
          <a:noFill/>
          <a:ln w="9525">
            <a:noFill/>
          </a:ln>
        </p:spPr>
      </p:pic>
      <p:sp>
        <p:nvSpPr>
          <p:cNvPr id="1087" name="Rectangle 4"/>
          <p:cNvSpPr/>
          <p:nvPr/>
        </p:nvSpPr>
        <p:spPr>
          <a:xfrm>
            <a:off x="0" y="7909560"/>
            <a:ext cx="8492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May 2023</a:t>
            </a:r>
            <a:endParaRPr lang="en-US" sz="1200" b="0" u="none" strike="noStrike">
              <a:solidFill>
                <a:srgbClr val="FFFFFF"/>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8" name="Picture 2" descr="G:\Shemitta\Shemitta Working\Shemitta Intermediate Photo Processing\Sheep\Goats Walker\Goats7.jpg"/>
          <p:cNvPicPr/>
          <p:nvPr/>
        </p:nvPicPr>
        <p:blipFill>
          <a:blip r:embed="rId3"/>
          <a:srcRect l="6311" r="8202"/>
          <a:stretch/>
        </p:blipFill>
        <p:spPr>
          <a:xfrm>
            <a:off x="0" y="0"/>
            <a:ext cx="10961280" cy="8228520"/>
          </a:xfrm>
          <a:prstGeom prst="rect">
            <a:avLst/>
          </a:prstGeom>
          <a:noFill/>
          <a:ln w="0">
            <a:noFill/>
          </a:ln>
        </p:spPr>
      </p:pic>
      <p:sp>
        <p:nvSpPr>
          <p:cNvPr id="1089" name="Rectangle 4"/>
          <p:cNvSpPr/>
          <p:nvPr/>
        </p:nvSpPr>
        <p:spPr>
          <a:xfrm>
            <a:off x="0" y="7909560"/>
            <a:ext cx="60696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February 2009 – Photo courtesy of John Walker, Texas AgriLife Research &amp; Extension Center </a:t>
            </a:r>
            <a:endParaRPr lang="en-US" sz="1200" b="0" u="none" strike="noStrike">
              <a:solidFill>
                <a:srgbClr val="FFFFFF"/>
              </a:solidFill>
              <a:effectLst/>
              <a:uFillTx/>
              <a:latin typeface="Arial"/>
            </a:endParaRPr>
          </a:p>
        </p:txBody>
      </p:sp>
      <p:pic>
        <p:nvPicPr>
          <p:cNvPr id="1090" name="Picture 8"/>
          <p:cNvPicPr/>
          <p:nvPr/>
        </p:nvPicPr>
        <p:blipFill>
          <a:blip r:embed="rId4"/>
          <a:stretch/>
        </p:blipFill>
        <p:spPr>
          <a:xfrm>
            <a:off x="10627560" y="7726680"/>
            <a:ext cx="275400" cy="461160"/>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1" name="Picture 2" descr="G:\Photos\Cell Phone Photos\2025\1-25\PXL_20250115_154746828.jpg"/>
          <p:cNvPicPr/>
          <p:nvPr/>
        </p:nvPicPr>
        <p:blipFill>
          <a:blip r:embed="rId3"/>
          <a:srcRect l="4761" r="20332"/>
          <a:stretch/>
        </p:blipFill>
        <p:spPr>
          <a:xfrm>
            <a:off x="0" y="0"/>
            <a:ext cx="10957680" cy="8228520"/>
          </a:xfrm>
          <a:prstGeom prst="rect">
            <a:avLst/>
          </a:prstGeom>
          <a:noFill/>
          <a:ln w="0">
            <a:noFill/>
          </a:ln>
        </p:spPr>
      </p:pic>
      <p:pic>
        <p:nvPicPr>
          <p:cNvPr id="1092" name="Picture 8"/>
          <p:cNvPicPr/>
          <p:nvPr/>
        </p:nvPicPr>
        <p:blipFill>
          <a:blip r:embed="rId4"/>
          <a:stretch/>
        </p:blipFill>
        <p:spPr>
          <a:xfrm>
            <a:off x="10627560" y="7656480"/>
            <a:ext cx="275400" cy="461160"/>
          </a:xfrm>
          <a:prstGeom prst="rect">
            <a:avLst/>
          </a:prstGeom>
          <a:noFill/>
          <a:ln w="9525">
            <a:noFill/>
          </a:ln>
        </p:spPr>
      </p:pic>
      <p:sp>
        <p:nvSpPr>
          <p:cNvPr id="1093" name="Rectangle 6"/>
          <p:cNvSpPr/>
          <p:nvPr/>
        </p:nvSpPr>
        <p:spPr>
          <a:xfrm>
            <a:off x="128880" y="7842240"/>
            <a:ext cx="124524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December 2023</a:t>
            </a:r>
            <a:endParaRPr lang="en-US" sz="1200" b="0" u="none" strike="noStrike">
              <a:solidFill>
                <a:srgbClr val="FFFFFF"/>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4" name="Picture 2" descr="G:\Photos\Cell Phone Photos\2024\9-24\PXL_20240926_153619230.jpg"/>
          <p:cNvPicPr/>
          <p:nvPr/>
        </p:nvPicPr>
        <p:blipFill>
          <a:blip r:embed="rId3"/>
          <a:stretch/>
        </p:blipFill>
        <p:spPr>
          <a:xfrm>
            <a:off x="21240" y="0"/>
            <a:ext cx="10928880" cy="8228520"/>
          </a:xfrm>
          <a:prstGeom prst="rect">
            <a:avLst/>
          </a:prstGeom>
          <a:noFill/>
          <a:ln w="0">
            <a:noFill/>
          </a:ln>
        </p:spPr>
      </p:pic>
      <p:sp>
        <p:nvSpPr>
          <p:cNvPr id="1095" name="Rectangle 13"/>
          <p:cNvSpPr/>
          <p:nvPr/>
        </p:nvSpPr>
        <p:spPr>
          <a:xfrm>
            <a:off x="125640" y="7851960"/>
            <a:ext cx="12697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chemeClr val="dk1"/>
                </a:solidFill>
                <a:effectLst/>
                <a:uFillTx/>
                <a:latin typeface="Calibri"/>
              </a:rPr>
              <a:t>September 2024</a:t>
            </a:r>
            <a:endParaRPr lang="en-US" sz="1200" b="0" u="none" strike="noStrike">
              <a:solidFill>
                <a:srgbClr val="FFFFFF"/>
              </a:solidFill>
              <a:effectLst/>
              <a:uFillTx/>
              <a:latin typeface="Arial"/>
            </a:endParaRPr>
          </a:p>
        </p:txBody>
      </p:sp>
      <p:pic>
        <p:nvPicPr>
          <p:cNvPr id="1096" name="Picture 8"/>
          <p:cNvPicPr/>
          <p:nvPr/>
        </p:nvPicPr>
        <p:blipFill>
          <a:blip r:embed="rId4"/>
          <a:stretch/>
        </p:blipFill>
        <p:spPr>
          <a:xfrm>
            <a:off x="10627560" y="7656480"/>
            <a:ext cx="275400" cy="46116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Rectangle 13"/>
          <p:cNvSpPr/>
          <p:nvPr/>
        </p:nvSpPr>
        <p:spPr>
          <a:xfrm>
            <a:off x="125640" y="7851960"/>
            <a:ext cx="12697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chemeClr val="bg1"/>
                </a:solidFill>
                <a:effectLst/>
                <a:uFillTx/>
                <a:latin typeface="Calibri"/>
              </a:rPr>
              <a:t>September 2024</a:t>
            </a:r>
            <a:endParaRPr lang="en-US" sz="1200" b="0" u="none" strike="noStrike">
              <a:solidFill>
                <a:schemeClr val="bg1"/>
              </a:solidFill>
              <a:effectLst/>
              <a:uFillTx/>
              <a:latin typeface="Arial"/>
            </a:endParaRPr>
          </a:p>
        </p:txBody>
      </p:sp>
      <p:pic>
        <p:nvPicPr>
          <p:cNvPr id="1096" name="Picture 8"/>
          <p:cNvPicPr/>
          <p:nvPr/>
        </p:nvPicPr>
        <p:blipFill>
          <a:blip r:embed="rId3"/>
          <a:stretch/>
        </p:blipFill>
        <p:spPr>
          <a:xfrm>
            <a:off x="10627560" y="7656480"/>
            <a:ext cx="275400" cy="461160"/>
          </a:xfrm>
          <a:prstGeom prst="rect">
            <a:avLst/>
          </a:prstGeom>
          <a:noFill/>
          <a:ln w="9525">
            <a:noFill/>
          </a:ln>
        </p:spPr>
      </p:pic>
    </p:spTree>
    <p:extLst>
      <p:ext uri="{BB962C8B-B14F-4D97-AF65-F5344CB8AC3E}">
        <p14:creationId xmlns:p14="http://schemas.microsoft.com/office/powerpoint/2010/main" val="2650059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7" name="Picture 2" descr="G:\Photos\Incoming 22\Incoming 2-22\DSCN4376.JPG"/>
          <p:cNvPicPr/>
          <p:nvPr/>
        </p:nvPicPr>
        <p:blipFill>
          <a:blip r:embed="rId3"/>
          <a:stretch/>
        </p:blipFill>
        <p:spPr>
          <a:xfrm>
            <a:off x="0" y="0"/>
            <a:ext cx="10971720" cy="8228520"/>
          </a:xfrm>
          <a:prstGeom prst="rect">
            <a:avLst/>
          </a:prstGeom>
          <a:noFill/>
          <a:ln w="0">
            <a:noFill/>
          </a:ln>
        </p:spPr>
      </p:pic>
      <p:pic>
        <p:nvPicPr>
          <p:cNvPr id="1098" name="Picture 2" descr="G:\Photos\Incoming 22\Incoming 2-22\DSCN4380.JPG"/>
          <p:cNvPicPr/>
          <p:nvPr/>
        </p:nvPicPr>
        <p:blipFill>
          <a:blip r:embed="rId4"/>
          <a:srcRect l="27000" t="28000" r="24000" b="2000"/>
          <a:stretch/>
        </p:blipFill>
        <p:spPr>
          <a:xfrm>
            <a:off x="0" y="0"/>
            <a:ext cx="3238560" cy="3470040"/>
          </a:xfrm>
          <a:prstGeom prst="rect">
            <a:avLst/>
          </a:prstGeom>
          <a:noFill/>
          <a:ln w="0">
            <a:noFill/>
          </a:ln>
        </p:spPr>
      </p:pic>
      <p:sp>
        <p:nvSpPr>
          <p:cNvPr id="1099" name="Rectangle 24"/>
          <p:cNvSpPr/>
          <p:nvPr/>
        </p:nvSpPr>
        <p:spPr>
          <a:xfrm>
            <a:off x="53640" y="3143520"/>
            <a:ext cx="1419480" cy="27900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100" b="1" u="none" strike="noStrike">
                <a:solidFill>
                  <a:schemeClr val="dk1"/>
                </a:solidFill>
                <a:effectLst/>
                <a:uFillTx/>
                <a:latin typeface="Calibri"/>
              </a:rPr>
              <a:t>After first treatment</a:t>
            </a:r>
            <a:endParaRPr lang="en-US" sz="1100" b="0" u="none" strike="noStrike">
              <a:solidFill>
                <a:srgbClr val="FFFFFF"/>
              </a:solidFill>
              <a:effectLst/>
              <a:uFillTx/>
              <a:latin typeface="Arial"/>
            </a:endParaRPr>
          </a:p>
        </p:txBody>
      </p:sp>
      <p:sp>
        <p:nvSpPr>
          <p:cNvPr id="1100" name="Rectangle 23"/>
          <p:cNvSpPr/>
          <p:nvPr/>
        </p:nvSpPr>
        <p:spPr>
          <a:xfrm>
            <a:off x="34200" y="3124080"/>
            <a:ext cx="1419480" cy="27900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100" b="1" u="none" strike="noStrike">
                <a:solidFill>
                  <a:schemeClr val="dk1"/>
                </a:solidFill>
                <a:effectLst/>
                <a:uFillTx/>
                <a:latin typeface="Calibri"/>
              </a:rPr>
              <a:t>After first treatment</a:t>
            </a:r>
            <a:endParaRPr lang="en-US" sz="1100" b="0" u="none" strike="noStrike">
              <a:solidFill>
                <a:srgbClr val="FFFFFF"/>
              </a:solidFill>
              <a:effectLst/>
              <a:uFillTx/>
              <a:latin typeface="Arial"/>
            </a:endParaRPr>
          </a:p>
        </p:txBody>
      </p:sp>
      <p:sp>
        <p:nvSpPr>
          <p:cNvPr id="1101" name="Rectangle 13"/>
          <p:cNvSpPr/>
          <p:nvPr/>
        </p:nvSpPr>
        <p:spPr>
          <a:xfrm>
            <a:off x="11880" y="7851960"/>
            <a:ext cx="11390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chemeClr val="dk1"/>
                </a:solidFill>
                <a:effectLst/>
                <a:uFillTx/>
                <a:latin typeface="Calibri"/>
              </a:rPr>
              <a:t>February 2022</a:t>
            </a:r>
            <a:endParaRPr lang="en-US" sz="1200" b="0" u="none" strike="noStrike">
              <a:solidFill>
                <a:srgbClr val="FFFFFF"/>
              </a:solidFill>
              <a:effectLst/>
              <a:uFillTx/>
              <a:latin typeface="Arial"/>
            </a:endParaRPr>
          </a:p>
        </p:txBody>
      </p:sp>
      <p:sp>
        <p:nvSpPr>
          <p:cNvPr id="1102" name="Rectangle 12"/>
          <p:cNvSpPr/>
          <p:nvPr/>
        </p:nvSpPr>
        <p:spPr>
          <a:xfrm>
            <a:off x="-7560" y="7832520"/>
            <a:ext cx="11390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chemeClr val="dk1"/>
                </a:solidFill>
                <a:effectLst/>
                <a:uFillTx/>
                <a:latin typeface="Calibri"/>
              </a:rPr>
              <a:t>February 2022</a:t>
            </a:r>
            <a:endParaRPr lang="en-US" sz="1200" b="0" u="none" strike="noStrike">
              <a:solidFill>
                <a:srgbClr val="FFFFFF"/>
              </a:solidFill>
              <a:effectLst/>
              <a:uFillTx/>
              <a:latin typeface="Arial"/>
            </a:endParaRPr>
          </a:p>
        </p:txBody>
      </p:sp>
      <p:sp>
        <p:nvSpPr>
          <p:cNvPr id="1103" name="Rectangle 4"/>
          <p:cNvSpPr/>
          <p:nvPr/>
        </p:nvSpPr>
        <p:spPr>
          <a:xfrm>
            <a:off x="0" y="7842240"/>
            <a:ext cx="124524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February 2022</a:t>
            </a:r>
            <a:endParaRPr lang="en-US" sz="1200" b="0" u="none" strike="noStrike">
              <a:solidFill>
                <a:srgbClr val="FFFFFF"/>
              </a:solidFill>
              <a:effectLst/>
              <a:uFillTx/>
              <a:latin typeface="Arial"/>
            </a:endParaRPr>
          </a:p>
        </p:txBody>
      </p:sp>
      <p:pic>
        <p:nvPicPr>
          <p:cNvPr id="1104" name="Picture 8"/>
          <p:cNvPicPr/>
          <p:nvPr/>
        </p:nvPicPr>
        <p:blipFill>
          <a:blip r:embed="rId5"/>
          <a:stretch/>
        </p:blipFill>
        <p:spPr>
          <a:xfrm>
            <a:off x="10627560" y="7656480"/>
            <a:ext cx="275400" cy="461160"/>
          </a:xfrm>
          <a:prstGeom prst="rect">
            <a:avLst/>
          </a:prstGeom>
          <a:noFill/>
          <a:ln w="9525">
            <a:noFill/>
          </a:ln>
        </p:spPr>
      </p:pic>
      <p:cxnSp>
        <p:nvCxnSpPr>
          <p:cNvPr id="1105" name="Straight Arrow Connector 7"/>
          <p:cNvCxnSpPr/>
          <p:nvPr/>
        </p:nvCxnSpPr>
        <p:spPr>
          <a:xfrm flipH="1">
            <a:off x="2663640" y="3077640"/>
            <a:ext cx="2017080" cy="1049760"/>
          </a:xfrm>
          <a:prstGeom prst="straightConnector1">
            <a:avLst/>
          </a:prstGeom>
          <a:ln w="76200">
            <a:solidFill>
              <a:srgbClr val="FFFF00"/>
            </a:solidFill>
            <a:round/>
            <a:tailEnd type="arrow" w="med" len="med"/>
          </a:ln>
        </p:spPr>
      </p:cxnSp>
      <p:cxnSp>
        <p:nvCxnSpPr>
          <p:cNvPr id="1106" name="Straight Arrow Connector 10"/>
          <p:cNvCxnSpPr/>
          <p:nvPr/>
        </p:nvCxnSpPr>
        <p:spPr>
          <a:xfrm>
            <a:off x="6004800" y="3020040"/>
            <a:ext cx="1464120" cy="957240"/>
          </a:xfrm>
          <a:prstGeom prst="straightConnector1">
            <a:avLst/>
          </a:prstGeom>
          <a:ln w="76200">
            <a:solidFill>
              <a:srgbClr val="FFFF00"/>
            </a:solidFill>
            <a:round/>
            <a:tailEnd type="arrow" w="med" len="med"/>
          </a:ln>
        </p:spPr>
      </p:cxnSp>
      <p:cxnSp>
        <p:nvCxnSpPr>
          <p:cNvPr id="1107" name="Straight Arrow Connector 11"/>
          <p:cNvCxnSpPr/>
          <p:nvPr/>
        </p:nvCxnSpPr>
        <p:spPr>
          <a:xfrm>
            <a:off x="7617600" y="4575600"/>
            <a:ext cx="1326240" cy="369720"/>
          </a:xfrm>
          <a:prstGeom prst="straightConnector1">
            <a:avLst/>
          </a:prstGeom>
          <a:ln w="76200">
            <a:solidFill>
              <a:srgbClr val="FFFF00"/>
            </a:solidFill>
            <a:round/>
            <a:tailEnd type="arrow" w="med" len="med"/>
          </a:ln>
        </p:spPr>
      </p:cxnSp>
      <p:sp>
        <p:nvSpPr>
          <p:cNvPr id="1108" name="Rectangle 9"/>
          <p:cNvSpPr/>
          <p:nvPr/>
        </p:nvSpPr>
        <p:spPr>
          <a:xfrm>
            <a:off x="4737600" y="2271240"/>
            <a:ext cx="1172520" cy="12178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2400" b="1" u="none" strike="noStrike" spc="-6">
                <a:solidFill>
                  <a:schemeClr val="lt1"/>
                </a:solidFill>
                <a:effectLst/>
                <a:uFillTx/>
                <a:latin typeface="Calibri"/>
              </a:rPr>
              <a:t>These </a:t>
            </a:r>
            <a:br>
              <a:rPr sz="2400"/>
            </a:br>
            <a:r>
              <a:rPr lang="en-US" sz="2400" b="1" u="none" strike="noStrike" spc="-6">
                <a:solidFill>
                  <a:schemeClr val="lt1"/>
                </a:solidFill>
                <a:effectLst/>
                <a:uFillTx/>
                <a:latin typeface="Calibri"/>
              </a:rPr>
              <a:t>were </a:t>
            </a:r>
            <a:endParaRPr lang="en-US" sz="2400" b="0" u="none" strike="noStrike">
              <a:solidFill>
                <a:srgbClr val="FFFFFF"/>
              </a:solidFill>
              <a:effectLst/>
              <a:uFillTx/>
              <a:latin typeface="Arial"/>
            </a:endParaRPr>
          </a:p>
          <a:p>
            <a:pPr marL="15120" defTabSz="1097280">
              <a:lnSpc>
                <a:spcPct val="100000"/>
              </a:lnSpc>
            </a:pPr>
            <a:r>
              <a:rPr lang="en-US" sz="2400" b="1" u="none" strike="noStrike" spc="-6">
                <a:solidFill>
                  <a:schemeClr val="lt1"/>
                </a:solidFill>
                <a:effectLst/>
                <a:uFillTx/>
                <a:latin typeface="Calibri"/>
              </a:rPr>
              <a:t>treated</a:t>
            </a:r>
            <a:endParaRPr lang="en-US" sz="2400" b="0" u="none" strike="noStrike">
              <a:solidFill>
                <a:srgbClr val="FFFFFF"/>
              </a:solidFill>
              <a:effectLst/>
              <a:uFillTx/>
              <a:latin typeface="Arial"/>
            </a:endParaRPr>
          </a:p>
        </p:txBody>
      </p:sp>
      <p:cxnSp>
        <p:nvCxnSpPr>
          <p:cNvPr id="1109" name="Straight Connector 16"/>
          <p:cNvCxnSpPr/>
          <p:nvPr/>
        </p:nvCxnSpPr>
        <p:spPr>
          <a:xfrm>
            <a:off x="3239640" y="0"/>
            <a:ext cx="1080" cy="3475800"/>
          </a:xfrm>
          <a:prstGeom prst="straightConnector1">
            <a:avLst/>
          </a:prstGeom>
          <a:ln w="12700">
            <a:solidFill>
              <a:srgbClr val="220000"/>
            </a:solidFill>
            <a:round/>
          </a:ln>
        </p:spPr>
      </p:cxnSp>
      <p:cxnSp>
        <p:nvCxnSpPr>
          <p:cNvPr id="1110" name="Straight Connector 18"/>
          <p:cNvCxnSpPr/>
          <p:nvPr/>
        </p:nvCxnSpPr>
        <p:spPr>
          <a:xfrm>
            <a:off x="0" y="3480840"/>
            <a:ext cx="3237840" cy="1080"/>
          </a:xfrm>
          <a:prstGeom prst="straightConnector1">
            <a:avLst/>
          </a:prstGeom>
          <a:ln w="12700">
            <a:solidFill>
              <a:srgbClr val="220000"/>
            </a:solidFill>
            <a:round/>
          </a:ln>
        </p:spPr>
      </p:cxnSp>
      <p:sp>
        <p:nvSpPr>
          <p:cNvPr id="1111" name="Rectangle 22"/>
          <p:cNvSpPr/>
          <p:nvPr/>
        </p:nvSpPr>
        <p:spPr>
          <a:xfrm>
            <a:off x="43920" y="3133800"/>
            <a:ext cx="1419480" cy="27900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100" b="1" u="none" strike="noStrike">
                <a:solidFill>
                  <a:srgbClr val="FFFFFF"/>
                </a:solidFill>
                <a:effectLst/>
                <a:uFillTx/>
                <a:latin typeface="Calibri"/>
              </a:rPr>
              <a:t>After first treatment</a:t>
            </a:r>
            <a:endParaRPr lang="en-US" sz="1100" b="0" u="none" strike="noStrike">
              <a:solidFill>
                <a:srgbClr val="FFFFFF"/>
              </a:solidFill>
              <a:effectLst/>
              <a:uFillTx/>
              <a:latin typeface="Arial"/>
            </a:endParaRPr>
          </a:p>
        </p:txBody>
      </p:sp>
      <p:sp>
        <p:nvSpPr>
          <p:cNvPr id="1112" name="Oval 31"/>
          <p:cNvSpPr/>
          <p:nvPr/>
        </p:nvSpPr>
        <p:spPr>
          <a:xfrm>
            <a:off x="1914840" y="1925640"/>
            <a:ext cx="108720" cy="108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54360" tIns="38520" rIns="54360" bIns="38520" anchor="ctr">
            <a:noAutofit/>
          </a:bodyPr>
          <a:lstStyle/>
          <a:p>
            <a:endParaRPr lang="en-US" sz="2200" b="0" u="none" strike="noStrike">
              <a:solidFill>
                <a:schemeClr val="lt1"/>
              </a:solidFill>
              <a:effectLst/>
              <a:uFillTx/>
              <a:latin typeface="Calibri"/>
            </a:endParaRPr>
          </a:p>
        </p:txBody>
      </p:sp>
      <p:sp>
        <p:nvSpPr>
          <p:cNvPr id="1113" name="Oval 32"/>
          <p:cNvSpPr/>
          <p:nvPr/>
        </p:nvSpPr>
        <p:spPr>
          <a:xfrm>
            <a:off x="2548440" y="2040840"/>
            <a:ext cx="108720" cy="10872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p:style>
        <p:txBody>
          <a:bodyPr lIns="54360" tIns="38520" rIns="54360" bIns="38520" anchor="ctr">
            <a:noAutofit/>
          </a:bodyPr>
          <a:lstStyle/>
          <a:p>
            <a:endParaRPr lang="en-US" sz="2200" b="0" u="none" strike="noStrike">
              <a:solidFill>
                <a:schemeClr val="lt1"/>
              </a:solidFill>
              <a:effectLst/>
              <a:uFillTx/>
              <a:latin typeface="Calibri"/>
            </a:endParaRPr>
          </a:p>
        </p:txBody>
      </p:sp>
      <p:sp>
        <p:nvSpPr>
          <p:cNvPr id="1114" name="Oval 33"/>
          <p:cNvSpPr/>
          <p:nvPr/>
        </p:nvSpPr>
        <p:spPr>
          <a:xfrm>
            <a:off x="877680" y="2156040"/>
            <a:ext cx="108720" cy="10872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54360" tIns="38520" rIns="54360" bIns="38520" anchor="ctr">
            <a:noAutofit/>
          </a:bodyPr>
          <a:lstStyle/>
          <a:p>
            <a:endParaRPr lang="en-US" sz="2200" b="0" u="none" strike="noStrike">
              <a:solidFill>
                <a:schemeClr val="lt1"/>
              </a:solidFill>
              <a:effectLst/>
              <a:uFillTx/>
              <a:latin typeface="Calibri"/>
            </a:endParaRPr>
          </a:p>
        </p:txBody>
      </p:sp>
      <p:cxnSp>
        <p:nvCxnSpPr>
          <p:cNvPr id="1115" name="Straight Arrow Connector 19"/>
          <p:cNvCxnSpPr/>
          <p:nvPr/>
        </p:nvCxnSpPr>
        <p:spPr>
          <a:xfrm flipH="1">
            <a:off x="3066840" y="5497200"/>
            <a:ext cx="1153080" cy="588600"/>
          </a:xfrm>
          <a:prstGeom prst="straightConnector1">
            <a:avLst/>
          </a:prstGeom>
          <a:ln w="76200">
            <a:solidFill>
              <a:srgbClr val="FFFF00"/>
            </a:solidFill>
            <a:round/>
            <a:tailEnd type="arrow"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 name="Picture 2" descr="G:\Photos\Cell Phone Photos\2023\6-23\PXL_20230612_225213702.jpg"/>
          <p:cNvPicPr/>
          <p:nvPr/>
        </p:nvPicPr>
        <p:blipFill>
          <a:blip r:embed="rId3"/>
          <a:srcRect b="398"/>
          <a:stretch/>
        </p:blipFill>
        <p:spPr>
          <a:xfrm>
            <a:off x="0" y="1080"/>
            <a:ext cx="10971720" cy="8227440"/>
          </a:xfrm>
          <a:prstGeom prst="rect">
            <a:avLst/>
          </a:prstGeom>
          <a:noFill/>
          <a:ln w="0">
            <a:solidFill>
              <a:srgbClr val="000000"/>
            </a:solidFill>
            <a:prstDash val="sysDash"/>
          </a:ln>
        </p:spPr>
      </p:pic>
      <p:pic>
        <p:nvPicPr>
          <p:cNvPr id="1117" name="Picture 8"/>
          <p:cNvPicPr/>
          <p:nvPr/>
        </p:nvPicPr>
        <p:blipFill>
          <a:blip r:embed="rId4"/>
          <a:stretch/>
        </p:blipFill>
        <p:spPr>
          <a:xfrm>
            <a:off x="10627560" y="7662240"/>
            <a:ext cx="275400" cy="461160"/>
          </a:xfrm>
          <a:prstGeom prst="rect">
            <a:avLst/>
          </a:prstGeom>
          <a:noFill/>
          <a:ln w="9525">
            <a:noFill/>
          </a:ln>
        </p:spPr>
      </p:pic>
      <p:sp>
        <p:nvSpPr>
          <p:cNvPr id="1118" name="Freeform 6"/>
          <p:cNvSpPr/>
          <p:nvPr/>
        </p:nvSpPr>
        <p:spPr>
          <a:xfrm>
            <a:off x="3787560" y="2246400"/>
            <a:ext cx="1408320" cy="3223440"/>
          </a:xfrm>
          <a:custGeom>
            <a:avLst/>
            <a:gdLst>
              <a:gd name="textAreaLeft" fmla="*/ 0 w 1408320"/>
              <a:gd name="textAreaRight" fmla="*/ 1409400 w 1408320"/>
              <a:gd name="textAreaTop" fmla="*/ 0 h 3223440"/>
              <a:gd name="textAreaBottom" fmla="*/ 3224520 h 3223440"/>
              <a:gd name="GluePoint1X" fmla="*/ 1082842 w 1174416"/>
              <a:gd name="GluePoint1Y" fmla="*/ 0 h 2687053"/>
              <a:gd name="GluePoint2X" fmla="*/ 1118937 w 1174416"/>
              <a:gd name="GluePoint2Y" fmla="*/ 1010653 h 2687053"/>
              <a:gd name="GluePoint3X" fmla="*/ 749969 w 1174416"/>
              <a:gd name="GluePoint3Y" fmla="*/ 1900990 h 2687053"/>
              <a:gd name="GluePoint4X" fmla="*/ 0 w 1174416"/>
              <a:gd name="GluePoint4Y" fmla="*/ 2687053 h 2687053"/>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174416" h="2687053">
                <a:moveTo>
                  <a:pt x="1082842" y="0"/>
                </a:moveTo>
                <a:cubicBezTo>
                  <a:pt x="1128629" y="346910"/>
                  <a:pt x="1174416" y="693821"/>
                  <a:pt x="1118937" y="1010653"/>
                </a:cubicBezTo>
                <a:cubicBezTo>
                  <a:pt x="1063458" y="1327485"/>
                  <a:pt x="936458" y="1621590"/>
                  <a:pt x="749969" y="1900990"/>
                </a:cubicBezTo>
                <a:cubicBezTo>
                  <a:pt x="563480" y="2180390"/>
                  <a:pt x="281740" y="2433721"/>
                  <a:pt x="0" y="2687053"/>
                </a:cubicBezTo>
              </a:path>
            </a:pathLst>
          </a:custGeom>
          <a:noFill/>
          <a:ln w="25400">
            <a:solidFill>
              <a:srgbClr val="FFFFFF"/>
            </a:solidFill>
            <a:prstDash val="sysDash"/>
            <a:round/>
          </a:ln>
        </p:spPr>
        <p:style>
          <a:lnRef idx="1">
            <a:schemeClr val="accent1"/>
          </a:lnRef>
          <a:fillRef idx="0">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dk1"/>
              </a:solidFill>
              <a:effectLst/>
              <a:uFillTx/>
              <a:latin typeface="Calibri"/>
            </a:endParaRPr>
          </a:p>
        </p:txBody>
      </p:sp>
      <p:sp>
        <p:nvSpPr>
          <p:cNvPr id="1119" name="Rectangle 9"/>
          <p:cNvSpPr/>
          <p:nvPr/>
        </p:nvSpPr>
        <p:spPr>
          <a:xfrm>
            <a:off x="10440" y="7884360"/>
            <a:ext cx="86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June</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23</a:t>
            </a:r>
            <a:endParaRPr lang="en-US" sz="1200" b="0" u="none" strike="noStrike">
              <a:solidFill>
                <a:srgbClr val="FFFFFF"/>
              </a:solidFill>
              <a:effectLst/>
              <a:uFillTx/>
              <a:latin typeface="Arial"/>
            </a:endParaRPr>
          </a:p>
        </p:txBody>
      </p:sp>
      <p:sp>
        <p:nvSpPr>
          <p:cNvPr id="1120" name="Rectangle 10"/>
          <p:cNvSpPr/>
          <p:nvPr/>
        </p:nvSpPr>
        <p:spPr>
          <a:xfrm>
            <a:off x="785520" y="3665520"/>
            <a:ext cx="1314720" cy="41760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2000" b="1" u="none" strike="noStrike" spc="-6">
                <a:solidFill>
                  <a:schemeClr val="lt1"/>
                </a:solidFill>
                <a:effectLst/>
                <a:uFillTx/>
                <a:latin typeface="Calibri"/>
              </a:rPr>
              <a:t>Untreated</a:t>
            </a:r>
            <a:endParaRPr lang="en-US" sz="2000" b="0" u="none" strike="noStrike">
              <a:solidFill>
                <a:srgbClr val="FFFFFF"/>
              </a:solidFill>
              <a:effectLst/>
              <a:uFillTx/>
              <a:latin typeface="Arial"/>
            </a:endParaRPr>
          </a:p>
        </p:txBody>
      </p:sp>
      <p:sp>
        <p:nvSpPr>
          <p:cNvPr id="1121" name="Rectangle 11"/>
          <p:cNvSpPr/>
          <p:nvPr/>
        </p:nvSpPr>
        <p:spPr>
          <a:xfrm>
            <a:off x="6454080" y="3250800"/>
            <a:ext cx="1039320" cy="41760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2000" b="1" u="none" strike="noStrike" spc="-6">
                <a:solidFill>
                  <a:schemeClr val="lt1"/>
                </a:solidFill>
                <a:effectLst/>
                <a:uFillTx/>
                <a:latin typeface="Calibri"/>
              </a:rPr>
              <a:t>Treated</a:t>
            </a:r>
            <a:endParaRPr lang="en-US" sz="2000" b="0" u="none" strike="noStrike">
              <a:solidFill>
                <a:srgbClr val="FFFFFF"/>
              </a:solidFill>
              <a:effectLst/>
              <a:uFillTx/>
              <a:latin typeface="Arial"/>
            </a:endParaRPr>
          </a:p>
        </p:txBody>
      </p:sp>
      <p:sp>
        <p:nvSpPr>
          <p:cNvPr id="1122" name="Freeform 16"/>
          <p:cNvSpPr/>
          <p:nvPr/>
        </p:nvSpPr>
        <p:spPr>
          <a:xfrm>
            <a:off x="5067720" y="2171880"/>
            <a:ext cx="4176360" cy="347760"/>
          </a:xfrm>
          <a:custGeom>
            <a:avLst/>
            <a:gdLst>
              <a:gd name="textAreaLeft" fmla="*/ 0 w 4176360"/>
              <a:gd name="textAreaRight" fmla="*/ 4177440 w 4176360"/>
              <a:gd name="textAreaTop" fmla="*/ 0 h 347760"/>
              <a:gd name="textAreaBottom" fmla="*/ 348840 h 347760"/>
              <a:gd name="GluePoint1X" fmla="*/ 0 w 3481137"/>
              <a:gd name="GluePoint1Y" fmla="*/ 34089 h 290763"/>
              <a:gd name="GluePoint2X" fmla="*/ 1114927 w 3481137"/>
              <a:gd name="GluePoint2Y" fmla="*/ 14037 h 290763"/>
              <a:gd name="GluePoint3X" fmla="*/ 2378242 w 3481137"/>
              <a:gd name="GluePoint3Y" fmla="*/ 118310 h 290763"/>
              <a:gd name="GluePoint4X" fmla="*/ 3481137 w 3481137"/>
              <a:gd name="GluePoint4Y" fmla="*/ 290763 h 290763"/>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481137" h="290763">
                <a:moveTo>
                  <a:pt x="0" y="34089"/>
                </a:moveTo>
                <a:cubicBezTo>
                  <a:pt x="359276" y="17044"/>
                  <a:pt x="718553" y="0"/>
                  <a:pt x="1114927" y="14037"/>
                </a:cubicBezTo>
                <a:cubicBezTo>
                  <a:pt x="1511301" y="28074"/>
                  <a:pt x="1983874" y="72189"/>
                  <a:pt x="2378242" y="118310"/>
                </a:cubicBezTo>
                <a:cubicBezTo>
                  <a:pt x="2772610" y="164431"/>
                  <a:pt x="3126873" y="227597"/>
                  <a:pt x="3481137" y="290763"/>
                </a:cubicBezTo>
              </a:path>
            </a:pathLst>
          </a:custGeom>
          <a:noFill/>
          <a:ln w="25400">
            <a:solidFill>
              <a:srgbClr val="FFFFFF"/>
            </a:solidFill>
            <a:prstDash val="sysDash"/>
            <a:round/>
          </a:ln>
        </p:spPr>
        <p:style>
          <a:lnRef idx="1">
            <a:schemeClr val="accent1"/>
          </a:lnRef>
          <a:fillRef idx="0">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dk1"/>
              </a:solidFill>
              <a:effectLst/>
              <a:uFillTx/>
              <a:latin typeface="Calibri"/>
            </a:endParaRPr>
          </a:p>
        </p:txBody>
      </p:sp>
      <p:sp>
        <p:nvSpPr>
          <p:cNvPr id="1123" name="Freeform 19"/>
          <p:cNvSpPr/>
          <p:nvPr/>
        </p:nvSpPr>
        <p:spPr>
          <a:xfrm>
            <a:off x="6868800" y="4664520"/>
            <a:ext cx="2161800" cy="1323720"/>
          </a:xfrm>
          <a:custGeom>
            <a:avLst/>
            <a:gdLst>
              <a:gd name="textAreaLeft" fmla="*/ 0 w 2161800"/>
              <a:gd name="textAreaRight" fmla="*/ 2162880 w 2161800"/>
              <a:gd name="textAreaTop" fmla="*/ 0 h 1323720"/>
              <a:gd name="textAreaBottom" fmla="*/ 1324800 h 1323720"/>
              <a:gd name="GluePoint1X" fmla="*/ 2042539 w 2042539"/>
              <a:gd name="GluePoint1Y" fmla="*/ 0 h 1201626"/>
              <a:gd name="GluePoint2X" fmla="*/ 666929 w 2042539"/>
              <a:gd name="GluePoint2Y" fmla="*/ 874295 h 1201626"/>
              <a:gd name="GluePoint3X" fmla="*/ 0 w 2042539"/>
              <a:gd name="GluePoint3Y" fmla="*/ 1201626 h 1201626"/>
            </a:gdLst>
            <a:ahLst/>
            <a:cxnLst>
              <a:cxn ang="0">
                <a:pos x="GluePoint1X" y="GluePoint1Y"/>
              </a:cxn>
              <a:cxn ang="0">
                <a:pos x="GluePoint2X" y="GluePoint2Y"/>
              </a:cxn>
              <a:cxn ang="0">
                <a:pos x="GluePoint3X" y="GluePoint3Y"/>
              </a:cxn>
            </a:cxnLst>
            <a:rect l="textAreaLeft" t="textAreaTop" r="textAreaRight" b="textAreaBottom"/>
            <a:pathLst>
              <a:path w="2042539" h="1201626">
                <a:moveTo>
                  <a:pt x="2042539" y="0"/>
                </a:moveTo>
                <a:cubicBezTo>
                  <a:pt x="1523510" y="338221"/>
                  <a:pt x="1007352" y="674024"/>
                  <a:pt x="666929" y="874295"/>
                </a:cubicBezTo>
                <a:cubicBezTo>
                  <a:pt x="326506" y="1074566"/>
                  <a:pt x="208174" y="1110189"/>
                  <a:pt x="0" y="1201626"/>
                </a:cubicBezTo>
              </a:path>
            </a:pathLst>
          </a:custGeom>
          <a:noFill/>
          <a:ln w="31750">
            <a:solidFill>
              <a:srgbClr val="FFFFFF"/>
            </a:solidFill>
            <a:prstDash val="sysDash"/>
            <a:round/>
          </a:ln>
        </p:spPr>
        <p:style>
          <a:lnRef idx="1">
            <a:schemeClr val="accent1"/>
          </a:lnRef>
          <a:fillRef idx="0">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dk1"/>
              </a:solidFill>
              <a:effectLst/>
              <a:uFillTx/>
              <a:latin typeface="Calibri"/>
            </a:endParaRPr>
          </a:p>
        </p:txBody>
      </p:sp>
      <p:sp>
        <p:nvSpPr>
          <p:cNvPr id="1124" name="Freeform 20"/>
          <p:cNvSpPr/>
          <p:nvPr/>
        </p:nvSpPr>
        <p:spPr>
          <a:xfrm rot="223200">
            <a:off x="4006800" y="6493680"/>
            <a:ext cx="1391040" cy="605880"/>
          </a:xfrm>
          <a:custGeom>
            <a:avLst/>
            <a:gdLst>
              <a:gd name="textAreaLeft" fmla="*/ 0 w 1391040"/>
              <a:gd name="textAreaRight" fmla="*/ 1392120 w 1391040"/>
              <a:gd name="textAreaTop" fmla="*/ 0 h 605880"/>
              <a:gd name="textAreaBottom" fmla="*/ 606960 h 605880"/>
              <a:gd name="GluePoint1X" fmla="*/ 986589 w 986589"/>
              <a:gd name="GluePoint1Y" fmla="*/ 0 h 536742"/>
              <a:gd name="GluePoint2X" fmla="*/ 180473 w 986589"/>
              <a:gd name="GluePoint2Y" fmla="*/ 449179 h 536742"/>
              <a:gd name="GluePoint3X" fmla="*/ 0 w 986589"/>
              <a:gd name="GluePoint3Y" fmla="*/ 525379 h 536742"/>
            </a:gdLst>
            <a:ahLst/>
            <a:cxnLst>
              <a:cxn ang="0">
                <a:pos x="GluePoint1X" y="GluePoint1Y"/>
              </a:cxn>
              <a:cxn ang="0">
                <a:pos x="GluePoint2X" y="GluePoint2Y"/>
              </a:cxn>
              <a:cxn ang="0">
                <a:pos x="GluePoint3X" y="GluePoint3Y"/>
              </a:cxn>
            </a:cxnLst>
            <a:rect l="textAreaLeft" t="textAreaTop" r="textAreaRight" b="textAreaBottom"/>
            <a:pathLst>
              <a:path w="986589" h="536742">
                <a:moveTo>
                  <a:pt x="986589" y="0"/>
                </a:moveTo>
                <a:lnTo>
                  <a:pt x="180473" y="449179"/>
                </a:lnTo>
                <a:cubicBezTo>
                  <a:pt x="16042" y="536742"/>
                  <a:pt x="8021" y="531060"/>
                  <a:pt x="0" y="525379"/>
                </a:cubicBezTo>
              </a:path>
            </a:pathLst>
          </a:custGeom>
          <a:noFill/>
          <a:ln w="31750">
            <a:solidFill>
              <a:srgbClr val="FFFFFF"/>
            </a:solidFill>
            <a:prstDash val="sysDash"/>
            <a:round/>
          </a:ln>
        </p:spPr>
        <p:style>
          <a:lnRef idx="1">
            <a:schemeClr val="accent1"/>
          </a:lnRef>
          <a:fillRef idx="0">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dk1"/>
              </a:solidFill>
              <a:effectLst/>
              <a:uFillTx/>
              <a:latin typeface="Calibri"/>
            </a:endParaRPr>
          </a:p>
        </p:txBody>
      </p:sp>
      <p:sp>
        <p:nvSpPr>
          <p:cNvPr id="1125" name="Rectangle 17"/>
          <p:cNvSpPr/>
          <p:nvPr/>
        </p:nvSpPr>
        <p:spPr>
          <a:xfrm>
            <a:off x="7952040" y="6484680"/>
            <a:ext cx="1058760" cy="66384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marL="15120" algn="ctr" defTabSz="1097280">
              <a:lnSpc>
                <a:spcPct val="100000"/>
              </a:lnSpc>
            </a:pPr>
            <a:r>
              <a:rPr lang="en-US" sz="1200" b="1" u="none" strike="noStrike" spc="-6">
                <a:solidFill>
                  <a:schemeClr val="lt1"/>
                </a:solidFill>
                <a:effectLst/>
                <a:uFillTx/>
                <a:latin typeface="Calibri"/>
              </a:rPr>
              <a:t>Rats make nests out of cut sprouts</a:t>
            </a:r>
            <a:endParaRPr lang="en-US" sz="1200" b="0" u="none" strike="noStrike">
              <a:solidFill>
                <a:srgbClr val="FFFFFF"/>
              </a:solidFill>
              <a:effectLst/>
              <a:uFillTx/>
              <a:latin typeface="Arial"/>
            </a:endParaRPr>
          </a:p>
        </p:txBody>
      </p:sp>
      <p:cxnSp>
        <p:nvCxnSpPr>
          <p:cNvPr id="1126" name="Straight Connector 21"/>
          <p:cNvCxnSpPr/>
          <p:nvPr/>
        </p:nvCxnSpPr>
        <p:spPr>
          <a:xfrm flipH="1" flipV="1">
            <a:off x="6753600" y="6392520"/>
            <a:ext cx="1199160" cy="323640"/>
          </a:xfrm>
          <a:prstGeom prst="straightConnector1">
            <a:avLst/>
          </a:prstGeom>
          <a:ln w="25400">
            <a:solidFill>
              <a:srgbClr val="FFFFFF"/>
            </a:solidFill>
            <a:round/>
            <a:tailEnd type="arrow" w="med" len="med"/>
          </a:ln>
        </p:spPr>
      </p:cxnSp>
      <p:cxnSp>
        <p:nvCxnSpPr>
          <p:cNvPr id="1127" name="Straight Arrow Connector 24"/>
          <p:cNvCxnSpPr/>
          <p:nvPr/>
        </p:nvCxnSpPr>
        <p:spPr>
          <a:xfrm>
            <a:off x="7974720" y="8677080"/>
            <a:ext cx="1098360" cy="1098360"/>
          </a:xfrm>
          <a:prstGeom prst="straightConnector1">
            <a:avLst/>
          </a:prstGeom>
          <a:ln w="25400">
            <a:solidFill>
              <a:schemeClr val="lt1">
                <a:alpha val="72000"/>
              </a:schemeClr>
            </a:solidFill>
            <a:round/>
            <a:tailEnd type="arrow"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 name="Picture 3" descr="G:\Photos\Cell Phone Photos\2023\10-23\PXL_20231023_234848951.jpg"/>
          <p:cNvPicPr/>
          <p:nvPr/>
        </p:nvPicPr>
        <p:blipFill>
          <a:blip r:embed="rId3"/>
          <a:srcRect r="11874"/>
          <a:stretch/>
        </p:blipFill>
        <p:spPr>
          <a:xfrm>
            <a:off x="5512320" y="0"/>
            <a:ext cx="5459400" cy="8228520"/>
          </a:xfrm>
          <a:prstGeom prst="rect">
            <a:avLst/>
          </a:prstGeom>
          <a:noFill/>
          <a:ln w="0">
            <a:noFill/>
          </a:ln>
        </p:spPr>
      </p:pic>
      <p:pic>
        <p:nvPicPr>
          <p:cNvPr id="1129" name="Picture 2" descr="G:\Photos\Cell Phone Photos\2023\10-23\PXL_20231023_234906817.jpg"/>
          <p:cNvPicPr/>
          <p:nvPr/>
        </p:nvPicPr>
        <p:blipFill>
          <a:blip r:embed="rId4"/>
          <a:srcRect l="11874"/>
          <a:stretch/>
        </p:blipFill>
        <p:spPr>
          <a:xfrm>
            <a:off x="0" y="0"/>
            <a:ext cx="5459400" cy="8228520"/>
          </a:xfrm>
          <a:prstGeom prst="rect">
            <a:avLst/>
          </a:prstGeom>
          <a:noFill/>
          <a:ln w="0">
            <a:noFill/>
          </a:ln>
        </p:spPr>
      </p:pic>
      <p:sp>
        <p:nvSpPr>
          <p:cNvPr id="1130" name="Rectangle 4"/>
          <p:cNvSpPr/>
          <p:nvPr/>
        </p:nvSpPr>
        <p:spPr>
          <a:xfrm>
            <a:off x="0" y="7909560"/>
            <a:ext cx="10879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October 2023</a:t>
            </a:r>
            <a:endParaRPr lang="en-US" sz="1200" b="0" u="none" strike="noStrike">
              <a:solidFill>
                <a:srgbClr val="FFFFFF"/>
              </a:solidFill>
              <a:effectLst/>
              <a:uFillTx/>
              <a:latin typeface="Arial"/>
            </a:endParaRPr>
          </a:p>
        </p:txBody>
      </p:sp>
      <p:pic>
        <p:nvPicPr>
          <p:cNvPr id="1131" name="Picture 8"/>
          <p:cNvPicPr/>
          <p:nvPr/>
        </p:nvPicPr>
        <p:blipFill>
          <a:blip r:embed="rId5"/>
          <a:stretch/>
        </p:blipFill>
        <p:spPr>
          <a:xfrm>
            <a:off x="10627560" y="7726680"/>
            <a:ext cx="275400" cy="461160"/>
          </a:xfrm>
          <a:prstGeom prst="rect">
            <a:avLst/>
          </a:prstGeom>
          <a:noFill/>
          <a:ln w="9525">
            <a:noFill/>
          </a:ln>
        </p:spPr>
      </p:pic>
      <p:sp>
        <p:nvSpPr>
          <p:cNvPr id="1132" name="Oval 6"/>
          <p:cNvSpPr/>
          <p:nvPr/>
        </p:nvSpPr>
        <p:spPr>
          <a:xfrm>
            <a:off x="5329800" y="1176840"/>
            <a:ext cx="364680" cy="3646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lt1"/>
              </a:solidFill>
              <a:effectLst/>
              <a:uFillTx/>
              <a:latin typeface="Calibri"/>
            </a:endParaRPr>
          </a:p>
        </p:txBody>
      </p:sp>
      <p:sp>
        <p:nvSpPr>
          <p:cNvPr id="1133" name="Oval 7"/>
          <p:cNvSpPr/>
          <p:nvPr/>
        </p:nvSpPr>
        <p:spPr>
          <a:xfrm>
            <a:off x="7963560" y="2328840"/>
            <a:ext cx="364680" cy="36468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lt1"/>
              </a:solidFill>
              <a:effectLst/>
              <a:uFillTx/>
              <a:latin typeface="Calibri"/>
            </a:endParaRPr>
          </a:p>
        </p:txBody>
      </p:sp>
      <p:sp>
        <p:nvSpPr>
          <p:cNvPr id="1134" name="Oval 9"/>
          <p:cNvSpPr/>
          <p:nvPr/>
        </p:nvSpPr>
        <p:spPr>
          <a:xfrm>
            <a:off x="2894040" y="2040840"/>
            <a:ext cx="364680" cy="3646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lt1"/>
              </a:solidFill>
              <a:effectLst/>
              <a:uFillTx/>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Rectangle 9"/>
          <p:cNvSpPr/>
          <p:nvPr/>
        </p:nvSpPr>
        <p:spPr>
          <a:xfrm>
            <a:off x="10440" y="7884360"/>
            <a:ext cx="10666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January</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pic>
        <p:nvPicPr>
          <p:cNvPr id="1136" name="Picture 3" descr="G:\Photos\Cell Phone Photos\2024\8-24\PXL_20240826_160026520 Sacrifice Redwood.jpg"/>
          <p:cNvPicPr/>
          <p:nvPr/>
        </p:nvPicPr>
        <p:blipFill>
          <a:blip r:embed="rId3"/>
          <a:srcRect l="34999" t="6118" r="27499" b="42353"/>
          <a:stretch/>
        </p:blipFill>
        <p:spPr>
          <a:xfrm>
            <a:off x="0" y="0"/>
            <a:ext cx="4508280" cy="8228520"/>
          </a:xfrm>
          <a:prstGeom prst="rect">
            <a:avLst/>
          </a:prstGeom>
          <a:noFill/>
          <a:ln w="0">
            <a:noFill/>
          </a:ln>
        </p:spPr>
      </p:pic>
      <p:pic>
        <p:nvPicPr>
          <p:cNvPr id="1137" name="Picture 4" descr="G:\Photos\Cell Phone Photos\2025\6-25\PXL_20250629_013041687.RAW-01.MP.COVER Sacrificial Redwood.jpg"/>
          <p:cNvPicPr/>
          <p:nvPr/>
        </p:nvPicPr>
        <p:blipFill>
          <a:blip r:embed="rId4"/>
          <a:srcRect l="11429" t="4286" b="32130"/>
          <a:stretch/>
        </p:blipFill>
        <p:spPr>
          <a:xfrm>
            <a:off x="4523400" y="0"/>
            <a:ext cx="6448320" cy="8228520"/>
          </a:xfrm>
          <a:prstGeom prst="rect">
            <a:avLst/>
          </a:prstGeom>
          <a:noFill/>
          <a:ln w="0">
            <a:noFill/>
          </a:ln>
        </p:spPr>
      </p:pic>
      <p:sp>
        <p:nvSpPr>
          <p:cNvPr id="1138" name="Rectangle 6"/>
          <p:cNvSpPr/>
          <p:nvPr/>
        </p:nvSpPr>
        <p:spPr>
          <a:xfrm>
            <a:off x="4564800" y="7898040"/>
            <a:ext cx="86796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June</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
        <p:nvSpPr>
          <p:cNvPr id="1139" name="Rectangle 7"/>
          <p:cNvSpPr/>
          <p:nvPr/>
        </p:nvSpPr>
        <p:spPr>
          <a:xfrm>
            <a:off x="10440" y="7898040"/>
            <a:ext cx="10170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August</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24</a:t>
            </a:r>
            <a:endParaRPr lang="en-US" sz="1200" b="0" u="none" strike="noStrike">
              <a:solidFill>
                <a:srgbClr val="FFFFFF"/>
              </a:solidFill>
              <a:effectLst/>
              <a:uFillTx/>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0" name="Picture 2"/>
          <p:cNvPicPr/>
          <p:nvPr/>
        </p:nvPicPr>
        <p:blipFill>
          <a:blip r:embed="rId3"/>
          <a:srcRect t="21081" b="22587"/>
          <a:stretch/>
        </p:blipFill>
        <p:spPr>
          <a:xfrm>
            <a:off x="0" y="4320"/>
            <a:ext cx="10971720" cy="8208360"/>
          </a:xfrm>
          <a:prstGeom prst="rect">
            <a:avLst/>
          </a:prstGeom>
          <a:noFill/>
          <a:ln w="9525">
            <a:noFill/>
          </a:ln>
        </p:spPr>
      </p:pic>
      <p:sp>
        <p:nvSpPr>
          <p:cNvPr id="1141" name="TextBox 28"/>
          <p:cNvSpPr/>
          <p:nvPr/>
        </p:nvSpPr>
        <p:spPr>
          <a:xfrm>
            <a:off x="1185120" y="1721880"/>
            <a:ext cx="14900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800" b="1" u="none" strike="noStrike">
                <a:solidFill>
                  <a:schemeClr val="dk1"/>
                </a:solidFill>
                <a:effectLst/>
                <a:uFillTx/>
                <a:latin typeface="Arial"/>
              </a:rPr>
              <a:t>It needs an </a:t>
            </a:r>
            <a:endParaRPr lang="en-US" sz="1800" b="0" u="none" strike="noStrike">
              <a:solidFill>
                <a:srgbClr val="FFFFFF"/>
              </a:solidFill>
              <a:effectLst/>
              <a:uFillTx/>
              <a:latin typeface="Arial"/>
            </a:endParaRPr>
          </a:p>
          <a:p>
            <a:pPr defTabSz="1097280">
              <a:lnSpc>
                <a:spcPct val="100000"/>
              </a:lnSpc>
            </a:pPr>
            <a:r>
              <a:rPr lang="en-US" sz="1800" b="1" u="none" strike="noStrike">
                <a:solidFill>
                  <a:schemeClr val="dk1"/>
                </a:solidFill>
                <a:effectLst/>
                <a:uFillTx/>
                <a:latin typeface="Arial"/>
              </a:rPr>
              <a:t>O-ring here</a:t>
            </a:r>
            <a:endParaRPr lang="en-US" sz="1800" b="0" u="none" strike="noStrike">
              <a:solidFill>
                <a:srgbClr val="FFFFFF"/>
              </a:solidFill>
              <a:effectLst/>
              <a:uFillTx/>
              <a:latin typeface="Arial"/>
            </a:endParaRPr>
          </a:p>
        </p:txBody>
      </p:sp>
      <p:sp>
        <p:nvSpPr>
          <p:cNvPr id="1142" name="TextBox 26"/>
          <p:cNvSpPr/>
          <p:nvPr/>
        </p:nvSpPr>
        <p:spPr>
          <a:xfrm>
            <a:off x="1166040" y="1702440"/>
            <a:ext cx="14900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800" b="1" u="none" strike="noStrike">
                <a:solidFill>
                  <a:schemeClr val="dk1"/>
                </a:solidFill>
                <a:effectLst/>
                <a:uFillTx/>
                <a:latin typeface="Arial"/>
              </a:rPr>
              <a:t>It needs an </a:t>
            </a:r>
            <a:endParaRPr lang="en-US" sz="1800" b="0" u="none" strike="noStrike">
              <a:solidFill>
                <a:srgbClr val="FFFFFF"/>
              </a:solidFill>
              <a:effectLst/>
              <a:uFillTx/>
              <a:latin typeface="Arial"/>
            </a:endParaRPr>
          </a:p>
          <a:p>
            <a:pPr defTabSz="1097280">
              <a:lnSpc>
                <a:spcPct val="100000"/>
              </a:lnSpc>
            </a:pPr>
            <a:r>
              <a:rPr lang="en-US" sz="1800" b="1" u="none" strike="noStrike">
                <a:solidFill>
                  <a:schemeClr val="dk1"/>
                </a:solidFill>
                <a:effectLst/>
                <a:uFillTx/>
                <a:latin typeface="Arial"/>
              </a:rPr>
              <a:t>O-ring here</a:t>
            </a:r>
            <a:endParaRPr lang="en-US" sz="1800" b="0" u="none" strike="noStrike">
              <a:solidFill>
                <a:srgbClr val="FFFFFF"/>
              </a:solidFill>
              <a:effectLst/>
              <a:uFillTx/>
              <a:latin typeface="Arial"/>
            </a:endParaRPr>
          </a:p>
        </p:txBody>
      </p:sp>
      <p:pic>
        <p:nvPicPr>
          <p:cNvPr id="1143" name="Picture 8"/>
          <p:cNvPicPr/>
          <p:nvPr/>
        </p:nvPicPr>
        <p:blipFill>
          <a:blip r:embed="rId4"/>
          <a:stretch/>
        </p:blipFill>
        <p:spPr>
          <a:xfrm>
            <a:off x="10627560" y="7686360"/>
            <a:ext cx="275400" cy="461160"/>
          </a:xfrm>
          <a:prstGeom prst="rect">
            <a:avLst/>
          </a:prstGeom>
          <a:noFill/>
          <a:ln w="9525">
            <a:noFill/>
          </a:ln>
        </p:spPr>
      </p:pic>
      <p:sp>
        <p:nvSpPr>
          <p:cNvPr id="1144" name="Rectangle 9"/>
          <p:cNvSpPr/>
          <p:nvPr/>
        </p:nvSpPr>
        <p:spPr>
          <a:xfrm>
            <a:off x="10440" y="7898040"/>
            <a:ext cx="10886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October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23</a:t>
            </a:r>
            <a:endParaRPr lang="en-US" sz="1200" b="0" u="none" strike="noStrike">
              <a:solidFill>
                <a:srgbClr val="FFFFFF"/>
              </a:solidFill>
              <a:effectLst/>
              <a:uFillTx/>
              <a:latin typeface="Arial"/>
            </a:endParaRPr>
          </a:p>
        </p:txBody>
      </p:sp>
      <p:cxnSp>
        <p:nvCxnSpPr>
          <p:cNvPr id="1145" name="Straight Arrow Connector 24"/>
          <p:cNvCxnSpPr/>
          <p:nvPr/>
        </p:nvCxnSpPr>
        <p:spPr>
          <a:xfrm>
            <a:off x="2490480" y="2328840"/>
            <a:ext cx="738720" cy="692280"/>
          </a:xfrm>
          <a:prstGeom prst="straightConnector1">
            <a:avLst/>
          </a:prstGeom>
          <a:ln w="25400">
            <a:solidFill>
              <a:srgbClr val="FFFFFF"/>
            </a:solidFill>
            <a:round/>
            <a:tailEnd type="arrow" w="med" len="med"/>
          </a:ln>
        </p:spPr>
      </p:cxnSp>
      <p:sp>
        <p:nvSpPr>
          <p:cNvPr id="1146" name="TextBox 25"/>
          <p:cNvSpPr/>
          <p:nvPr/>
        </p:nvSpPr>
        <p:spPr>
          <a:xfrm>
            <a:off x="1175400" y="1712160"/>
            <a:ext cx="14900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800" b="1" u="none" strike="noStrike">
                <a:solidFill>
                  <a:schemeClr val="lt1"/>
                </a:solidFill>
                <a:effectLst/>
                <a:uFillTx/>
                <a:latin typeface="Arial"/>
              </a:rPr>
              <a:t>It needs an </a:t>
            </a:r>
            <a:endParaRPr lang="en-US" sz="1800" b="0" u="none" strike="noStrike">
              <a:solidFill>
                <a:srgbClr val="FFFFFF"/>
              </a:solidFill>
              <a:effectLst/>
              <a:uFillTx/>
              <a:latin typeface="Arial"/>
            </a:endParaRPr>
          </a:p>
          <a:p>
            <a:pPr defTabSz="1097280">
              <a:lnSpc>
                <a:spcPct val="100000"/>
              </a:lnSpc>
            </a:pPr>
            <a:r>
              <a:rPr lang="en-US" sz="1800" b="1" u="none" strike="noStrike">
                <a:solidFill>
                  <a:schemeClr val="lt1"/>
                </a:solidFill>
                <a:effectLst/>
                <a:uFillTx/>
                <a:latin typeface="Arial"/>
              </a:rPr>
              <a:t>O-ring here</a:t>
            </a:r>
            <a:endParaRPr lang="en-US" sz="1800" b="0" u="none" strike="noStrike">
              <a:solidFill>
                <a:srgbClr val="FFFFFF"/>
              </a:solidFill>
              <a:effectLst/>
              <a:uFillTx/>
              <a:latin typeface="Arial"/>
            </a:endParaRPr>
          </a:p>
        </p:txBody>
      </p:sp>
      <p:sp>
        <p:nvSpPr>
          <p:cNvPr id="1147" name="Oval 32"/>
          <p:cNvSpPr/>
          <p:nvPr/>
        </p:nvSpPr>
        <p:spPr>
          <a:xfrm rot="1609800">
            <a:off x="7497000" y="1528920"/>
            <a:ext cx="229320" cy="183240"/>
          </a:xfrm>
          <a:prstGeom prst="ellipse">
            <a:avLst/>
          </a:prstGeom>
          <a:noFill/>
          <a:ln w="12700">
            <a:solidFill>
              <a:srgbClr val="00B0F0"/>
            </a:solidFill>
            <a:round/>
          </a:ln>
        </p:spPr>
        <p:style>
          <a:lnRef idx="2">
            <a:schemeClr val="accent1">
              <a:shade val="50000"/>
            </a:schemeClr>
          </a:lnRef>
          <a:fillRef idx="1">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lt1"/>
              </a:solidFill>
              <a:effectLst/>
              <a:uFillTx/>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8" name="Picture 2" descr="G:\Photos\Incoming 16\1-2-16\DSCN1135.JPG"/>
          <p:cNvPicPr/>
          <p:nvPr/>
        </p:nvPicPr>
        <p:blipFill>
          <a:blip r:embed="rId3"/>
          <a:stretch/>
        </p:blipFill>
        <p:spPr>
          <a:xfrm>
            <a:off x="0" y="-1440"/>
            <a:ext cx="10971720" cy="8229960"/>
          </a:xfrm>
          <a:prstGeom prst="rect">
            <a:avLst/>
          </a:prstGeom>
          <a:noFill/>
          <a:ln w="0">
            <a:noFill/>
          </a:ln>
        </p:spPr>
      </p:pic>
      <p:sp>
        <p:nvSpPr>
          <p:cNvPr id="1149" name="object 8"/>
          <p:cNvSpPr/>
          <p:nvPr/>
        </p:nvSpPr>
        <p:spPr>
          <a:xfrm>
            <a:off x="80640" y="7962480"/>
            <a:ext cx="3100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December</a:t>
            </a:r>
            <a:r>
              <a:rPr lang="en-US" sz="1200" b="1" u="none" strike="noStrike" spc="-11">
                <a:solidFill>
                  <a:srgbClr val="FFFFFF"/>
                </a:solidFill>
                <a:effectLst/>
                <a:uFillTx/>
                <a:latin typeface="Arial"/>
              </a:rPr>
              <a:t> 2015 </a:t>
            </a:r>
            <a:endParaRPr lang="en-US" sz="1200" b="0" u="none" strike="noStrike">
              <a:solidFill>
                <a:srgbClr val="FFFFFF"/>
              </a:solidFill>
              <a:effectLst/>
              <a:uFillTx/>
              <a:latin typeface="Arial"/>
            </a:endParaRPr>
          </a:p>
        </p:txBody>
      </p:sp>
      <p:pic>
        <p:nvPicPr>
          <p:cNvPr id="1150" name="Picture 3"/>
          <p:cNvPicPr/>
          <p:nvPr/>
        </p:nvPicPr>
        <p:blipFill>
          <a:blip r:embed="rId4"/>
          <a:stretch/>
        </p:blipFill>
        <p:spPr>
          <a:xfrm>
            <a:off x="10627560" y="7684920"/>
            <a:ext cx="275400" cy="46116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1" name="Picture 2" descr="G:\Photos\Cell Phone Photos\2024\7-24\PXL_20240713_010117014.jpg"/>
          <p:cNvPicPr/>
          <p:nvPr/>
        </p:nvPicPr>
        <p:blipFill>
          <a:blip r:embed="rId3"/>
          <a:stretch/>
        </p:blipFill>
        <p:spPr>
          <a:xfrm>
            <a:off x="0" y="0"/>
            <a:ext cx="10971720" cy="8260920"/>
          </a:xfrm>
          <a:prstGeom prst="rect">
            <a:avLst/>
          </a:prstGeom>
          <a:noFill/>
          <a:ln w="0">
            <a:noFill/>
          </a:ln>
        </p:spPr>
      </p:pic>
      <p:pic>
        <p:nvPicPr>
          <p:cNvPr id="1152" name="Picture 8"/>
          <p:cNvPicPr/>
          <p:nvPr/>
        </p:nvPicPr>
        <p:blipFill>
          <a:blip r:embed="rId4"/>
          <a:stretch/>
        </p:blipFill>
        <p:spPr>
          <a:xfrm>
            <a:off x="10627560" y="7686360"/>
            <a:ext cx="275400" cy="461160"/>
          </a:xfrm>
          <a:prstGeom prst="rect">
            <a:avLst/>
          </a:prstGeom>
          <a:noFill/>
          <a:ln w="9525">
            <a:noFill/>
          </a:ln>
        </p:spPr>
      </p:pic>
      <p:sp>
        <p:nvSpPr>
          <p:cNvPr id="1153" name="Rectangle 9"/>
          <p:cNvSpPr/>
          <p:nvPr/>
        </p:nvSpPr>
        <p:spPr>
          <a:xfrm>
            <a:off x="10440" y="7898040"/>
            <a:ext cx="8182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July</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24</a:t>
            </a:r>
            <a:endParaRPr lang="en-US" sz="1200" b="0" u="none" strike="noStrike">
              <a:solidFill>
                <a:srgbClr val="FFFFFF"/>
              </a:solidFill>
              <a:effectLst/>
              <a:uFillTx/>
              <a:latin typeface="Arial"/>
            </a:endParaRPr>
          </a:p>
        </p:txBody>
      </p:sp>
      <p:sp>
        <p:nvSpPr>
          <p:cNvPr id="1154" name="Oval 32"/>
          <p:cNvSpPr/>
          <p:nvPr/>
        </p:nvSpPr>
        <p:spPr>
          <a:xfrm rot="1609800">
            <a:off x="7497000" y="1528920"/>
            <a:ext cx="229320" cy="183240"/>
          </a:xfrm>
          <a:prstGeom prst="ellipse">
            <a:avLst/>
          </a:prstGeom>
          <a:noFill/>
          <a:ln w="12700">
            <a:solidFill>
              <a:srgbClr val="00B0F0"/>
            </a:solidFill>
            <a:round/>
          </a:ln>
        </p:spPr>
        <p:style>
          <a:lnRef idx="2">
            <a:schemeClr val="accent1">
              <a:shade val="50000"/>
            </a:schemeClr>
          </a:lnRef>
          <a:fillRef idx="1">
            <a:schemeClr val="accent1"/>
          </a:fillRef>
          <a:effectRef idx="0">
            <a:schemeClr val="accent1"/>
          </a:effectRef>
          <a:fontRef idx="minor"/>
        </p:style>
        <p:txBody>
          <a:bodyPr lIns="109800" tIns="54720" rIns="109800" bIns="54720" anchor="ctr">
            <a:noAutofit/>
          </a:bodyPr>
          <a:lstStyle/>
          <a:p>
            <a:endParaRPr lang="en-US" sz="2200" b="0" u="none" strike="noStrike">
              <a:solidFill>
                <a:schemeClr val="lt1"/>
              </a:solidFill>
              <a:effectLst/>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5" name="Picture 2" descr="G:\Photos\Cell Phone Photos\2024\7-24\PXL_20240713_010048875.jpg"/>
          <p:cNvPicPr/>
          <p:nvPr/>
        </p:nvPicPr>
        <p:blipFill>
          <a:blip r:embed="rId3"/>
          <a:srcRect t="623"/>
          <a:stretch/>
        </p:blipFill>
        <p:spPr>
          <a:xfrm>
            <a:off x="0" y="0"/>
            <a:ext cx="10971720" cy="8209080"/>
          </a:xfrm>
          <a:prstGeom prst="rect">
            <a:avLst/>
          </a:prstGeom>
          <a:noFill/>
          <a:ln w="0">
            <a:noFill/>
          </a:ln>
        </p:spPr>
      </p:pic>
      <p:pic>
        <p:nvPicPr>
          <p:cNvPr id="1156" name="Picture 8"/>
          <p:cNvPicPr/>
          <p:nvPr/>
        </p:nvPicPr>
        <p:blipFill>
          <a:blip r:embed="rId4"/>
          <a:stretch/>
        </p:blipFill>
        <p:spPr>
          <a:xfrm>
            <a:off x="10627560" y="7686360"/>
            <a:ext cx="275400" cy="461160"/>
          </a:xfrm>
          <a:prstGeom prst="rect">
            <a:avLst/>
          </a:prstGeom>
          <a:noFill/>
          <a:ln w="9525">
            <a:noFill/>
          </a:ln>
        </p:spPr>
      </p:pic>
      <p:sp>
        <p:nvSpPr>
          <p:cNvPr id="1157" name="Rectangle 9"/>
          <p:cNvSpPr/>
          <p:nvPr/>
        </p:nvSpPr>
        <p:spPr>
          <a:xfrm>
            <a:off x="10440" y="7898040"/>
            <a:ext cx="8208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July 20</a:t>
            </a:r>
            <a:r>
              <a:rPr lang="en-US" sz="1200" b="1" u="none" strike="noStrike" spc="-17">
                <a:solidFill>
                  <a:schemeClr val="lt1"/>
                </a:solidFill>
                <a:effectLst/>
                <a:uFillTx/>
                <a:latin typeface="Calibri"/>
              </a:rPr>
              <a:t>24</a:t>
            </a:r>
            <a:endParaRPr lang="en-US" sz="1200" b="0" u="none" strike="noStrike">
              <a:solidFill>
                <a:srgbClr val="FFFFFF"/>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8" name="Picture 2" descr="G:\Photos\Cell Phone Photos\2025\1-25\PXL_20250118_221347382.jpg"/>
          <p:cNvPicPr/>
          <p:nvPr/>
        </p:nvPicPr>
        <p:blipFill>
          <a:blip r:embed="rId3"/>
          <a:srcRect b="57598"/>
          <a:stretch/>
        </p:blipFill>
        <p:spPr>
          <a:xfrm>
            <a:off x="0" y="0"/>
            <a:ext cx="10971720" cy="8228520"/>
          </a:xfrm>
          <a:prstGeom prst="rect">
            <a:avLst/>
          </a:prstGeom>
          <a:noFill/>
          <a:ln w="0">
            <a:noFill/>
          </a:ln>
        </p:spPr>
      </p:pic>
      <p:pic>
        <p:nvPicPr>
          <p:cNvPr id="1159" name="Picture 8"/>
          <p:cNvPicPr/>
          <p:nvPr/>
        </p:nvPicPr>
        <p:blipFill>
          <a:blip r:embed="rId4"/>
          <a:stretch/>
        </p:blipFill>
        <p:spPr>
          <a:xfrm>
            <a:off x="10627560" y="7686360"/>
            <a:ext cx="275400" cy="461160"/>
          </a:xfrm>
          <a:prstGeom prst="rect">
            <a:avLst/>
          </a:prstGeom>
          <a:noFill/>
          <a:ln w="9525">
            <a:noFill/>
          </a:ln>
        </p:spPr>
      </p:pic>
      <p:sp>
        <p:nvSpPr>
          <p:cNvPr id="1160" name="Rectangle 9"/>
          <p:cNvSpPr/>
          <p:nvPr/>
        </p:nvSpPr>
        <p:spPr>
          <a:xfrm>
            <a:off x="10440" y="7898040"/>
            <a:ext cx="10908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October 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1" name="Picture 2" descr="G:\Photos\Cell Phone Photos\2023\10-23\PXL_20231015_225652863.jpg"/>
          <p:cNvPicPr/>
          <p:nvPr/>
        </p:nvPicPr>
        <p:blipFill>
          <a:blip r:embed="rId3"/>
          <a:stretch/>
        </p:blipFill>
        <p:spPr>
          <a:xfrm>
            <a:off x="0" y="0"/>
            <a:ext cx="10971720" cy="8260920"/>
          </a:xfrm>
          <a:prstGeom prst="rect">
            <a:avLst/>
          </a:prstGeom>
          <a:noFill/>
          <a:ln w="0">
            <a:noFill/>
          </a:ln>
        </p:spPr>
      </p:pic>
      <p:pic>
        <p:nvPicPr>
          <p:cNvPr id="1162" name="Picture 8"/>
          <p:cNvPicPr/>
          <p:nvPr/>
        </p:nvPicPr>
        <p:blipFill>
          <a:blip r:embed="rId4"/>
          <a:stretch/>
        </p:blipFill>
        <p:spPr>
          <a:xfrm>
            <a:off x="10627560" y="7686360"/>
            <a:ext cx="275400" cy="461160"/>
          </a:xfrm>
          <a:prstGeom prst="rect">
            <a:avLst/>
          </a:prstGeom>
          <a:noFill/>
          <a:ln w="9525">
            <a:noFill/>
          </a:ln>
        </p:spPr>
      </p:pic>
      <p:sp>
        <p:nvSpPr>
          <p:cNvPr id="1163" name="Rectangle 9"/>
          <p:cNvSpPr/>
          <p:nvPr/>
        </p:nvSpPr>
        <p:spPr>
          <a:xfrm>
            <a:off x="10440" y="7898040"/>
            <a:ext cx="10886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October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23</a:t>
            </a:r>
            <a:endParaRPr lang="en-US" sz="1200" b="0" u="none" strike="noStrike">
              <a:solidFill>
                <a:srgbClr val="FFFFFF"/>
              </a:solidFill>
              <a:effectLst/>
              <a:uFillTx/>
              <a:latin typeface="Arial"/>
            </a:endParaRPr>
          </a:p>
        </p:txBody>
      </p:sp>
      <p:cxnSp>
        <p:nvCxnSpPr>
          <p:cNvPr id="1164" name="Straight Arrow Connector 11"/>
          <p:cNvCxnSpPr/>
          <p:nvPr/>
        </p:nvCxnSpPr>
        <p:spPr>
          <a:xfrm>
            <a:off x="4506840" y="4056840"/>
            <a:ext cx="1211040" cy="1080"/>
          </a:xfrm>
          <a:prstGeom prst="straightConnector1">
            <a:avLst/>
          </a:prstGeom>
          <a:ln w="38100">
            <a:solidFill>
              <a:srgbClr val="FFFF00"/>
            </a:solidFill>
            <a:round/>
            <a:headEnd type="arrow" w="med" len="med"/>
            <a:tailEnd type="arrow" w="med" len="med"/>
          </a:ln>
        </p:spPr>
      </p:cxnSp>
      <p:cxnSp>
        <p:nvCxnSpPr>
          <p:cNvPr id="1165" name="Straight Arrow Connector 13"/>
          <p:cNvCxnSpPr/>
          <p:nvPr/>
        </p:nvCxnSpPr>
        <p:spPr>
          <a:xfrm>
            <a:off x="5947200" y="3250440"/>
            <a:ext cx="1095480" cy="1080"/>
          </a:xfrm>
          <a:prstGeom prst="straightConnector1">
            <a:avLst/>
          </a:prstGeom>
          <a:ln w="38100">
            <a:solidFill>
              <a:srgbClr val="FFFF00"/>
            </a:solidFill>
            <a:round/>
            <a:headEnd type="arrow" w="med" len="med"/>
            <a:tailEnd type="arrow" w="med" len="med"/>
          </a:ln>
        </p:spPr>
      </p:cxnSp>
      <p:cxnSp>
        <p:nvCxnSpPr>
          <p:cNvPr id="1166" name="Straight Arrow Connector 15"/>
          <p:cNvCxnSpPr/>
          <p:nvPr/>
        </p:nvCxnSpPr>
        <p:spPr>
          <a:xfrm>
            <a:off x="2951640" y="5382000"/>
            <a:ext cx="1095480" cy="1080"/>
          </a:xfrm>
          <a:prstGeom prst="straightConnector1">
            <a:avLst/>
          </a:prstGeom>
          <a:ln w="38100">
            <a:solidFill>
              <a:srgbClr val="FFFF00"/>
            </a:solidFill>
            <a:round/>
            <a:headEnd type="arrow" w="med" len="med"/>
            <a:tailEnd type="arrow" w="med" len="med"/>
          </a:ln>
        </p:spPr>
      </p:cxnSp>
      <p:cxnSp>
        <p:nvCxnSpPr>
          <p:cNvPr id="1167" name="Straight Arrow Connector 16"/>
          <p:cNvCxnSpPr/>
          <p:nvPr/>
        </p:nvCxnSpPr>
        <p:spPr>
          <a:xfrm>
            <a:off x="1799280" y="6130800"/>
            <a:ext cx="750240" cy="1080"/>
          </a:xfrm>
          <a:prstGeom prst="straightConnector1">
            <a:avLst/>
          </a:prstGeom>
          <a:ln w="38100">
            <a:solidFill>
              <a:srgbClr val="FFFF00"/>
            </a:solidFill>
            <a:round/>
            <a:headEnd type="arrow" w="med" len="med"/>
            <a:tailEnd type="arrow" w="med" len="med"/>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8" name="Picture 2" descr="F:\Photos\Incoming 13\Incoming 10-13\103_1023\IMGP7753.JPG"/>
          <p:cNvPicPr/>
          <p:nvPr/>
        </p:nvPicPr>
        <p:blipFill>
          <a:blip r:embed="rId3"/>
          <a:srcRect r="11444"/>
          <a:stretch/>
        </p:blipFill>
        <p:spPr>
          <a:xfrm>
            <a:off x="0" y="0"/>
            <a:ext cx="10968120" cy="8228520"/>
          </a:xfrm>
          <a:prstGeom prst="rect">
            <a:avLst/>
          </a:prstGeom>
          <a:noFill/>
          <a:ln w="0">
            <a:noFill/>
          </a:ln>
        </p:spPr>
      </p:pic>
      <p:sp>
        <p:nvSpPr>
          <p:cNvPr id="1169" name="Rectangle 4"/>
          <p:cNvSpPr/>
          <p:nvPr/>
        </p:nvSpPr>
        <p:spPr>
          <a:xfrm>
            <a:off x="0" y="7909560"/>
            <a:ext cx="108792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1200" b="1" u="none" strike="noStrike">
                <a:solidFill>
                  <a:srgbClr val="FFFFFF"/>
                </a:solidFill>
                <a:effectLst/>
                <a:uFillTx/>
                <a:latin typeface="Calibri"/>
              </a:rPr>
              <a:t>October 2013</a:t>
            </a:r>
            <a:endParaRPr lang="en-US" sz="1200" b="0" u="none" strike="noStrike">
              <a:solidFill>
                <a:srgbClr val="FFFFFF"/>
              </a:solidFill>
              <a:effectLst/>
              <a:uFillTx/>
              <a:latin typeface="Arial"/>
            </a:endParaRPr>
          </a:p>
        </p:txBody>
      </p:sp>
      <p:pic>
        <p:nvPicPr>
          <p:cNvPr id="1170" name="Picture 8"/>
          <p:cNvPicPr/>
          <p:nvPr/>
        </p:nvPicPr>
        <p:blipFill>
          <a:blip r:embed="rId4"/>
          <a:stretch/>
        </p:blipFill>
        <p:spPr>
          <a:xfrm>
            <a:off x="10627560" y="7666560"/>
            <a:ext cx="275400" cy="46116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1" name="Picture 2" descr="G:\Photos\Cell Phone Photos\2025\11-25\PXL_20251125_191540545.RAW-01.MP.COVER.jpg"/>
          <p:cNvPicPr/>
          <p:nvPr/>
        </p:nvPicPr>
        <p:blipFill>
          <a:blip r:embed="rId3"/>
          <a:stretch/>
        </p:blipFill>
        <p:spPr>
          <a:xfrm>
            <a:off x="0" y="0"/>
            <a:ext cx="10971720" cy="8228520"/>
          </a:xfrm>
          <a:prstGeom prst="rect">
            <a:avLst/>
          </a:prstGeom>
          <a:noFill/>
          <a:ln w="0">
            <a:noFill/>
          </a:ln>
        </p:spPr>
      </p:pic>
      <p:pic>
        <p:nvPicPr>
          <p:cNvPr id="1172" name="Picture 8"/>
          <p:cNvPicPr/>
          <p:nvPr/>
        </p:nvPicPr>
        <p:blipFill>
          <a:blip r:embed="rId4"/>
          <a:stretch/>
        </p:blipFill>
        <p:spPr>
          <a:xfrm>
            <a:off x="10627560" y="7686360"/>
            <a:ext cx="275400" cy="461160"/>
          </a:xfrm>
          <a:prstGeom prst="rect">
            <a:avLst/>
          </a:prstGeom>
          <a:noFill/>
          <a:ln w="9525">
            <a:noFill/>
          </a:ln>
        </p:spPr>
      </p:pic>
      <p:sp>
        <p:nvSpPr>
          <p:cNvPr id="1173" name="Rectangle 9"/>
          <p:cNvSpPr/>
          <p:nvPr/>
        </p:nvSpPr>
        <p:spPr>
          <a:xfrm>
            <a:off x="10440" y="7898040"/>
            <a:ext cx="13442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Arial"/>
              </a:rPr>
              <a:t>December</a:t>
            </a:r>
            <a:r>
              <a:rPr lang="en-US" sz="1200" b="1" u="none" strike="noStrike" spc="-23">
                <a:solidFill>
                  <a:schemeClr val="lt1"/>
                </a:solidFill>
                <a:effectLst/>
                <a:uFillTx/>
                <a:latin typeface="Arial"/>
              </a:rPr>
              <a:t> </a:t>
            </a:r>
            <a:r>
              <a:rPr lang="en-US" sz="1200" b="1" u="none" strike="noStrike" spc="-6">
                <a:solidFill>
                  <a:schemeClr val="lt1"/>
                </a:solidFill>
                <a:effectLst/>
                <a:uFillTx/>
                <a:latin typeface="Arial"/>
              </a:rPr>
              <a:t>20</a:t>
            </a:r>
            <a:r>
              <a:rPr lang="en-US" sz="1200" b="1" u="none" strike="noStrike" spc="-17">
                <a:solidFill>
                  <a:schemeClr val="lt1"/>
                </a:solidFill>
                <a:effectLst/>
                <a:uFillTx/>
                <a:latin typeface="Arial"/>
              </a:rPr>
              <a:t>25</a:t>
            </a:r>
            <a:endParaRPr lang="en-US" sz="1200" b="0" u="none" strike="noStrike">
              <a:solidFill>
                <a:srgbClr val="FFFFFF"/>
              </a:solidFill>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4" name="Picture 8"/>
          <p:cNvPicPr/>
          <p:nvPr/>
        </p:nvPicPr>
        <p:blipFill>
          <a:blip r:embed="rId3"/>
          <a:stretch/>
        </p:blipFill>
        <p:spPr>
          <a:xfrm>
            <a:off x="10627560" y="7686360"/>
            <a:ext cx="275400" cy="461160"/>
          </a:xfrm>
          <a:prstGeom prst="rect">
            <a:avLst/>
          </a:prstGeom>
          <a:noFill/>
          <a:ln w="9525">
            <a:noFill/>
          </a:ln>
        </p:spPr>
      </p:pic>
      <p:sp>
        <p:nvSpPr>
          <p:cNvPr id="1175" name="Rectangle 9"/>
          <p:cNvSpPr/>
          <p:nvPr/>
        </p:nvSpPr>
        <p:spPr>
          <a:xfrm>
            <a:off x="10440" y="7898040"/>
            <a:ext cx="10886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October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23</a:t>
            </a:r>
            <a:endParaRPr lang="en-US" sz="1200" b="0" u="none" strike="noStrike">
              <a:solidFill>
                <a:srgbClr val="FFFFFF"/>
              </a:solidFill>
              <a:effectLst/>
              <a:uFillTx/>
              <a:latin typeface="Arial"/>
            </a:endParaRPr>
          </a:p>
        </p:txBody>
      </p:sp>
      <p:pic>
        <p:nvPicPr>
          <p:cNvPr id="1176" name="Picture 2"/>
          <p:cNvPicPr/>
          <p:nvPr/>
        </p:nvPicPr>
        <p:blipFill>
          <a:blip r:embed="rId4"/>
          <a:srcRect r="2276"/>
          <a:stretch/>
        </p:blipFill>
        <p:spPr>
          <a:xfrm>
            <a:off x="0" y="0"/>
            <a:ext cx="10958760" cy="8228520"/>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 name="Picture 2" descr="G:\Photos\Cell Phone Photos\2025\11-25\PXL_20251121_231030764.RAW-01.COVER.jpg"/>
          <p:cNvPicPr/>
          <p:nvPr/>
        </p:nvPicPr>
        <p:blipFill>
          <a:blip r:embed="rId3"/>
          <a:srcRect t="27291" b="16496"/>
          <a:stretch/>
        </p:blipFill>
        <p:spPr>
          <a:xfrm>
            <a:off x="0" y="7200"/>
            <a:ext cx="10971720" cy="8221320"/>
          </a:xfrm>
          <a:prstGeom prst="rect">
            <a:avLst/>
          </a:prstGeom>
          <a:noFill/>
          <a:ln w="0">
            <a:noFill/>
          </a:ln>
        </p:spPr>
      </p:pic>
      <p:pic>
        <p:nvPicPr>
          <p:cNvPr id="1178" name="Picture 8"/>
          <p:cNvPicPr/>
          <p:nvPr/>
        </p:nvPicPr>
        <p:blipFill>
          <a:blip r:embed="rId4"/>
          <a:stretch/>
        </p:blipFill>
        <p:spPr>
          <a:xfrm>
            <a:off x="10627560" y="7686360"/>
            <a:ext cx="275400" cy="461160"/>
          </a:xfrm>
          <a:prstGeom prst="rect">
            <a:avLst/>
          </a:prstGeom>
          <a:noFill/>
          <a:ln w="9525">
            <a:noFill/>
          </a:ln>
        </p:spPr>
      </p:pic>
      <p:sp>
        <p:nvSpPr>
          <p:cNvPr id="1179" name="Oval 6"/>
          <p:cNvSpPr/>
          <p:nvPr/>
        </p:nvSpPr>
        <p:spPr>
          <a:xfrm>
            <a:off x="0" y="1234440"/>
            <a:ext cx="8999280" cy="5817240"/>
          </a:xfrm>
          <a:prstGeom prst="ellipse">
            <a:avLst/>
          </a:prstGeom>
          <a:noFill/>
          <a:ln w="50800">
            <a:solidFill>
              <a:srgbClr val="FF0000"/>
            </a:solidFill>
            <a:prstDash val="dash"/>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lt1"/>
              </a:solidFill>
              <a:effectLst/>
              <a:uFillTx/>
              <a:latin typeface="Calibri"/>
            </a:endParaRPr>
          </a:p>
        </p:txBody>
      </p:sp>
      <p:sp>
        <p:nvSpPr>
          <p:cNvPr id="1180" name="Rectangle 5"/>
          <p:cNvSpPr/>
          <p:nvPr/>
        </p:nvSpPr>
        <p:spPr>
          <a:xfrm>
            <a:off x="111960" y="7859160"/>
            <a:ext cx="122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December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1" name="Picture 3" descr="G:\Photos\Cell Phone Photos\2025\11-25\PXL_20251129_194321294.RAW-01.MP.COVER.jpg"/>
          <p:cNvPicPr/>
          <p:nvPr/>
        </p:nvPicPr>
        <p:blipFill>
          <a:blip r:embed="rId3"/>
          <a:stretch/>
        </p:blipFill>
        <p:spPr>
          <a:xfrm>
            <a:off x="0" y="0"/>
            <a:ext cx="10971720" cy="8228520"/>
          </a:xfrm>
          <a:prstGeom prst="rect">
            <a:avLst/>
          </a:prstGeom>
          <a:noFill/>
          <a:ln w="0">
            <a:noFill/>
          </a:ln>
        </p:spPr>
      </p:pic>
      <p:pic>
        <p:nvPicPr>
          <p:cNvPr id="1182" name="Picture 8"/>
          <p:cNvPicPr/>
          <p:nvPr/>
        </p:nvPicPr>
        <p:blipFill>
          <a:blip r:embed="rId4"/>
          <a:stretch/>
        </p:blipFill>
        <p:spPr>
          <a:xfrm>
            <a:off x="10627560" y="7686360"/>
            <a:ext cx="275400" cy="461160"/>
          </a:xfrm>
          <a:prstGeom prst="rect">
            <a:avLst/>
          </a:prstGeom>
          <a:noFill/>
          <a:ln w="9525">
            <a:noFill/>
          </a:ln>
        </p:spPr>
      </p:pic>
      <p:sp>
        <p:nvSpPr>
          <p:cNvPr id="1183" name="Rectangle 9"/>
          <p:cNvSpPr/>
          <p:nvPr/>
        </p:nvSpPr>
        <p:spPr>
          <a:xfrm>
            <a:off x="111960" y="7859160"/>
            <a:ext cx="122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December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4" name="Picture 2" descr="G:\Photos\Cell Phone Photos\2025\12-25\PXL_20251210_185952109.RAW-01.COVER.jpg"/>
          <p:cNvPicPr/>
          <p:nvPr/>
        </p:nvPicPr>
        <p:blipFill>
          <a:blip r:embed="rId3"/>
          <a:stretch/>
        </p:blipFill>
        <p:spPr>
          <a:xfrm>
            <a:off x="0" y="0"/>
            <a:ext cx="10971720" cy="8228520"/>
          </a:xfrm>
          <a:prstGeom prst="rect">
            <a:avLst/>
          </a:prstGeom>
          <a:noFill/>
          <a:ln w="0">
            <a:noFill/>
          </a:ln>
        </p:spPr>
      </p:pic>
      <p:pic>
        <p:nvPicPr>
          <p:cNvPr id="1185" name="Picture 8"/>
          <p:cNvPicPr/>
          <p:nvPr/>
        </p:nvPicPr>
        <p:blipFill>
          <a:blip r:embed="rId4"/>
          <a:stretch/>
        </p:blipFill>
        <p:spPr>
          <a:xfrm>
            <a:off x="10627560" y="7686360"/>
            <a:ext cx="275400" cy="461160"/>
          </a:xfrm>
          <a:prstGeom prst="rect">
            <a:avLst/>
          </a:prstGeom>
          <a:noFill/>
          <a:ln w="9525">
            <a:noFill/>
          </a:ln>
        </p:spPr>
      </p:pic>
      <p:cxnSp>
        <p:nvCxnSpPr>
          <p:cNvPr id="1186" name="Straight Arrow Connector 5"/>
          <p:cNvCxnSpPr/>
          <p:nvPr/>
        </p:nvCxnSpPr>
        <p:spPr>
          <a:xfrm flipH="1">
            <a:off x="7214400" y="5958000"/>
            <a:ext cx="231480" cy="749880"/>
          </a:xfrm>
          <a:prstGeom prst="straightConnector1">
            <a:avLst/>
          </a:prstGeom>
          <a:ln w="79375">
            <a:solidFill>
              <a:srgbClr val="FFFF00"/>
            </a:solidFill>
            <a:round/>
            <a:tailEnd type="arrow" w="med" len="med"/>
          </a:ln>
        </p:spPr>
      </p:cxnSp>
      <p:cxnSp>
        <p:nvCxnSpPr>
          <p:cNvPr id="1187" name="Straight Arrow Connector 7"/>
          <p:cNvCxnSpPr/>
          <p:nvPr/>
        </p:nvCxnSpPr>
        <p:spPr>
          <a:xfrm flipH="1">
            <a:off x="5025240" y="2789640"/>
            <a:ext cx="231480" cy="749880"/>
          </a:xfrm>
          <a:prstGeom prst="straightConnector1">
            <a:avLst/>
          </a:prstGeom>
          <a:ln w="79375">
            <a:solidFill>
              <a:srgbClr val="FFFF00"/>
            </a:solidFill>
            <a:round/>
            <a:tailEnd type="arrow" w="med" len="med"/>
          </a:ln>
        </p:spPr>
      </p:cxnSp>
      <p:cxnSp>
        <p:nvCxnSpPr>
          <p:cNvPr id="1188" name="Straight Arrow Connector 10"/>
          <p:cNvCxnSpPr/>
          <p:nvPr/>
        </p:nvCxnSpPr>
        <p:spPr>
          <a:xfrm flipH="1">
            <a:off x="3470040" y="1118880"/>
            <a:ext cx="231480" cy="750240"/>
          </a:xfrm>
          <a:prstGeom prst="straightConnector1">
            <a:avLst/>
          </a:prstGeom>
          <a:ln w="79375">
            <a:solidFill>
              <a:srgbClr val="FFFF00"/>
            </a:solidFill>
            <a:round/>
            <a:tailEnd type="arrow" w="med" len="med"/>
          </a:ln>
        </p:spPr>
      </p:cxnSp>
      <p:cxnSp>
        <p:nvCxnSpPr>
          <p:cNvPr id="1189" name="Straight Arrow Connector 11"/>
          <p:cNvCxnSpPr/>
          <p:nvPr/>
        </p:nvCxnSpPr>
        <p:spPr>
          <a:xfrm flipH="1">
            <a:off x="3124440" y="830880"/>
            <a:ext cx="231480" cy="750240"/>
          </a:xfrm>
          <a:prstGeom prst="straightConnector1">
            <a:avLst/>
          </a:prstGeom>
          <a:ln w="79375">
            <a:solidFill>
              <a:srgbClr val="FFFF00"/>
            </a:solidFill>
            <a:round/>
            <a:tailEnd type="arrow" w="med" len="med"/>
          </a:ln>
        </p:spPr>
      </p:cxnSp>
      <p:cxnSp>
        <p:nvCxnSpPr>
          <p:cNvPr id="1190" name="Straight Arrow Connector 12"/>
          <p:cNvCxnSpPr/>
          <p:nvPr/>
        </p:nvCxnSpPr>
        <p:spPr>
          <a:xfrm flipH="1">
            <a:off x="2778840" y="542880"/>
            <a:ext cx="231480" cy="750240"/>
          </a:xfrm>
          <a:prstGeom prst="straightConnector1">
            <a:avLst/>
          </a:prstGeom>
          <a:ln w="79375">
            <a:solidFill>
              <a:srgbClr val="FFFF00"/>
            </a:solidFill>
            <a:round/>
            <a:tailEnd type="arrow" w="med" len="med"/>
          </a:ln>
        </p:spPr>
      </p:cxnSp>
      <p:cxnSp>
        <p:nvCxnSpPr>
          <p:cNvPr id="1191" name="Straight Arrow Connector 13"/>
          <p:cNvCxnSpPr/>
          <p:nvPr/>
        </p:nvCxnSpPr>
        <p:spPr>
          <a:xfrm flipH="1">
            <a:off x="2606040" y="139680"/>
            <a:ext cx="231480" cy="749880"/>
          </a:xfrm>
          <a:prstGeom prst="straightConnector1">
            <a:avLst/>
          </a:prstGeom>
          <a:ln w="79375">
            <a:solidFill>
              <a:srgbClr val="FFFF00"/>
            </a:solidFill>
            <a:round/>
            <a:tailEnd type="arrow" w="med" len="med"/>
          </a:ln>
        </p:spPr>
      </p:cxnSp>
      <p:sp>
        <p:nvSpPr>
          <p:cNvPr id="1192" name="Rectangle 14"/>
          <p:cNvSpPr/>
          <p:nvPr/>
        </p:nvSpPr>
        <p:spPr>
          <a:xfrm>
            <a:off x="111960" y="7859160"/>
            <a:ext cx="122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December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3" name="Picture 8"/>
          <p:cNvPicPr/>
          <p:nvPr/>
        </p:nvPicPr>
        <p:blipFill>
          <a:blip r:embed="rId3"/>
          <a:stretch/>
        </p:blipFill>
        <p:spPr>
          <a:xfrm>
            <a:off x="10627560" y="7686360"/>
            <a:ext cx="275400" cy="461160"/>
          </a:xfrm>
          <a:prstGeom prst="rect">
            <a:avLst/>
          </a:prstGeom>
          <a:noFill/>
          <a:ln w="9525">
            <a:noFill/>
          </a:ln>
        </p:spPr>
      </p:pic>
      <p:sp>
        <p:nvSpPr>
          <p:cNvPr id="1194" name="Rectangle 4"/>
          <p:cNvSpPr/>
          <p:nvPr/>
        </p:nvSpPr>
        <p:spPr>
          <a:xfrm>
            <a:off x="10440" y="7898040"/>
            <a:ext cx="9874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March 2026</a:t>
            </a:r>
            <a:endParaRPr lang="en-US" sz="1200" b="0" u="none" strike="noStrike">
              <a:solidFill>
                <a:srgbClr val="FFFFFF"/>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5" name="Picture 2" descr="G:\Photos\Incoming 15\Incoming 5-15\101_0515 Stump Sprouting\IMGP0854.JPG"/>
          <p:cNvPicPr/>
          <p:nvPr/>
        </p:nvPicPr>
        <p:blipFill>
          <a:blip r:embed="rId3"/>
          <a:srcRect t="45616" b="4624"/>
          <a:stretch/>
        </p:blipFill>
        <p:spPr>
          <a:xfrm>
            <a:off x="0" y="0"/>
            <a:ext cx="10971720" cy="8216280"/>
          </a:xfrm>
          <a:prstGeom prst="rect">
            <a:avLst/>
          </a:prstGeom>
          <a:noFill/>
          <a:ln w="0">
            <a:noFill/>
          </a:ln>
        </p:spPr>
      </p:pic>
      <p:pic>
        <p:nvPicPr>
          <p:cNvPr id="1196" name="Picture 8"/>
          <p:cNvPicPr/>
          <p:nvPr/>
        </p:nvPicPr>
        <p:blipFill>
          <a:blip r:embed="rId4"/>
          <a:stretch/>
        </p:blipFill>
        <p:spPr>
          <a:xfrm>
            <a:off x="10627560" y="7686360"/>
            <a:ext cx="275400" cy="461160"/>
          </a:xfrm>
          <a:prstGeom prst="rect">
            <a:avLst/>
          </a:prstGeom>
          <a:noFill/>
          <a:ln w="9525">
            <a:noFill/>
          </a:ln>
        </p:spPr>
      </p:pic>
      <p:sp>
        <p:nvSpPr>
          <p:cNvPr id="1197" name="Rectangle 4"/>
          <p:cNvSpPr/>
          <p:nvPr/>
        </p:nvSpPr>
        <p:spPr>
          <a:xfrm>
            <a:off x="10440" y="7898040"/>
            <a:ext cx="8586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May 2026</a:t>
            </a:r>
            <a:endParaRPr lang="en-US" sz="1200" b="0" u="none" strike="noStrike">
              <a:solidFill>
                <a:srgbClr val="FFFFFF"/>
              </a:solidFill>
              <a:effectLst/>
              <a:uFillTx/>
              <a:latin typeface="Arial"/>
            </a:endParaRPr>
          </a:p>
        </p:txBody>
      </p:sp>
      <p:pic>
        <p:nvPicPr>
          <p:cNvPr id="1198" name="Picture 3"/>
          <p:cNvPicPr/>
          <p:nvPr/>
        </p:nvPicPr>
        <p:blipFill>
          <a:blip r:embed="rId4"/>
          <a:stretch/>
        </p:blipFill>
        <p:spPr>
          <a:xfrm>
            <a:off x="8835120" y="5390640"/>
            <a:ext cx="229320" cy="384120"/>
          </a:xfrm>
          <a:prstGeom prst="rect">
            <a:avLst/>
          </a:prstGeom>
          <a:noFill/>
          <a:ln w="9525">
            <a:noFill/>
          </a:ln>
        </p:spPr>
      </p:pic>
      <p:sp>
        <p:nvSpPr>
          <p:cNvPr id="1199" name="Rectangle 9"/>
          <p:cNvSpPr/>
          <p:nvPr/>
        </p:nvSpPr>
        <p:spPr>
          <a:xfrm>
            <a:off x="4110840" y="1004040"/>
            <a:ext cx="2654280" cy="522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chorCtr="1">
            <a:spAutoFit/>
          </a:bodyPr>
          <a:lstStyle/>
          <a:p>
            <a:pPr marL="12600" algn="r" defTabSz="1097280">
              <a:lnSpc>
                <a:spcPct val="100000"/>
              </a:lnSpc>
            </a:pPr>
            <a:r>
              <a:rPr lang="en-US" sz="1400" b="1" u="none" strike="noStrike" spc="-6">
                <a:solidFill>
                  <a:schemeClr val="lt1"/>
                </a:solidFill>
                <a:effectLst/>
                <a:uFillTx/>
                <a:latin typeface="Calibri"/>
              </a:rPr>
              <a:t>Treated this one with glyphosate</a:t>
            </a:r>
            <a:r>
              <a:rPr lang="en-US" sz="1400" b="1" u="none" strike="noStrike">
                <a:solidFill>
                  <a:schemeClr val="lt1"/>
                </a:solidFill>
                <a:effectLst/>
                <a:uFillTx/>
                <a:latin typeface="Calibri"/>
              </a:rPr>
              <a:t>.</a:t>
            </a:r>
            <a:endParaRPr lang="en-US" sz="1400" b="0" u="none" strike="noStrike">
              <a:solidFill>
                <a:srgbClr val="FFFFFF"/>
              </a:solidFill>
              <a:effectLst/>
              <a:uFillTx/>
              <a:latin typeface="Arial"/>
            </a:endParaRPr>
          </a:p>
          <a:p>
            <a:pPr marL="12600" algn="r" defTabSz="1097280">
              <a:lnSpc>
                <a:spcPct val="100000"/>
              </a:lnSpc>
            </a:pPr>
            <a:r>
              <a:rPr lang="en-US" sz="1400" b="1" u="none" strike="noStrike">
                <a:solidFill>
                  <a:schemeClr val="lt1"/>
                </a:solidFill>
                <a:effectLst/>
                <a:uFillTx/>
                <a:latin typeface="Calibri"/>
              </a:rPr>
              <a:t>Then I had to spray it. </a:t>
            </a:r>
            <a:endParaRPr lang="en-US" sz="1400" b="0" u="none" strike="noStrike">
              <a:solidFill>
                <a:srgbClr val="FFFFFF"/>
              </a:solidFill>
              <a:effectLst/>
              <a:uFillTx/>
              <a:latin typeface="Arial"/>
            </a:endParaRPr>
          </a:p>
        </p:txBody>
      </p:sp>
      <p:sp>
        <p:nvSpPr>
          <p:cNvPr id="1200" name="Rectangle 10"/>
          <p:cNvSpPr/>
          <p:nvPr/>
        </p:nvSpPr>
        <p:spPr>
          <a:xfrm>
            <a:off x="5916240" y="5780520"/>
            <a:ext cx="2111040" cy="30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2600" algn="ctr" defTabSz="1097280">
              <a:lnSpc>
                <a:spcPct val="100000"/>
              </a:lnSpc>
            </a:pPr>
            <a:r>
              <a:rPr lang="en-US" sz="1400" b="1" u="none" strike="noStrike" spc="-6">
                <a:solidFill>
                  <a:schemeClr val="lt1"/>
                </a:solidFill>
                <a:effectLst/>
                <a:uFillTx/>
                <a:latin typeface="Calibri"/>
              </a:rPr>
              <a:t>Covered Only</a:t>
            </a:r>
            <a:endParaRPr lang="en-US" sz="1400" b="0" u="none" strike="noStrike">
              <a:solidFill>
                <a:srgbClr val="FFFFFF"/>
              </a:solidFill>
              <a:effectLst/>
              <a:uFillTx/>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1" name="Picture 2" descr="G:\Photos\Cell Phone Photos\2025\12-25\PXL_20251214_201513450.RAW-01.COVER.jpg"/>
          <p:cNvPicPr/>
          <p:nvPr/>
        </p:nvPicPr>
        <p:blipFill>
          <a:blip r:embed="rId3"/>
          <a:stretch/>
        </p:blipFill>
        <p:spPr>
          <a:xfrm>
            <a:off x="0" y="0"/>
            <a:ext cx="10971720" cy="8228520"/>
          </a:xfrm>
          <a:prstGeom prst="rect">
            <a:avLst/>
          </a:prstGeom>
          <a:noFill/>
          <a:ln w="0">
            <a:noFill/>
          </a:ln>
        </p:spPr>
      </p:pic>
      <p:pic>
        <p:nvPicPr>
          <p:cNvPr id="1202" name="Picture 8"/>
          <p:cNvPicPr/>
          <p:nvPr/>
        </p:nvPicPr>
        <p:blipFill>
          <a:blip r:embed="rId4"/>
          <a:stretch/>
        </p:blipFill>
        <p:spPr>
          <a:xfrm>
            <a:off x="10627560" y="7686360"/>
            <a:ext cx="275400" cy="461160"/>
          </a:xfrm>
          <a:prstGeom prst="rect">
            <a:avLst/>
          </a:prstGeom>
          <a:noFill/>
          <a:ln w="9525">
            <a:noFill/>
          </a:ln>
        </p:spPr>
      </p:pic>
      <p:sp>
        <p:nvSpPr>
          <p:cNvPr id="1203" name="Rectangle 4"/>
          <p:cNvSpPr/>
          <p:nvPr/>
        </p:nvSpPr>
        <p:spPr>
          <a:xfrm>
            <a:off x="10440" y="7898040"/>
            <a:ext cx="122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December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4" name="Picture 2" descr="G:\TRP\2trp-forestry\3-logging\DSCN3120.jpg"/>
          <p:cNvPicPr/>
          <p:nvPr/>
        </p:nvPicPr>
        <p:blipFill>
          <a:blip r:embed="rId3"/>
          <a:stretch/>
        </p:blipFill>
        <p:spPr>
          <a:xfrm>
            <a:off x="0" y="0"/>
            <a:ext cx="10971720" cy="8228520"/>
          </a:xfrm>
          <a:prstGeom prst="rect">
            <a:avLst/>
          </a:prstGeom>
          <a:noFill/>
          <a:ln w="0">
            <a:noFill/>
          </a:ln>
        </p:spPr>
      </p:pic>
      <p:pic>
        <p:nvPicPr>
          <p:cNvPr id="1205" name="Picture 8"/>
          <p:cNvPicPr/>
          <p:nvPr/>
        </p:nvPicPr>
        <p:blipFill>
          <a:blip r:embed="rId4"/>
          <a:stretch/>
        </p:blipFill>
        <p:spPr>
          <a:xfrm>
            <a:off x="10627560" y="7686360"/>
            <a:ext cx="275400" cy="461160"/>
          </a:xfrm>
          <a:prstGeom prst="rect">
            <a:avLst/>
          </a:prstGeom>
          <a:noFill/>
          <a:ln w="9525">
            <a:noFill/>
          </a:ln>
        </p:spPr>
      </p:pic>
      <p:sp>
        <p:nvSpPr>
          <p:cNvPr id="1206" name="Rectangle 4"/>
          <p:cNvSpPr/>
          <p:nvPr/>
        </p:nvSpPr>
        <p:spPr>
          <a:xfrm>
            <a:off x="10440" y="7898040"/>
            <a:ext cx="12412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November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17</a:t>
            </a:r>
            <a:endParaRPr lang="en-US" sz="1200" b="0" u="none" strike="noStrike">
              <a:solidFill>
                <a:srgbClr val="FFFFFF"/>
              </a:solidFill>
              <a:effectLst/>
              <a:uFillTx/>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7" name="Picture 2" descr="G:\Photos\Cell Phone Photos\2026\4-26\PXL_20260401_203614885.RAW-01.COVER.jpg"/>
          <p:cNvPicPr/>
          <p:nvPr/>
        </p:nvPicPr>
        <p:blipFill>
          <a:blip r:embed="rId3"/>
          <a:srcRect l="18500" r="17000" b="17251"/>
          <a:stretch/>
        </p:blipFill>
        <p:spPr>
          <a:xfrm>
            <a:off x="6161760" y="0"/>
            <a:ext cx="4809960" cy="8228520"/>
          </a:xfrm>
          <a:prstGeom prst="rect">
            <a:avLst/>
          </a:prstGeom>
          <a:noFill/>
          <a:ln w="0">
            <a:noFill/>
          </a:ln>
        </p:spPr>
      </p:pic>
      <p:pic>
        <p:nvPicPr>
          <p:cNvPr id="1208" name="Picture 3" descr="G:\Photos\Cell Phone Photos\2026\4-26\PXL_20260401_215545625.RAW-01.COVER.jpg"/>
          <p:cNvPicPr/>
          <p:nvPr/>
        </p:nvPicPr>
        <p:blipFill>
          <a:blip r:embed="rId4"/>
          <a:srcRect l="997"/>
          <a:stretch/>
        </p:blipFill>
        <p:spPr>
          <a:xfrm>
            <a:off x="0" y="0"/>
            <a:ext cx="6109560" cy="8228520"/>
          </a:xfrm>
          <a:prstGeom prst="rect">
            <a:avLst/>
          </a:prstGeom>
          <a:noFill/>
          <a:ln w="0">
            <a:noFill/>
          </a:ln>
        </p:spPr>
      </p:pic>
      <p:pic>
        <p:nvPicPr>
          <p:cNvPr id="1209" name="Picture 8"/>
          <p:cNvPicPr/>
          <p:nvPr/>
        </p:nvPicPr>
        <p:blipFill>
          <a:blip r:embed="rId5"/>
          <a:stretch/>
        </p:blipFill>
        <p:spPr>
          <a:xfrm>
            <a:off x="10627560" y="7686360"/>
            <a:ext cx="275400" cy="461160"/>
          </a:xfrm>
          <a:prstGeom prst="rect">
            <a:avLst/>
          </a:prstGeom>
          <a:noFill/>
          <a:ln w="9525">
            <a:noFill/>
          </a:ln>
        </p:spPr>
      </p:pic>
      <p:sp>
        <p:nvSpPr>
          <p:cNvPr id="1210" name="Rectangle 4"/>
          <p:cNvSpPr/>
          <p:nvPr/>
        </p:nvSpPr>
        <p:spPr>
          <a:xfrm>
            <a:off x="10440" y="7898040"/>
            <a:ext cx="9874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March 2026</a:t>
            </a:r>
            <a:endParaRPr lang="en-US" sz="1200" b="0" u="none" strike="noStrike">
              <a:solidFill>
                <a:srgbClr val="FFFFFF"/>
              </a:solidFill>
              <a:effectLst/>
              <a:uFillTx/>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1" name="Picture 2" descr="G:\Photos\Cell Phone Photos\2025\12-25\PXL_20251214_201659943.RAW-01.COVER.jpg"/>
          <p:cNvPicPr/>
          <p:nvPr/>
        </p:nvPicPr>
        <p:blipFill>
          <a:blip r:embed="rId3"/>
          <a:stretch/>
        </p:blipFill>
        <p:spPr>
          <a:xfrm>
            <a:off x="0" y="0"/>
            <a:ext cx="10971720" cy="8228520"/>
          </a:xfrm>
          <a:prstGeom prst="rect">
            <a:avLst/>
          </a:prstGeom>
          <a:noFill/>
          <a:ln w="0">
            <a:noFill/>
          </a:ln>
        </p:spPr>
      </p:pic>
      <p:pic>
        <p:nvPicPr>
          <p:cNvPr id="1212" name="Picture 8"/>
          <p:cNvPicPr/>
          <p:nvPr/>
        </p:nvPicPr>
        <p:blipFill>
          <a:blip r:embed="rId4"/>
          <a:stretch/>
        </p:blipFill>
        <p:spPr>
          <a:xfrm>
            <a:off x="10627560" y="7686360"/>
            <a:ext cx="275400" cy="461160"/>
          </a:xfrm>
          <a:prstGeom prst="rect">
            <a:avLst/>
          </a:prstGeom>
          <a:noFill/>
          <a:ln w="9525">
            <a:noFill/>
          </a:ln>
        </p:spPr>
      </p:pic>
      <p:sp>
        <p:nvSpPr>
          <p:cNvPr id="1213" name="Rectangle 9"/>
          <p:cNvSpPr/>
          <p:nvPr/>
        </p:nvSpPr>
        <p:spPr>
          <a:xfrm>
            <a:off x="10440" y="7898040"/>
            <a:ext cx="10886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October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23</a:t>
            </a:r>
            <a:endParaRPr lang="en-US" sz="1200" b="0" u="none" strike="noStrike">
              <a:solidFill>
                <a:srgbClr val="FFFFFF"/>
              </a:solidFill>
              <a:effectLst/>
              <a:uFillTx/>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4" name="Picture 8"/>
          <p:cNvPicPr/>
          <p:nvPr/>
        </p:nvPicPr>
        <p:blipFill>
          <a:blip r:embed="rId3"/>
          <a:stretch/>
        </p:blipFill>
        <p:spPr>
          <a:xfrm>
            <a:off x="10627560" y="7686360"/>
            <a:ext cx="275400" cy="461160"/>
          </a:xfrm>
          <a:prstGeom prst="rect">
            <a:avLst/>
          </a:prstGeom>
          <a:noFill/>
          <a:ln w="9525">
            <a:noFill/>
          </a:ln>
        </p:spPr>
      </p:pic>
      <p:pic>
        <p:nvPicPr>
          <p:cNvPr id="1215" name="Picture 3" descr="G:\Photos\Cell Phone Photos\2025\12-25\PXL_20251203_171755951.RAW-01.COVER.jpg"/>
          <p:cNvPicPr/>
          <p:nvPr/>
        </p:nvPicPr>
        <p:blipFill>
          <a:blip r:embed="rId4"/>
          <a:srcRect t="8999" b="29990"/>
          <a:stretch/>
        </p:blipFill>
        <p:spPr>
          <a:xfrm>
            <a:off x="474480" y="0"/>
            <a:ext cx="10117440" cy="8228520"/>
          </a:xfrm>
          <a:prstGeom prst="rect">
            <a:avLst/>
          </a:prstGeom>
          <a:noFill/>
          <a:ln w="0">
            <a:noFill/>
          </a:ln>
        </p:spPr>
      </p:pic>
      <p:sp>
        <p:nvSpPr>
          <p:cNvPr id="1216" name="Rectangle 9"/>
          <p:cNvSpPr/>
          <p:nvPr/>
        </p:nvSpPr>
        <p:spPr>
          <a:xfrm>
            <a:off x="479520" y="7898040"/>
            <a:ext cx="124128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dk1"/>
                </a:solidFill>
                <a:effectLst/>
                <a:uFillTx/>
                <a:latin typeface="Calibri"/>
              </a:rPr>
              <a:t>November</a:t>
            </a:r>
            <a:r>
              <a:rPr lang="en-US" sz="1200" b="1" u="none" strike="noStrike" spc="-23">
                <a:solidFill>
                  <a:schemeClr val="dk1"/>
                </a:solidFill>
                <a:effectLst/>
                <a:uFillTx/>
                <a:latin typeface="Calibri"/>
              </a:rPr>
              <a:t> </a:t>
            </a:r>
            <a:r>
              <a:rPr lang="en-US" sz="1200" b="1" u="none" strike="noStrike" spc="-6">
                <a:solidFill>
                  <a:schemeClr val="dk1"/>
                </a:solidFill>
                <a:effectLst/>
                <a:uFillTx/>
                <a:latin typeface="Calibri"/>
              </a:rPr>
              <a:t>20</a:t>
            </a:r>
            <a:r>
              <a:rPr lang="en-US" sz="1200" b="1" u="none" strike="noStrike" spc="-17">
                <a:solidFill>
                  <a:schemeClr val="dk1"/>
                </a:solidFill>
                <a:effectLst/>
                <a:uFillTx/>
                <a:latin typeface="Calibri"/>
              </a:rPr>
              <a:t>25</a:t>
            </a:r>
            <a:endParaRPr lang="en-US" sz="1200" b="0" u="none" strike="noStrike">
              <a:solidFill>
                <a:srgbClr val="FFFFFF"/>
              </a:solidFill>
              <a:effectLst/>
              <a:uFillTx/>
              <a:latin typeface="Arial"/>
            </a:endParaRPr>
          </a:p>
        </p:txBody>
      </p:sp>
      <p:sp>
        <p:nvSpPr>
          <p:cNvPr id="1217" name="Rectangle 5"/>
          <p:cNvSpPr/>
          <p:nvPr/>
        </p:nvSpPr>
        <p:spPr>
          <a:xfrm>
            <a:off x="5774400" y="5324400"/>
            <a:ext cx="1072800" cy="3560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lt1"/>
                </a:solidFill>
                <a:effectLst/>
                <a:uFillTx/>
                <a:latin typeface="Calibri"/>
              </a:rPr>
              <a:t>Chain Box</a:t>
            </a:r>
            <a:endParaRPr lang="en-US" sz="1600" b="0" u="none" strike="noStrike">
              <a:solidFill>
                <a:srgbClr val="FFFFFF"/>
              </a:solidFill>
              <a:effectLst/>
              <a:uFillTx/>
              <a:latin typeface="Arial"/>
            </a:endParaRPr>
          </a:p>
        </p:txBody>
      </p:sp>
      <p:sp>
        <p:nvSpPr>
          <p:cNvPr id="1218" name="Rectangle 6"/>
          <p:cNvSpPr/>
          <p:nvPr/>
        </p:nvSpPr>
        <p:spPr>
          <a:xfrm>
            <a:off x="4680000" y="4345200"/>
            <a:ext cx="1392840" cy="6022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algn="ctr" defTabSz="1097280">
              <a:lnSpc>
                <a:spcPct val="100000"/>
              </a:lnSpc>
            </a:pPr>
            <a:r>
              <a:rPr lang="en-US" sz="1600" b="1" u="none" strike="noStrike" spc="-6">
                <a:solidFill>
                  <a:schemeClr val="lt1"/>
                </a:solidFill>
                <a:effectLst/>
                <a:uFillTx/>
                <a:latin typeface="Calibri"/>
              </a:rPr>
              <a:t>Double Block </a:t>
            </a:r>
            <a:endParaRPr lang="en-US" sz="1600" b="0" u="none" strike="noStrike">
              <a:solidFill>
                <a:srgbClr val="FFFFFF"/>
              </a:solidFill>
              <a:effectLst/>
              <a:uFillTx/>
              <a:latin typeface="Arial"/>
            </a:endParaRPr>
          </a:p>
          <a:p>
            <a:pPr marL="15120" algn="ctr" defTabSz="1097280">
              <a:lnSpc>
                <a:spcPct val="100000"/>
              </a:lnSpc>
            </a:pPr>
            <a:r>
              <a:rPr lang="en-US" sz="1600" b="1" u="none" strike="noStrike" spc="-6">
                <a:solidFill>
                  <a:schemeClr val="lt1"/>
                </a:solidFill>
                <a:effectLst/>
                <a:uFillTx/>
                <a:latin typeface="Calibri"/>
              </a:rPr>
              <a:t>Provisions</a:t>
            </a:r>
            <a:endParaRPr lang="en-US" sz="1600" b="0" u="none" strike="noStrike">
              <a:solidFill>
                <a:srgbClr val="FFFFFF"/>
              </a:solidFill>
              <a:effectLst/>
              <a:uFillTx/>
              <a:latin typeface="Arial"/>
            </a:endParaRPr>
          </a:p>
        </p:txBody>
      </p:sp>
      <p:sp>
        <p:nvSpPr>
          <p:cNvPr id="1219" name="Rectangle 7"/>
          <p:cNvSpPr/>
          <p:nvPr/>
        </p:nvSpPr>
        <p:spPr>
          <a:xfrm>
            <a:off x="1281240" y="4633200"/>
            <a:ext cx="1859040" cy="6022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dk1"/>
                </a:solidFill>
                <a:effectLst/>
                <a:uFillTx/>
                <a:latin typeface="Calibri"/>
              </a:rPr>
              <a:t>Front Box Receiver </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to Steer Splitter</a:t>
            </a:r>
            <a:endParaRPr lang="en-US" sz="1600" b="0" u="none" strike="noStrike">
              <a:solidFill>
                <a:srgbClr val="FFFFFF"/>
              </a:solidFill>
              <a:effectLst/>
              <a:uFillTx/>
              <a:latin typeface="Arial"/>
            </a:endParaRPr>
          </a:p>
        </p:txBody>
      </p:sp>
      <p:sp>
        <p:nvSpPr>
          <p:cNvPr id="1220" name="Rectangle 10"/>
          <p:cNvSpPr/>
          <p:nvPr/>
        </p:nvSpPr>
        <p:spPr>
          <a:xfrm>
            <a:off x="704880" y="658440"/>
            <a:ext cx="1792440" cy="84852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dk1"/>
                </a:solidFill>
                <a:effectLst/>
                <a:uFillTx/>
                <a:latin typeface="Calibri"/>
              </a:rPr>
              <a:t>Full Length Racks</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To Transport Small</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Logs and Lumber</a:t>
            </a:r>
            <a:endParaRPr lang="en-US" sz="1600" b="0" u="none" strike="noStrike">
              <a:solidFill>
                <a:srgbClr val="FFFFFF"/>
              </a:solidFill>
              <a:effectLst/>
              <a:uFillTx/>
              <a:latin typeface="Arial"/>
            </a:endParaRPr>
          </a:p>
        </p:txBody>
      </p:sp>
      <p:cxnSp>
        <p:nvCxnSpPr>
          <p:cNvPr id="1221" name="Straight Arrow Connector 12"/>
          <p:cNvCxnSpPr/>
          <p:nvPr/>
        </p:nvCxnSpPr>
        <p:spPr>
          <a:xfrm flipV="1">
            <a:off x="2490480" y="485280"/>
            <a:ext cx="404640" cy="461880"/>
          </a:xfrm>
          <a:prstGeom prst="straightConnector1">
            <a:avLst/>
          </a:prstGeom>
          <a:ln w="63500">
            <a:solidFill>
              <a:srgbClr val="000000"/>
            </a:solidFill>
            <a:round/>
            <a:tailEnd type="arrow" w="med" len="med"/>
          </a:ln>
        </p:spPr>
      </p:cxnSp>
      <p:cxnSp>
        <p:nvCxnSpPr>
          <p:cNvPr id="1222" name="Straight Arrow Connector 14"/>
          <p:cNvCxnSpPr/>
          <p:nvPr/>
        </p:nvCxnSpPr>
        <p:spPr>
          <a:xfrm>
            <a:off x="2894040" y="5036400"/>
            <a:ext cx="461880" cy="1080"/>
          </a:xfrm>
          <a:prstGeom prst="straightConnector1">
            <a:avLst/>
          </a:prstGeom>
          <a:ln w="63500">
            <a:solidFill>
              <a:srgbClr val="000000"/>
            </a:solidFill>
            <a:round/>
            <a:tailEnd type="arrow" w="med" len="med"/>
          </a:ln>
        </p:spPr>
      </p:cxnSp>
      <p:sp>
        <p:nvSpPr>
          <p:cNvPr id="1223" name="Rectangle 16"/>
          <p:cNvSpPr/>
          <p:nvPr/>
        </p:nvSpPr>
        <p:spPr>
          <a:xfrm>
            <a:off x="589680" y="3596400"/>
            <a:ext cx="1853640" cy="6022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dk1"/>
                </a:solidFill>
                <a:effectLst/>
                <a:uFillTx/>
                <a:latin typeface="Calibri"/>
              </a:rPr>
              <a:t>Trickle Charger </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Socket Underneath</a:t>
            </a:r>
            <a:endParaRPr lang="en-US" sz="1600" b="0" u="none" strike="noStrike">
              <a:solidFill>
                <a:srgbClr val="FFFFFF"/>
              </a:solidFill>
              <a:effectLst/>
              <a:uFillTx/>
              <a:latin typeface="Arial"/>
            </a:endParaRPr>
          </a:p>
        </p:txBody>
      </p:sp>
      <p:cxnSp>
        <p:nvCxnSpPr>
          <p:cNvPr id="1224" name="Straight Arrow Connector 17"/>
          <p:cNvCxnSpPr/>
          <p:nvPr/>
        </p:nvCxnSpPr>
        <p:spPr>
          <a:xfrm flipV="1">
            <a:off x="2087280" y="3480840"/>
            <a:ext cx="404280" cy="346680"/>
          </a:xfrm>
          <a:prstGeom prst="straightConnector1">
            <a:avLst/>
          </a:prstGeom>
          <a:ln w="63500">
            <a:solidFill>
              <a:srgbClr val="000000"/>
            </a:solidFill>
            <a:round/>
            <a:tailEnd type="arrow" w="med" len="med"/>
          </a:ln>
        </p:spPr>
      </p:cxnSp>
      <p:sp>
        <p:nvSpPr>
          <p:cNvPr id="1225" name="Rectangle 19"/>
          <p:cNvSpPr/>
          <p:nvPr/>
        </p:nvSpPr>
        <p:spPr>
          <a:xfrm>
            <a:off x="820080" y="6246360"/>
            <a:ext cx="3272400" cy="6022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dk1"/>
                </a:solidFill>
                <a:effectLst/>
                <a:uFillTx/>
                <a:latin typeface="Calibri"/>
              </a:rPr>
              <a:t>There will be both high current jacks</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and a compressed air chuck</a:t>
            </a:r>
            <a:endParaRPr lang="en-US" sz="1600" b="0" u="none" strike="noStrike">
              <a:solidFill>
                <a:srgbClr val="FFFFFF"/>
              </a:solidFill>
              <a:effectLst/>
              <a:uFillTx/>
              <a:latin typeface="Arial"/>
            </a:endParaRPr>
          </a:p>
        </p:txBody>
      </p:sp>
      <p:sp>
        <p:nvSpPr>
          <p:cNvPr id="1226" name="Rectangle 15"/>
          <p:cNvSpPr/>
          <p:nvPr/>
        </p:nvSpPr>
        <p:spPr>
          <a:xfrm>
            <a:off x="704880" y="1522440"/>
            <a:ext cx="1948320" cy="84852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600" b="1" u="none" strike="noStrike" spc="-6">
                <a:solidFill>
                  <a:schemeClr val="dk1"/>
                </a:solidFill>
                <a:effectLst/>
                <a:uFillTx/>
                <a:latin typeface="Calibri"/>
              </a:rPr>
              <a:t>Tubes  hold jacks for</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support pulling </a:t>
            </a:r>
            <a:endParaRPr lang="en-US" sz="1600" b="0" u="none" strike="noStrike">
              <a:solidFill>
                <a:srgbClr val="FFFFFF"/>
              </a:solidFill>
              <a:effectLst/>
              <a:uFillTx/>
              <a:latin typeface="Arial"/>
            </a:endParaRPr>
          </a:p>
          <a:p>
            <a:pPr marL="15120" defTabSz="1097280">
              <a:lnSpc>
                <a:spcPct val="100000"/>
              </a:lnSpc>
            </a:pPr>
            <a:r>
              <a:rPr lang="en-US" sz="1600" b="1" u="none" strike="noStrike" spc="-6">
                <a:solidFill>
                  <a:schemeClr val="dk1"/>
                </a:solidFill>
                <a:effectLst/>
                <a:uFillTx/>
                <a:latin typeface="Calibri"/>
              </a:rPr>
              <a:t>tops uphill</a:t>
            </a:r>
            <a:endParaRPr lang="en-US" sz="1600" b="0" u="none" strike="noStrike">
              <a:solidFill>
                <a:srgbClr val="FFFFFF"/>
              </a:solidFill>
              <a:effectLst/>
              <a:uFillTx/>
              <a:latin typeface="Arial"/>
            </a:endParaRPr>
          </a:p>
        </p:txBody>
      </p:sp>
      <p:cxnSp>
        <p:nvCxnSpPr>
          <p:cNvPr id="1227" name="Straight Arrow Connector 18"/>
          <p:cNvCxnSpPr/>
          <p:nvPr/>
        </p:nvCxnSpPr>
        <p:spPr>
          <a:xfrm>
            <a:off x="2490480" y="1868040"/>
            <a:ext cx="692640" cy="1080"/>
          </a:xfrm>
          <a:prstGeom prst="straightConnector1">
            <a:avLst/>
          </a:prstGeom>
          <a:ln w="63500">
            <a:solidFill>
              <a:srgbClr val="000000"/>
            </a:solidFill>
            <a:round/>
            <a:tailEnd type="arrow" w="med" len="med"/>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 name="Picture 2" descr="G:\Photos\Cell Phone Photos\2025\12-25\PXL_20251210_185658807.RAW-01.COVER.jpg"/>
          <p:cNvPicPr/>
          <p:nvPr/>
        </p:nvPicPr>
        <p:blipFill>
          <a:blip r:embed="rId3"/>
          <a:srcRect t="32990"/>
          <a:stretch/>
        </p:blipFill>
        <p:spPr>
          <a:xfrm>
            <a:off x="877680" y="0"/>
            <a:ext cx="9211320" cy="8228520"/>
          </a:xfrm>
          <a:prstGeom prst="rect">
            <a:avLst/>
          </a:prstGeom>
          <a:noFill/>
          <a:ln w="0">
            <a:noFill/>
          </a:ln>
        </p:spPr>
      </p:pic>
      <p:pic>
        <p:nvPicPr>
          <p:cNvPr id="1229" name="Picture 8"/>
          <p:cNvPicPr/>
          <p:nvPr/>
        </p:nvPicPr>
        <p:blipFill>
          <a:blip r:embed="rId4"/>
          <a:stretch/>
        </p:blipFill>
        <p:spPr>
          <a:xfrm>
            <a:off x="10627560" y="7686360"/>
            <a:ext cx="275400" cy="461160"/>
          </a:xfrm>
          <a:prstGeom prst="rect">
            <a:avLst/>
          </a:prstGeom>
          <a:noFill/>
          <a:ln w="9525">
            <a:noFill/>
          </a:ln>
        </p:spPr>
      </p:pic>
      <p:sp>
        <p:nvSpPr>
          <p:cNvPr id="1230" name="Rectangle 9"/>
          <p:cNvSpPr/>
          <p:nvPr/>
        </p:nvSpPr>
        <p:spPr>
          <a:xfrm>
            <a:off x="1055520" y="7801560"/>
            <a:ext cx="12254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December</a:t>
            </a:r>
            <a:r>
              <a:rPr lang="en-US" sz="1200" b="1" u="none" strike="noStrike" spc="-23">
                <a:solidFill>
                  <a:schemeClr val="lt1"/>
                </a:solidFill>
                <a:effectLst/>
                <a:uFillTx/>
                <a:latin typeface="Calibri"/>
              </a:rPr>
              <a:t> </a:t>
            </a:r>
            <a:r>
              <a:rPr lang="en-US" sz="1200" b="1" u="none" strike="noStrike" spc="-6">
                <a:solidFill>
                  <a:schemeClr val="lt1"/>
                </a:solidFill>
                <a:effectLst/>
                <a:uFillTx/>
                <a:latin typeface="Calibri"/>
              </a:rPr>
              <a:t>20</a:t>
            </a:r>
            <a:r>
              <a:rPr lang="en-US" sz="1200" b="1" u="none" strike="noStrike" spc="-17">
                <a:solidFill>
                  <a:schemeClr val="lt1"/>
                </a:solidFill>
                <a:effectLst/>
                <a:uFillTx/>
                <a:latin typeface="Calibri"/>
              </a:rPr>
              <a:t>25</a:t>
            </a:r>
            <a:endParaRPr lang="en-US" sz="1200" b="0" u="none" strike="noStrike">
              <a:solidFill>
                <a:srgbClr val="FFFFFF"/>
              </a:solidFill>
              <a:effectLst/>
              <a:uFillTx/>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1" name="Picture 2" descr="G:\Photos\Cell Phone Photos\2024\3-24\PXL_20240317_153628330.jpg"/>
          <p:cNvPicPr/>
          <p:nvPr/>
        </p:nvPicPr>
        <p:blipFill>
          <a:blip r:embed="rId3"/>
          <a:stretch/>
        </p:blipFill>
        <p:spPr>
          <a:xfrm>
            <a:off x="19800" y="0"/>
            <a:ext cx="10928880" cy="8228520"/>
          </a:xfrm>
          <a:prstGeom prst="rect">
            <a:avLst/>
          </a:prstGeom>
          <a:noFill/>
          <a:ln w="0">
            <a:noFill/>
          </a:ln>
        </p:spPr>
      </p:pic>
      <p:sp>
        <p:nvSpPr>
          <p:cNvPr id="1232" name="Rectangle 6"/>
          <p:cNvSpPr/>
          <p:nvPr/>
        </p:nvSpPr>
        <p:spPr>
          <a:xfrm>
            <a:off x="552240" y="5260680"/>
            <a:ext cx="668124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dk1"/>
                </a:solidFill>
                <a:effectLst/>
                <a:uFillTx/>
                <a:latin typeface="Trajan Pro"/>
              </a:rPr>
              <a:t>What You See </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dk1"/>
                </a:solidFill>
                <a:effectLst/>
                <a:uFillTx/>
                <a:latin typeface="Trajan Pro"/>
              </a:rPr>
              <a:t>	Is What You Got</a:t>
            </a:r>
            <a:endParaRPr lang="en-US" sz="4400" b="0" u="none" strike="noStrike">
              <a:solidFill>
                <a:srgbClr val="FFFFFF"/>
              </a:solidFill>
              <a:effectLst/>
              <a:uFillTx/>
              <a:latin typeface="Arial"/>
            </a:endParaRPr>
          </a:p>
        </p:txBody>
      </p:sp>
      <p:sp>
        <p:nvSpPr>
          <p:cNvPr id="1233" name="Rectangle 5"/>
          <p:cNvSpPr/>
          <p:nvPr/>
        </p:nvSpPr>
        <p:spPr>
          <a:xfrm>
            <a:off x="511920" y="5233680"/>
            <a:ext cx="668124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dk1"/>
                </a:solidFill>
                <a:effectLst/>
                <a:uFillTx/>
                <a:latin typeface="Trajan Pro"/>
              </a:rPr>
              <a:t>What You See </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dk1"/>
                </a:solidFill>
                <a:effectLst/>
                <a:uFillTx/>
                <a:latin typeface="Trajan Pro"/>
              </a:rPr>
              <a:t>	Is What You Got</a:t>
            </a:r>
            <a:endParaRPr lang="en-US" sz="4400" b="0" u="none" strike="noStrike">
              <a:solidFill>
                <a:srgbClr val="FFFFFF"/>
              </a:solidFill>
              <a:effectLst/>
              <a:uFillTx/>
              <a:latin typeface="Arial"/>
            </a:endParaRPr>
          </a:p>
        </p:txBody>
      </p:sp>
      <p:sp>
        <p:nvSpPr>
          <p:cNvPr id="1234" name="Rectangle 4"/>
          <p:cNvSpPr/>
          <p:nvPr/>
        </p:nvSpPr>
        <p:spPr>
          <a:xfrm>
            <a:off x="532080" y="5247000"/>
            <a:ext cx="668124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lt1"/>
                </a:solidFill>
                <a:effectLst/>
                <a:uFillTx/>
                <a:latin typeface="Trajan Pro"/>
              </a:rPr>
              <a:t>What You See </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lt1"/>
                </a:solidFill>
                <a:effectLst/>
                <a:uFillTx/>
                <a:latin typeface="Trajan Pro"/>
              </a:rPr>
              <a:t>	Is What You Got</a:t>
            </a:r>
            <a:endParaRPr lang="en-US" sz="4400" b="0" u="none" strike="noStrike">
              <a:solidFill>
                <a:srgbClr val="FFFFFF"/>
              </a:solidFill>
              <a:effectLst/>
              <a:uFillTx/>
              <a:latin typeface="Arial"/>
            </a:endParaRPr>
          </a:p>
        </p:txBody>
      </p:sp>
      <p:pic>
        <p:nvPicPr>
          <p:cNvPr id="1235" name="Picture 8"/>
          <p:cNvPicPr/>
          <p:nvPr/>
        </p:nvPicPr>
        <p:blipFill>
          <a:blip r:embed="rId4"/>
          <a:stretch/>
        </p:blipFill>
        <p:spPr>
          <a:xfrm>
            <a:off x="10627560" y="7686360"/>
            <a:ext cx="275400" cy="461160"/>
          </a:xfrm>
          <a:prstGeom prst="rect">
            <a:avLst/>
          </a:prstGeom>
          <a:noFill/>
          <a:ln w="9525">
            <a:noFill/>
          </a:ln>
        </p:spPr>
      </p:pic>
      <p:sp>
        <p:nvSpPr>
          <p:cNvPr id="1236" name="Rectangle 9"/>
          <p:cNvSpPr/>
          <p:nvPr/>
        </p:nvSpPr>
        <p:spPr>
          <a:xfrm>
            <a:off x="10440" y="7898040"/>
            <a:ext cx="175140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March 20</a:t>
            </a:r>
            <a:r>
              <a:rPr lang="en-US" sz="1200" b="1" u="none" strike="noStrike" spc="-17">
                <a:solidFill>
                  <a:schemeClr val="lt1"/>
                </a:solidFill>
                <a:effectLst/>
                <a:uFillTx/>
                <a:latin typeface="Calibri"/>
              </a:rPr>
              <a:t>24  - Big Basin </a:t>
            </a:r>
            <a:endParaRPr lang="en-US" sz="1200" b="0" u="none" strike="noStrike">
              <a:solidFill>
                <a:srgbClr val="FFFFFF"/>
              </a:solidFill>
              <a:effectLst/>
              <a:uFillTx/>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7" name="object 6"/>
          <p:cNvSpPr/>
          <p:nvPr/>
        </p:nvSpPr>
        <p:spPr>
          <a:xfrm>
            <a:off x="152280" y="7924680"/>
            <a:ext cx="9547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200" b="1" u="none" strike="noStrike">
                <a:solidFill>
                  <a:srgbClr val="FFFFFF"/>
                </a:solidFill>
                <a:effectLst/>
                <a:uFillTx/>
                <a:latin typeface="Arial"/>
              </a:rPr>
              <a:t>March 2024</a:t>
            </a:r>
            <a:endParaRPr lang="en-US" sz="1200" b="0" u="none" strike="noStrike">
              <a:solidFill>
                <a:srgbClr val="FFFFFF"/>
              </a:solidFill>
              <a:effectLst/>
              <a:uFillTx/>
              <a:latin typeface="Arial"/>
            </a:endParaRPr>
          </a:p>
        </p:txBody>
      </p:sp>
      <p:pic>
        <p:nvPicPr>
          <p:cNvPr id="1238" name="Picture 2" descr="G:\Photos\Incoming 24\Incoming 3-24\CZU Bruce Baker\DSCN4896.JPG"/>
          <p:cNvPicPr/>
          <p:nvPr/>
        </p:nvPicPr>
        <p:blipFill>
          <a:blip r:embed="rId3"/>
          <a:stretch/>
        </p:blipFill>
        <p:spPr>
          <a:xfrm>
            <a:off x="0" y="0"/>
            <a:ext cx="10971720" cy="8228520"/>
          </a:xfrm>
          <a:prstGeom prst="rect">
            <a:avLst/>
          </a:prstGeom>
          <a:noFill/>
          <a:ln w="0">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 name="Picture 2" descr="G:\TRP\2trp-forestry\3-logging\20200312_170823.jpg"/>
          <p:cNvPicPr/>
          <p:nvPr/>
        </p:nvPicPr>
        <p:blipFill>
          <a:blip r:embed="rId3"/>
          <a:srcRect l="20529" r="16363"/>
          <a:stretch/>
        </p:blipFill>
        <p:spPr>
          <a:xfrm>
            <a:off x="360" y="0"/>
            <a:ext cx="10971360" cy="8228520"/>
          </a:xfrm>
          <a:prstGeom prst="rect">
            <a:avLst/>
          </a:prstGeom>
          <a:noFill/>
          <a:ln w="0">
            <a:noFill/>
          </a:ln>
        </p:spPr>
      </p:pic>
      <p:pic>
        <p:nvPicPr>
          <p:cNvPr id="1240" name="Picture 8"/>
          <p:cNvPicPr/>
          <p:nvPr/>
        </p:nvPicPr>
        <p:blipFill>
          <a:blip r:embed="rId4"/>
          <a:stretch/>
        </p:blipFill>
        <p:spPr>
          <a:xfrm>
            <a:off x="10627560" y="7686360"/>
            <a:ext cx="275400" cy="461160"/>
          </a:xfrm>
          <a:prstGeom prst="rect">
            <a:avLst/>
          </a:prstGeom>
          <a:noFill/>
          <a:ln w="9525">
            <a:noFill/>
          </a:ln>
        </p:spPr>
      </p:pic>
      <p:sp>
        <p:nvSpPr>
          <p:cNvPr id="1241" name="Rectangle 9"/>
          <p:cNvSpPr/>
          <p:nvPr/>
        </p:nvSpPr>
        <p:spPr>
          <a:xfrm>
            <a:off x="10440" y="7898040"/>
            <a:ext cx="984240" cy="29448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marL="15120" defTabSz="1097280">
              <a:lnSpc>
                <a:spcPct val="100000"/>
              </a:lnSpc>
            </a:pPr>
            <a:r>
              <a:rPr lang="en-US" sz="1200" b="1" u="none" strike="noStrike" spc="-6">
                <a:solidFill>
                  <a:schemeClr val="lt1"/>
                </a:solidFill>
                <a:effectLst/>
                <a:uFillTx/>
                <a:latin typeface="Calibri"/>
              </a:rPr>
              <a:t>March 20</a:t>
            </a:r>
            <a:r>
              <a:rPr lang="en-US" sz="1200" b="1" u="none" strike="noStrike" spc="-17">
                <a:solidFill>
                  <a:schemeClr val="lt1"/>
                </a:solidFill>
                <a:effectLst/>
                <a:uFillTx/>
                <a:latin typeface="Calibri"/>
              </a:rPr>
              <a:t>20</a:t>
            </a:r>
            <a:endParaRPr lang="en-US" sz="1200" b="0" u="none" strike="noStrike">
              <a:solidFill>
                <a:srgbClr val="FFFFFF"/>
              </a:solidFill>
              <a:effectLst/>
              <a:uFillTx/>
              <a:latin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2" name="Picture 2" descr="G:\TRP\2trp-forestry\6-aerials\Vande Pol Hillshade No Property Lines 01.jpg"/>
          <p:cNvPicPr/>
          <p:nvPr/>
        </p:nvPicPr>
        <p:blipFill>
          <a:blip r:embed="rId3"/>
          <a:srcRect l="21818" t="10588" r="3636" b="6119"/>
          <a:stretch/>
        </p:blipFill>
        <p:spPr>
          <a:xfrm>
            <a:off x="0" y="5760"/>
            <a:ext cx="10971720" cy="8224920"/>
          </a:xfrm>
          <a:prstGeom prst="rect">
            <a:avLst/>
          </a:prstGeom>
          <a:noFill/>
          <a:ln w="0">
            <a:noFill/>
          </a:ln>
        </p:spPr>
      </p:pic>
      <p:grpSp>
        <p:nvGrpSpPr>
          <p:cNvPr id="1243" name="Group 91"/>
          <p:cNvGrpSpPr/>
          <p:nvPr/>
        </p:nvGrpSpPr>
        <p:grpSpPr>
          <a:xfrm>
            <a:off x="353880" y="2351520"/>
            <a:ext cx="10231920" cy="4356000"/>
            <a:chOff x="353880" y="2351520"/>
            <a:chExt cx="10231920" cy="4356000"/>
          </a:xfrm>
        </p:grpSpPr>
        <p:cxnSp>
          <p:nvCxnSpPr>
            <p:cNvPr id="1244" name="Straight Connector 29"/>
            <p:cNvCxnSpPr/>
            <p:nvPr/>
          </p:nvCxnSpPr>
          <p:spPr>
            <a:xfrm flipH="1">
              <a:off x="353880" y="6706800"/>
              <a:ext cx="6759360" cy="1080"/>
            </a:xfrm>
            <a:prstGeom prst="straightConnector1">
              <a:avLst/>
            </a:prstGeom>
            <a:ln w="25400">
              <a:solidFill>
                <a:schemeClr val="lt1">
                  <a:alpha val="60000"/>
                </a:schemeClr>
              </a:solidFill>
              <a:round/>
            </a:ln>
          </p:spPr>
        </p:cxnSp>
        <p:cxnSp>
          <p:nvCxnSpPr>
            <p:cNvPr id="1245" name="Straight Connector 30"/>
            <p:cNvCxnSpPr/>
            <p:nvPr/>
          </p:nvCxnSpPr>
          <p:spPr>
            <a:xfrm>
              <a:off x="353880" y="2966400"/>
              <a:ext cx="1080" cy="3741480"/>
            </a:xfrm>
            <a:prstGeom prst="straightConnector1">
              <a:avLst/>
            </a:prstGeom>
            <a:ln w="25400">
              <a:solidFill>
                <a:schemeClr val="lt1">
                  <a:alpha val="60000"/>
                </a:schemeClr>
              </a:solidFill>
              <a:round/>
            </a:ln>
          </p:spPr>
        </p:cxnSp>
        <p:cxnSp>
          <p:nvCxnSpPr>
            <p:cNvPr id="1246" name="Straight Connector 31"/>
            <p:cNvCxnSpPr/>
            <p:nvPr/>
          </p:nvCxnSpPr>
          <p:spPr>
            <a:xfrm>
              <a:off x="10312200" y="2351520"/>
              <a:ext cx="273960" cy="418680"/>
            </a:xfrm>
            <a:prstGeom prst="straightConnector1">
              <a:avLst/>
            </a:prstGeom>
            <a:ln w="25400">
              <a:solidFill>
                <a:schemeClr val="lt1">
                  <a:alpha val="60000"/>
                </a:schemeClr>
              </a:solidFill>
              <a:round/>
            </a:ln>
          </p:spPr>
        </p:cxnSp>
        <p:cxnSp>
          <p:nvCxnSpPr>
            <p:cNvPr id="1247" name="Straight Connector 32"/>
            <p:cNvCxnSpPr/>
            <p:nvPr/>
          </p:nvCxnSpPr>
          <p:spPr>
            <a:xfrm flipH="1">
              <a:off x="9599400" y="3084120"/>
              <a:ext cx="939600" cy="368640"/>
            </a:xfrm>
            <a:prstGeom prst="straightConnector1">
              <a:avLst/>
            </a:prstGeom>
            <a:ln w="25400">
              <a:solidFill>
                <a:schemeClr val="lt1">
                  <a:alpha val="60000"/>
                </a:schemeClr>
              </a:solidFill>
              <a:round/>
            </a:ln>
          </p:spPr>
        </p:cxnSp>
        <p:cxnSp>
          <p:nvCxnSpPr>
            <p:cNvPr id="1248" name="Straight Connector 33"/>
            <p:cNvCxnSpPr/>
            <p:nvPr/>
          </p:nvCxnSpPr>
          <p:spPr>
            <a:xfrm flipH="1">
              <a:off x="9202320" y="3451680"/>
              <a:ext cx="398160" cy="893160"/>
            </a:xfrm>
            <a:prstGeom prst="straightConnector1">
              <a:avLst/>
            </a:prstGeom>
            <a:ln w="25400">
              <a:solidFill>
                <a:schemeClr val="lt1">
                  <a:alpha val="60000"/>
                </a:schemeClr>
              </a:solidFill>
              <a:round/>
            </a:ln>
          </p:spPr>
        </p:cxnSp>
        <p:cxnSp>
          <p:nvCxnSpPr>
            <p:cNvPr id="1249" name="Straight Connector 34"/>
            <p:cNvCxnSpPr/>
            <p:nvPr/>
          </p:nvCxnSpPr>
          <p:spPr>
            <a:xfrm flipH="1">
              <a:off x="8142480" y="4343760"/>
              <a:ext cx="1078560" cy="232560"/>
            </a:xfrm>
            <a:prstGeom prst="straightConnector1">
              <a:avLst/>
            </a:prstGeom>
            <a:ln w="25400">
              <a:solidFill>
                <a:schemeClr val="lt1">
                  <a:alpha val="60000"/>
                </a:schemeClr>
              </a:solidFill>
              <a:round/>
            </a:ln>
          </p:spPr>
        </p:cxnSp>
        <p:cxnSp>
          <p:nvCxnSpPr>
            <p:cNvPr id="1250" name="Straight Connector 35"/>
            <p:cNvCxnSpPr/>
            <p:nvPr/>
          </p:nvCxnSpPr>
          <p:spPr>
            <a:xfrm flipH="1">
              <a:off x="7112160" y="4575240"/>
              <a:ext cx="432360" cy="714960"/>
            </a:xfrm>
            <a:prstGeom prst="straightConnector1">
              <a:avLst/>
            </a:prstGeom>
            <a:ln w="25400">
              <a:solidFill>
                <a:schemeClr val="lt1">
                  <a:alpha val="60000"/>
                </a:schemeClr>
              </a:solidFill>
              <a:round/>
            </a:ln>
          </p:spPr>
        </p:cxnSp>
        <p:cxnSp>
          <p:nvCxnSpPr>
            <p:cNvPr id="1251" name="Straight Connector 36"/>
            <p:cNvCxnSpPr/>
            <p:nvPr/>
          </p:nvCxnSpPr>
          <p:spPr>
            <a:xfrm>
              <a:off x="7112160" y="5289120"/>
              <a:ext cx="1080" cy="1418760"/>
            </a:xfrm>
            <a:prstGeom prst="straightConnector1">
              <a:avLst/>
            </a:prstGeom>
            <a:ln w="25400">
              <a:solidFill>
                <a:schemeClr val="lt1">
                  <a:alpha val="60000"/>
                </a:schemeClr>
              </a:solidFill>
              <a:round/>
            </a:ln>
          </p:spPr>
        </p:cxnSp>
        <p:cxnSp>
          <p:nvCxnSpPr>
            <p:cNvPr id="1252" name="Straight Connector 41"/>
            <p:cNvCxnSpPr/>
            <p:nvPr/>
          </p:nvCxnSpPr>
          <p:spPr>
            <a:xfrm flipH="1">
              <a:off x="10537920" y="2769120"/>
              <a:ext cx="48240" cy="316080"/>
            </a:xfrm>
            <a:prstGeom prst="straightConnector1">
              <a:avLst/>
            </a:prstGeom>
            <a:ln w="25400">
              <a:solidFill>
                <a:schemeClr val="lt1">
                  <a:alpha val="60000"/>
                </a:schemeClr>
              </a:solidFill>
              <a:round/>
            </a:ln>
          </p:spPr>
        </p:cxnSp>
        <p:cxnSp>
          <p:nvCxnSpPr>
            <p:cNvPr id="1253" name="Straight Connector 42"/>
            <p:cNvCxnSpPr/>
            <p:nvPr/>
          </p:nvCxnSpPr>
          <p:spPr>
            <a:xfrm flipH="1">
              <a:off x="7534440" y="4575240"/>
              <a:ext cx="611280" cy="1080"/>
            </a:xfrm>
            <a:prstGeom prst="straightConnector1">
              <a:avLst/>
            </a:prstGeom>
            <a:ln w="25400">
              <a:solidFill>
                <a:schemeClr val="lt1">
                  <a:alpha val="60000"/>
                </a:schemeClr>
              </a:solidFill>
              <a:round/>
            </a:ln>
          </p:spPr>
        </p:cxnSp>
      </p:grpSp>
      <p:pic>
        <p:nvPicPr>
          <p:cNvPr id="1254" name="Picture 3"/>
          <p:cNvPicPr/>
          <p:nvPr/>
        </p:nvPicPr>
        <p:blipFill>
          <a:blip r:embed="rId4"/>
          <a:stretch/>
        </p:blipFill>
        <p:spPr>
          <a:xfrm>
            <a:off x="10635480" y="7684920"/>
            <a:ext cx="275400" cy="461160"/>
          </a:xfrm>
          <a:prstGeom prst="rect">
            <a:avLst/>
          </a:prstGeom>
          <a:noFill/>
          <a:ln w="9525">
            <a:noFill/>
          </a:ln>
        </p:spPr>
      </p:pic>
      <p:cxnSp>
        <p:nvCxnSpPr>
          <p:cNvPr id="1255" name="Straight Arrow Connector 62"/>
          <p:cNvCxnSpPr/>
          <p:nvPr/>
        </p:nvCxnSpPr>
        <p:spPr>
          <a:xfrm flipH="1" flipV="1">
            <a:off x="10904760" y="4162320"/>
            <a:ext cx="400680" cy="469080"/>
          </a:xfrm>
          <a:prstGeom prst="straightConnector1">
            <a:avLst/>
          </a:prstGeom>
          <a:ln w="38100">
            <a:solidFill>
              <a:srgbClr val="FAC090"/>
            </a:solidFill>
            <a:round/>
            <a:headEnd type="arrow" w="med" len="med"/>
          </a:ln>
        </p:spPr>
      </p:cxnSp>
      <p:cxnSp>
        <p:nvCxnSpPr>
          <p:cNvPr id="1256" name="Straight Arrow Connector 47"/>
          <p:cNvCxnSpPr/>
          <p:nvPr/>
        </p:nvCxnSpPr>
        <p:spPr>
          <a:xfrm>
            <a:off x="10094760" y="443160"/>
            <a:ext cx="692280" cy="1080"/>
          </a:xfrm>
          <a:prstGeom prst="straightConnector1">
            <a:avLst/>
          </a:prstGeom>
          <a:ln w="73025">
            <a:solidFill>
              <a:srgbClr val="FFFFFF"/>
            </a:solidFill>
            <a:round/>
            <a:tailEnd type="triangle" w="med" len="med"/>
          </a:ln>
        </p:spPr>
      </p:cxnSp>
      <p:sp>
        <p:nvSpPr>
          <p:cNvPr id="1257" name="TextBox 48"/>
          <p:cNvSpPr/>
          <p:nvPr/>
        </p:nvSpPr>
        <p:spPr>
          <a:xfrm>
            <a:off x="9576360" y="111240"/>
            <a:ext cx="5252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3600" b="1" u="none" strike="noStrike">
                <a:solidFill>
                  <a:schemeClr val="lt1"/>
                </a:solidFill>
                <a:effectLst/>
                <a:uFillTx/>
                <a:latin typeface="Calibri"/>
              </a:rPr>
              <a:t>N</a:t>
            </a:r>
            <a:endParaRPr lang="en-US" sz="3600" b="0" u="none" strike="noStrike">
              <a:solidFill>
                <a:srgbClr val="FFFFFF"/>
              </a:solidFill>
              <a:effectLst/>
              <a:uFillTx/>
              <a:latin typeface="Arial"/>
            </a:endParaRPr>
          </a:p>
        </p:txBody>
      </p:sp>
      <p:cxnSp>
        <p:nvCxnSpPr>
          <p:cNvPr id="1258" name="Straight Arrow Connector 46"/>
          <p:cNvCxnSpPr/>
          <p:nvPr/>
        </p:nvCxnSpPr>
        <p:spPr>
          <a:xfrm flipV="1">
            <a:off x="3412440" y="6130800"/>
            <a:ext cx="853560" cy="519480"/>
          </a:xfrm>
          <a:prstGeom prst="straightConnector1">
            <a:avLst/>
          </a:prstGeom>
          <a:ln w="127000">
            <a:solidFill>
              <a:srgbClr val="FF0000"/>
            </a:solidFill>
            <a:round/>
            <a:headEnd type="triangle" w="med" len="med"/>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 name="Picture 2" descr="G:\TRP\2trp-forestry\6-aerials\Vande Pol Hillshade No Property Lines 01.jpg"/>
          <p:cNvPicPr/>
          <p:nvPr/>
        </p:nvPicPr>
        <p:blipFill>
          <a:blip r:embed="rId3"/>
          <a:srcRect l="21818" t="10588" r="3636" b="6119"/>
          <a:stretch/>
        </p:blipFill>
        <p:spPr>
          <a:xfrm>
            <a:off x="0" y="5760"/>
            <a:ext cx="10971720" cy="8224920"/>
          </a:xfrm>
          <a:prstGeom prst="rect">
            <a:avLst/>
          </a:prstGeom>
          <a:noFill/>
          <a:ln w="0">
            <a:noFill/>
          </a:ln>
        </p:spPr>
      </p:pic>
      <p:sp>
        <p:nvSpPr>
          <p:cNvPr id="1260" name="Freeform 81"/>
          <p:cNvSpPr/>
          <p:nvPr/>
        </p:nvSpPr>
        <p:spPr>
          <a:xfrm>
            <a:off x="3112920" y="4523760"/>
            <a:ext cx="790920" cy="604800"/>
          </a:xfrm>
          <a:custGeom>
            <a:avLst/>
            <a:gdLst>
              <a:gd name="textAreaLeft" fmla="*/ 0 w 790920"/>
              <a:gd name="textAreaRight" fmla="*/ 792000 w 790920"/>
              <a:gd name="textAreaTop" fmla="*/ 0 h 604800"/>
              <a:gd name="textAreaBottom" fmla="*/ 605880 h 604800"/>
              <a:gd name="GluePoint1X" fmla="*/ 611188 w 792163"/>
              <a:gd name="GluePoint1Y" fmla="*/ 92604 h 605896"/>
              <a:gd name="GluePoint2X" fmla="*/ 773113 w 792163"/>
              <a:gd name="GluePoint2Y" fmla="*/ 254529 h 605896"/>
              <a:gd name="GluePoint3X" fmla="*/ 725488 w 792163"/>
              <a:gd name="GluePoint3Y" fmla="*/ 486304 h 605896"/>
              <a:gd name="GluePoint4X" fmla="*/ 538163 w 792163"/>
              <a:gd name="GluePoint4Y" fmla="*/ 552979 h 605896"/>
              <a:gd name="GluePoint5X" fmla="*/ 369888 w 792163"/>
              <a:gd name="GluePoint5Y" fmla="*/ 578379 h 605896"/>
              <a:gd name="GluePoint6X" fmla="*/ 271463 w 792163"/>
              <a:gd name="GluePoint6Y" fmla="*/ 387879 h 605896"/>
              <a:gd name="GluePoint7X" fmla="*/ 7938 w 792163"/>
              <a:gd name="GluePoint7Y" fmla="*/ 219604 h 605896"/>
              <a:gd name="GluePoint8X" fmla="*/ 223838 w 792163"/>
              <a:gd name="GluePoint8Y" fmla="*/ 22754 h 605896"/>
              <a:gd name="GluePoint9X" fmla="*/ 547688 w 792163"/>
              <a:gd name="GluePoint9Y" fmla="*/ 83079 h 6058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792163" h="605896">
                <a:moveTo>
                  <a:pt x="611188" y="92604"/>
                </a:moveTo>
                <a:cubicBezTo>
                  <a:pt x="682625" y="140758"/>
                  <a:pt x="754063" y="188912"/>
                  <a:pt x="773113" y="254529"/>
                </a:cubicBezTo>
                <a:cubicBezTo>
                  <a:pt x="792163" y="320146"/>
                  <a:pt x="764646" y="436562"/>
                  <a:pt x="725488" y="486304"/>
                </a:cubicBezTo>
                <a:cubicBezTo>
                  <a:pt x="686330" y="536046"/>
                  <a:pt x="597430" y="537633"/>
                  <a:pt x="538163" y="552979"/>
                </a:cubicBezTo>
                <a:cubicBezTo>
                  <a:pt x="478896" y="568325"/>
                  <a:pt x="414338" y="605896"/>
                  <a:pt x="369888" y="578379"/>
                </a:cubicBezTo>
                <a:cubicBezTo>
                  <a:pt x="325438" y="550862"/>
                  <a:pt x="331788" y="447675"/>
                  <a:pt x="271463" y="387879"/>
                </a:cubicBezTo>
                <a:cubicBezTo>
                  <a:pt x="211138" y="328083"/>
                  <a:pt x="15876" y="280458"/>
                  <a:pt x="7938" y="219604"/>
                </a:cubicBezTo>
                <a:cubicBezTo>
                  <a:pt x="0" y="158750"/>
                  <a:pt x="133880" y="45508"/>
                  <a:pt x="223838" y="22754"/>
                </a:cubicBezTo>
                <a:cubicBezTo>
                  <a:pt x="313796" y="0"/>
                  <a:pt x="430742" y="41539"/>
                  <a:pt x="547688" y="83079"/>
                </a:cubicBezTo>
              </a:path>
            </a:pathLst>
          </a:custGeom>
          <a:noFill/>
          <a:ln w="50800">
            <a:solidFill>
              <a:srgbClr val="C00000"/>
            </a:solidFill>
            <a:prstDash val="sys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grpSp>
        <p:nvGrpSpPr>
          <p:cNvPr id="1261" name="Group 91"/>
          <p:cNvGrpSpPr/>
          <p:nvPr/>
        </p:nvGrpSpPr>
        <p:grpSpPr>
          <a:xfrm>
            <a:off x="353880" y="2351520"/>
            <a:ext cx="10231920" cy="4356000"/>
            <a:chOff x="353880" y="2351520"/>
            <a:chExt cx="10231920" cy="4356000"/>
          </a:xfrm>
        </p:grpSpPr>
        <p:cxnSp>
          <p:nvCxnSpPr>
            <p:cNvPr id="1262" name="Straight Connector 29"/>
            <p:cNvCxnSpPr/>
            <p:nvPr/>
          </p:nvCxnSpPr>
          <p:spPr>
            <a:xfrm flipH="1">
              <a:off x="353880" y="6706800"/>
              <a:ext cx="6759360" cy="1080"/>
            </a:xfrm>
            <a:prstGeom prst="straightConnector1">
              <a:avLst/>
            </a:prstGeom>
            <a:ln w="25400">
              <a:solidFill>
                <a:schemeClr val="lt1">
                  <a:alpha val="60000"/>
                </a:schemeClr>
              </a:solidFill>
              <a:round/>
            </a:ln>
          </p:spPr>
        </p:cxnSp>
        <p:cxnSp>
          <p:nvCxnSpPr>
            <p:cNvPr id="1263" name="Straight Connector 30"/>
            <p:cNvCxnSpPr/>
            <p:nvPr/>
          </p:nvCxnSpPr>
          <p:spPr>
            <a:xfrm>
              <a:off x="353880" y="2966400"/>
              <a:ext cx="1080" cy="3741480"/>
            </a:xfrm>
            <a:prstGeom prst="straightConnector1">
              <a:avLst/>
            </a:prstGeom>
            <a:ln w="25400">
              <a:solidFill>
                <a:schemeClr val="lt1">
                  <a:alpha val="60000"/>
                </a:schemeClr>
              </a:solidFill>
              <a:round/>
            </a:ln>
          </p:spPr>
        </p:cxnSp>
        <p:cxnSp>
          <p:nvCxnSpPr>
            <p:cNvPr id="1264" name="Straight Connector 31"/>
            <p:cNvCxnSpPr/>
            <p:nvPr/>
          </p:nvCxnSpPr>
          <p:spPr>
            <a:xfrm>
              <a:off x="10312200" y="2351520"/>
              <a:ext cx="273960" cy="418680"/>
            </a:xfrm>
            <a:prstGeom prst="straightConnector1">
              <a:avLst/>
            </a:prstGeom>
            <a:ln w="25400">
              <a:solidFill>
                <a:schemeClr val="lt1">
                  <a:alpha val="60000"/>
                </a:schemeClr>
              </a:solidFill>
              <a:round/>
            </a:ln>
          </p:spPr>
        </p:cxnSp>
        <p:cxnSp>
          <p:nvCxnSpPr>
            <p:cNvPr id="1265" name="Straight Connector 32"/>
            <p:cNvCxnSpPr/>
            <p:nvPr/>
          </p:nvCxnSpPr>
          <p:spPr>
            <a:xfrm flipH="1">
              <a:off x="9599400" y="3084120"/>
              <a:ext cx="939600" cy="368640"/>
            </a:xfrm>
            <a:prstGeom prst="straightConnector1">
              <a:avLst/>
            </a:prstGeom>
            <a:ln w="25400">
              <a:solidFill>
                <a:schemeClr val="lt1">
                  <a:alpha val="60000"/>
                </a:schemeClr>
              </a:solidFill>
              <a:round/>
            </a:ln>
          </p:spPr>
        </p:cxnSp>
        <p:cxnSp>
          <p:nvCxnSpPr>
            <p:cNvPr id="1266" name="Straight Connector 33"/>
            <p:cNvCxnSpPr/>
            <p:nvPr/>
          </p:nvCxnSpPr>
          <p:spPr>
            <a:xfrm flipH="1">
              <a:off x="9202320" y="3451680"/>
              <a:ext cx="398160" cy="893160"/>
            </a:xfrm>
            <a:prstGeom prst="straightConnector1">
              <a:avLst/>
            </a:prstGeom>
            <a:ln w="25400">
              <a:solidFill>
                <a:schemeClr val="lt1">
                  <a:alpha val="60000"/>
                </a:schemeClr>
              </a:solidFill>
              <a:round/>
            </a:ln>
          </p:spPr>
        </p:cxnSp>
        <p:cxnSp>
          <p:nvCxnSpPr>
            <p:cNvPr id="1267" name="Straight Connector 34"/>
            <p:cNvCxnSpPr/>
            <p:nvPr/>
          </p:nvCxnSpPr>
          <p:spPr>
            <a:xfrm flipH="1">
              <a:off x="8142480" y="4343760"/>
              <a:ext cx="1078560" cy="232560"/>
            </a:xfrm>
            <a:prstGeom prst="straightConnector1">
              <a:avLst/>
            </a:prstGeom>
            <a:ln w="25400">
              <a:solidFill>
                <a:schemeClr val="lt1">
                  <a:alpha val="60000"/>
                </a:schemeClr>
              </a:solidFill>
              <a:round/>
            </a:ln>
          </p:spPr>
        </p:cxnSp>
        <p:cxnSp>
          <p:nvCxnSpPr>
            <p:cNvPr id="1268" name="Straight Connector 35"/>
            <p:cNvCxnSpPr/>
            <p:nvPr/>
          </p:nvCxnSpPr>
          <p:spPr>
            <a:xfrm flipH="1">
              <a:off x="7112160" y="4575240"/>
              <a:ext cx="432360" cy="714960"/>
            </a:xfrm>
            <a:prstGeom prst="straightConnector1">
              <a:avLst/>
            </a:prstGeom>
            <a:ln w="25400">
              <a:solidFill>
                <a:schemeClr val="lt1">
                  <a:alpha val="60000"/>
                </a:schemeClr>
              </a:solidFill>
              <a:round/>
            </a:ln>
          </p:spPr>
        </p:cxnSp>
        <p:cxnSp>
          <p:nvCxnSpPr>
            <p:cNvPr id="1269" name="Straight Connector 36"/>
            <p:cNvCxnSpPr/>
            <p:nvPr/>
          </p:nvCxnSpPr>
          <p:spPr>
            <a:xfrm>
              <a:off x="7112160" y="5289120"/>
              <a:ext cx="1080" cy="1418760"/>
            </a:xfrm>
            <a:prstGeom prst="straightConnector1">
              <a:avLst/>
            </a:prstGeom>
            <a:ln w="25400">
              <a:solidFill>
                <a:schemeClr val="lt1">
                  <a:alpha val="60000"/>
                </a:schemeClr>
              </a:solidFill>
              <a:round/>
            </a:ln>
          </p:spPr>
        </p:cxnSp>
        <p:cxnSp>
          <p:nvCxnSpPr>
            <p:cNvPr id="1270" name="Straight Connector 41"/>
            <p:cNvCxnSpPr/>
            <p:nvPr/>
          </p:nvCxnSpPr>
          <p:spPr>
            <a:xfrm flipH="1">
              <a:off x="10537920" y="2769120"/>
              <a:ext cx="48240" cy="316080"/>
            </a:xfrm>
            <a:prstGeom prst="straightConnector1">
              <a:avLst/>
            </a:prstGeom>
            <a:ln w="25400">
              <a:solidFill>
                <a:schemeClr val="lt1">
                  <a:alpha val="60000"/>
                </a:schemeClr>
              </a:solidFill>
              <a:round/>
            </a:ln>
          </p:spPr>
        </p:cxnSp>
        <p:cxnSp>
          <p:nvCxnSpPr>
            <p:cNvPr id="1271" name="Straight Connector 42"/>
            <p:cNvCxnSpPr/>
            <p:nvPr/>
          </p:nvCxnSpPr>
          <p:spPr>
            <a:xfrm flipH="1">
              <a:off x="7534440" y="4575240"/>
              <a:ext cx="611280" cy="1080"/>
            </a:xfrm>
            <a:prstGeom prst="straightConnector1">
              <a:avLst/>
            </a:prstGeom>
            <a:ln w="25400">
              <a:solidFill>
                <a:schemeClr val="lt1">
                  <a:alpha val="60000"/>
                </a:schemeClr>
              </a:solidFill>
              <a:round/>
            </a:ln>
          </p:spPr>
        </p:cxnSp>
      </p:grpSp>
      <p:pic>
        <p:nvPicPr>
          <p:cNvPr id="1272" name="Picture 3"/>
          <p:cNvPicPr/>
          <p:nvPr/>
        </p:nvPicPr>
        <p:blipFill>
          <a:blip r:embed="rId4"/>
          <a:stretch/>
        </p:blipFill>
        <p:spPr>
          <a:xfrm>
            <a:off x="10635480" y="7684920"/>
            <a:ext cx="275400" cy="461160"/>
          </a:xfrm>
          <a:prstGeom prst="rect">
            <a:avLst/>
          </a:prstGeom>
          <a:noFill/>
          <a:ln w="9525">
            <a:noFill/>
          </a:ln>
        </p:spPr>
      </p:pic>
      <p:cxnSp>
        <p:nvCxnSpPr>
          <p:cNvPr id="1273" name="Straight Arrow Connector 62"/>
          <p:cNvCxnSpPr/>
          <p:nvPr/>
        </p:nvCxnSpPr>
        <p:spPr>
          <a:xfrm flipH="1" flipV="1">
            <a:off x="10904760" y="4162320"/>
            <a:ext cx="400680" cy="469080"/>
          </a:xfrm>
          <a:prstGeom prst="straightConnector1">
            <a:avLst/>
          </a:prstGeom>
          <a:ln w="38100">
            <a:solidFill>
              <a:srgbClr val="FAC090"/>
            </a:solidFill>
            <a:round/>
            <a:headEnd type="arrow" w="med" len="med"/>
          </a:ln>
        </p:spPr>
      </p:cxnSp>
      <p:cxnSp>
        <p:nvCxnSpPr>
          <p:cNvPr id="1274" name="Straight Arrow Connector 47"/>
          <p:cNvCxnSpPr/>
          <p:nvPr/>
        </p:nvCxnSpPr>
        <p:spPr>
          <a:xfrm>
            <a:off x="10094760" y="443160"/>
            <a:ext cx="692280" cy="1080"/>
          </a:xfrm>
          <a:prstGeom prst="straightConnector1">
            <a:avLst/>
          </a:prstGeom>
          <a:ln w="73025">
            <a:solidFill>
              <a:srgbClr val="FFFFFF"/>
            </a:solidFill>
            <a:round/>
            <a:tailEnd type="triangle" w="med" len="med"/>
          </a:ln>
        </p:spPr>
      </p:cxnSp>
      <p:sp>
        <p:nvSpPr>
          <p:cNvPr id="1275" name="TextBox 48"/>
          <p:cNvSpPr/>
          <p:nvPr/>
        </p:nvSpPr>
        <p:spPr>
          <a:xfrm>
            <a:off x="9576360" y="111240"/>
            <a:ext cx="5252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3600" b="1" u="none" strike="noStrike">
                <a:solidFill>
                  <a:schemeClr val="lt1"/>
                </a:solidFill>
                <a:effectLst/>
                <a:uFillTx/>
                <a:latin typeface="Calibri"/>
              </a:rPr>
              <a:t>N</a:t>
            </a:r>
            <a:endParaRPr lang="en-US" sz="3600" b="0" u="none" strike="noStrike">
              <a:solidFill>
                <a:srgbClr val="FFFFFF"/>
              </a:solidFill>
              <a:effectLst/>
              <a:uFillTx/>
              <a:latin typeface="Arial"/>
            </a:endParaRPr>
          </a:p>
        </p:txBody>
      </p:sp>
      <p:cxnSp>
        <p:nvCxnSpPr>
          <p:cNvPr id="1276" name="Straight Arrow Connector 43"/>
          <p:cNvCxnSpPr/>
          <p:nvPr/>
        </p:nvCxnSpPr>
        <p:spPr>
          <a:xfrm flipH="1">
            <a:off x="3412440" y="6246000"/>
            <a:ext cx="519480" cy="461880"/>
          </a:xfrm>
          <a:prstGeom prst="straightConnector1">
            <a:avLst/>
          </a:prstGeom>
          <a:ln w="63500">
            <a:solidFill>
              <a:srgbClr val="FFFF00"/>
            </a:solidFill>
            <a:round/>
            <a:tailEnd type="arrow" w="med" len="med"/>
          </a:ln>
        </p:spPr>
      </p:cxnSp>
      <p:sp>
        <p:nvSpPr>
          <p:cNvPr id="1277" name="TextBox 61"/>
          <p:cNvSpPr/>
          <p:nvPr/>
        </p:nvSpPr>
        <p:spPr>
          <a:xfrm>
            <a:off x="1877040" y="477756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dk1"/>
                </a:solidFill>
                <a:effectLst/>
                <a:uFillTx/>
                <a:latin typeface="Calibri"/>
              </a:rPr>
              <a:t>1</a:t>
            </a:r>
            <a:endParaRPr lang="en-US" sz="2400" b="0" u="none" strike="noStrike">
              <a:solidFill>
                <a:srgbClr val="FFFFFF"/>
              </a:solidFill>
              <a:effectLst/>
              <a:uFillTx/>
              <a:latin typeface="Arial"/>
            </a:endParaRPr>
          </a:p>
        </p:txBody>
      </p:sp>
      <p:sp>
        <p:nvSpPr>
          <p:cNvPr id="1278" name="TextBox 63"/>
          <p:cNvSpPr/>
          <p:nvPr/>
        </p:nvSpPr>
        <p:spPr>
          <a:xfrm>
            <a:off x="1855800" y="476316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dk1"/>
                </a:solidFill>
                <a:effectLst/>
                <a:uFillTx/>
                <a:latin typeface="Calibri"/>
              </a:rPr>
              <a:t>1</a:t>
            </a:r>
            <a:endParaRPr lang="en-US" sz="2400" b="0" u="none" strike="noStrike">
              <a:solidFill>
                <a:srgbClr val="FFFFFF"/>
              </a:solidFill>
              <a:effectLst/>
              <a:uFillTx/>
              <a:latin typeface="Arial"/>
            </a:endParaRPr>
          </a:p>
        </p:txBody>
      </p:sp>
      <p:sp>
        <p:nvSpPr>
          <p:cNvPr id="1279" name="TextBox 64"/>
          <p:cNvSpPr/>
          <p:nvPr/>
        </p:nvSpPr>
        <p:spPr>
          <a:xfrm>
            <a:off x="1866960" y="477108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lt1"/>
                </a:solidFill>
                <a:effectLst/>
                <a:uFillTx/>
                <a:latin typeface="Calibri"/>
              </a:rPr>
              <a:t>1</a:t>
            </a:r>
            <a:endParaRPr lang="en-US" sz="2400" b="0" u="none" strike="noStrike">
              <a:solidFill>
                <a:srgbClr val="FFFFFF"/>
              </a:solidFill>
              <a:effectLst/>
              <a:uFillTx/>
              <a:latin typeface="Arial"/>
            </a:endParaRPr>
          </a:p>
        </p:txBody>
      </p:sp>
      <p:sp>
        <p:nvSpPr>
          <p:cNvPr id="1280" name="Oval 65"/>
          <p:cNvSpPr/>
          <p:nvPr/>
        </p:nvSpPr>
        <p:spPr>
          <a:xfrm>
            <a:off x="1874160" y="4806720"/>
            <a:ext cx="323280" cy="368280"/>
          </a:xfrm>
          <a:prstGeom prst="ellipse">
            <a:avLst/>
          </a:prstGeom>
          <a:noFill/>
          <a:ln w="63500">
            <a:solidFill>
              <a:srgbClr val="FF0000"/>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lt1"/>
              </a:solidFill>
              <a:effectLst/>
              <a:uFillTx/>
              <a:latin typeface="Calibri"/>
            </a:endParaRPr>
          </a:p>
        </p:txBody>
      </p:sp>
      <p:grpSp>
        <p:nvGrpSpPr>
          <p:cNvPr id="1281" name="Group 72"/>
          <p:cNvGrpSpPr/>
          <p:nvPr/>
        </p:nvGrpSpPr>
        <p:grpSpPr>
          <a:xfrm>
            <a:off x="3124440" y="4057200"/>
            <a:ext cx="844200" cy="2130120"/>
            <a:chOff x="3124440" y="4057200"/>
            <a:chExt cx="844200" cy="2130120"/>
          </a:xfrm>
        </p:grpSpPr>
        <p:sp>
          <p:nvSpPr>
            <p:cNvPr id="1282" name="Oval 73"/>
            <p:cNvSpPr/>
            <p:nvPr/>
          </p:nvSpPr>
          <p:spPr>
            <a:xfrm>
              <a:off x="3859560" y="4057200"/>
              <a:ext cx="10908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54720" tIns="33120" rIns="54720" bIns="33120" anchor="ctr">
              <a:noAutofit/>
            </a:bodyPr>
            <a:lstStyle/>
            <a:p>
              <a:endParaRPr lang="en-US" sz="2200" b="0" u="none" strike="noStrike">
                <a:solidFill>
                  <a:schemeClr val="lt1"/>
                </a:solidFill>
                <a:effectLst/>
                <a:uFillTx/>
                <a:latin typeface="Calibri"/>
              </a:endParaRPr>
            </a:p>
          </p:txBody>
        </p:sp>
        <p:sp>
          <p:nvSpPr>
            <p:cNvPr id="1283" name="Oval 74"/>
            <p:cNvSpPr/>
            <p:nvPr/>
          </p:nvSpPr>
          <p:spPr>
            <a:xfrm>
              <a:off x="3822840" y="4167360"/>
              <a:ext cx="85320" cy="8532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42840" tIns="15840" rIns="42840" bIns="15840" anchor="ctr">
              <a:noAutofit/>
            </a:bodyPr>
            <a:lstStyle/>
            <a:p>
              <a:endParaRPr lang="en-US" sz="2200" b="0" u="none" strike="noStrike">
                <a:solidFill>
                  <a:schemeClr val="lt1"/>
                </a:solidFill>
                <a:effectLst/>
                <a:uFillTx/>
                <a:latin typeface="Calibri"/>
              </a:endParaRPr>
            </a:p>
          </p:txBody>
        </p:sp>
        <p:sp>
          <p:nvSpPr>
            <p:cNvPr id="1284" name="Oval 77"/>
            <p:cNvSpPr/>
            <p:nvPr/>
          </p:nvSpPr>
          <p:spPr>
            <a:xfrm>
              <a:off x="3124440" y="589464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285" name="Oval 78"/>
            <p:cNvSpPr/>
            <p:nvPr/>
          </p:nvSpPr>
          <p:spPr>
            <a:xfrm>
              <a:off x="3271680" y="607824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286" name="Oval 79"/>
            <p:cNvSpPr/>
            <p:nvPr/>
          </p:nvSpPr>
          <p:spPr>
            <a:xfrm>
              <a:off x="3455280" y="593136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287" name="Oval 80"/>
            <p:cNvSpPr/>
            <p:nvPr/>
          </p:nvSpPr>
          <p:spPr>
            <a:xfrm>
              <a:off x="3271680" y="574776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grpSp>
      <p:sp>
        <p:nvSpPr>
          <p:cNvPr id="1288" name="Freeform 55"/>
          <p:cNvSpPr/>
          <p:nvPr/>
        </p:nvSpPr>
        <p:spPr>
          <a:xfrm>
            <a:off x="1742040" y="2444040"/>
            <a:ext cx="1323720" cy="2777040"/>
          </a:xfrm>
          <a:custGeom>
            <a:avLst/>
            <a:gdLst>
              <a:gd name="textAreaLeft" fmla="*/ 0 w 1323720"/>
              <a:gd name="textAreaRight" fmla="*/ 1324800 w 1323720"/>
              <a:gd name="textAreaTop" fmla="*/ 0 h 2777040"/>
              <a:gd name="textAreaBottom" fmla="*/ 2778120 h 2777040"/>
              <a:gd name="GluePoint1X" fmla="*/ 1272715 w 2728076"/>
              <a:gd name="GluePoint1Y" fmla="*/ 4256730 h 5428212"/>
              <a:gd name="GluePoint2X" fmla="*/ 1684544 w 2728076"/>
              <a:gd name="GluePoint2Y" fmla="*/ 4333512 h 5428212"/>
              <a:gd name="GluePoint3X" fmla="*/ 2019591 w 2728076"/>
              <a:gd name="GluePoint3Y" fmla="*/ 3607576 h 5428212"/>
              <a:gd name="GluePoint4X" fmla="*/ 2354638 w 2728076"/>
              <a:gd name="GluePoint4Y" fmla="*/ 2923521 h 5428212"/>
              <a:gd name="GluePoint5X" fmla="*/ 2675725 w 2728076"/>
              <a:gd name="GluePoint5Y" fmla="*/ 1925359 h 5428212"/>
              <a:gd name="GluePoint6X" fmla="*/ 2668745 w 2728076"/>
              <a:gd name="GluePoint6Y" fmla="*/ 780614 h 5428212"/>
              <a:gd name="GluePoint7X" fmla="*/ 2564043 w 2728076"/>
              <a:gd name="GluePoint7Y" fmla="*/ 103539 h 5428212"/>
              <a:gd name="GluePoint8X" fmla="*/ 2152214 w 2728076"/>
              <a:gd name="GluePoint8Y" fmla="*/ 159380 h 5428212"/>
              <a:gd name="GluePoint9X" fmla="*/ 1063310 w 2728076"/>
              <a:gd name="GluePoint9Y" fmla="*/ 1003979 h 5428212"/>
              <a:gd name="GluePoint10X" fmla="*/ 714303 w 2728076"/>
              <a:gd name="GluePoint10Y" fmla="*/ 1506550 h 5428212"/>
              <a:gd name="GluePoint11X" fmla="*/ 302474 w 2728076"/>
              <a:gd name="GluePoint11Y" fmla="*/ 2057982 h 5428212"/>
              <a:gd name="GluePoint12X" fmla="*/ 16287 w 2728076"/>
              <a:gd name="GluePoint12Y" fmla="*/ 2832779 h 5428212"/>
              <a:gd name="GluePoint13X" fmla="*/ 204751 w 2728076"/>
              <a:gd name="GluePoint13Y" fmla="*/ 3440052 h 5428212"/>
              <a:gd name="GluePoint14X" fmla="*/ 330394 w 2728076"/>
              <a:gd name="GluePoint14Y" fmla="*/ 3677377 h 5428212"/>
              <a:gd name="GluePoint15X" fmla="*/ 316019 w 2728076"/>
              <a:gd name="GluePoint15Y" fmla="*/ 4244660 h 5428212"/>
              <a:gd name="GluePoint16X" fmla="*/ 155890 w 2728076"/>
              <a:gd name="GluePoint16Y" fmla="*/ 4815142 h 5428212"/>
              <a:gd name="GluePoint17X" fmla="*/ 661661 w 2728076"/>
              <a:gd name="GluePoint17Y" fmla="*/ 5396801 h 5428212"/>
              <a:gd name="GluePoint18X" fmla="*/ 1028409 w 2728076"/>
              <a:gd name="GluePoint18Y" fmla="*/ 4626678 h 5428212"/>
              <a:gd name="GluePoint19X" fmla="*/ 1272715 w 2728076"/>
              <a:gd name="GluePoint19Y" fmla="*/ 4256730 h 54282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textAreaLeft" t="textAreaTop" r="textAreaRight" b="textAreaBottom"/>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noFill/>
          <a:ln w="31750">
            <a:solidFill>
              <a:srgbClr val="FFC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289" name="Rectangle 72"/>
          <p:cNvSpPr/>
          <p:nvPr/>
        </p:nvSpPr>
        <p:spPr>
          <a:xfrm>
            <a:off x="4219200" y="4345200"/>
            <a:ext cx="1612080" cy="41760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marL="41760" defTabSz="1097280">
              <a:lnSpc>
                <a:spcPct val="100000"/>
              </a:lnSpc>
            </a:pPr>
            <a:r>
              <a:rPr lang="en-US" sz="2000" b="1" u="none" strike="noStrike">
                <a:solidFill>
                  <a:srgbClr val="FFFFFF"/>
                </a:solidFill>
                <a:effectLst/>
                <a:uFillTx/>
                <a:latin typeface="Calibri"/>
              </a:rPr>
              <a:t>“Clump A”</a:t>
            </a:r>
            <a:endParaRPr lang="en-US" sz="2000" b="0" u="none" strike="noStrike">
              <a:solidFill>
                <a:srgbClr val="FFFFFF"/>
              </a:solidFill>
              <a:effectLst/>
              <a:uFillTx/>
              <a:latin typeface="Arial"/>
            </a:endParaRPr>
          </a:p>
        </p:txBody>
      </p:sp>
      <p:cxnSp>
        <p:nvCxnSpPr>
          <p:cNvPr id="1290" name="Straight Arrow Connector 83"/>
          <p:cNvCxnSpPr/>
          <p:nvPr/>
        </p:nvCxnSpPr>
        <p:spPr>
          <a:xfrm flipH="1">
            <a:off x="3873240" y="4633200"/>
            <a:ext cx="461880" cy="116280"/>
          </a:xfrm>
          <a:prstGeom prst="straightConnector1">
            <a:avLst/>
          </a:prstGeom>
          <a:ln w="63500">
            <a:solidFill>
              <a:srgbClr val="FFFF00"/>
            </a:solidFill>
            <a:round/>
            <a:tailEnd type="arrow" w="med" len="med"/>
          </a:ln>
        </p:spPr>
      </p:cxnSp>
      <p:sp>
        <p:nvSpPr>
          <p:cNvPr id="1291" name="TextBox 40"/>
          <p:cNvSpPr/>
          <p:nvPr/>
        </p:nvSpPr>
        <p:spPr>
          <a:xfrm>
            <a:off x="3527640" y="3942000"/>
            <a:ext cx="347040" cy="429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1097280">
              <a:lnSpc>
                <a:spcPct val="100000"/>
              </a:lnSpc>
            </a:pPr>
            <a:r>
              <a:rPr lang="en-US" sz="2200" b="0" u="none" strike="noStrike">
                <a:solidFill>
                  <a:schemeClr val="lt1"/>
                </a:solidFill>
                <a:effectLst/>
                <a:uFillTx/>
                <a:latin typeface="Calibri"/>
              </a:rPr>
              <a:t>B</a:t>
            </a:r>
            <a:endParaRPr lang="en-US" sz="2200" b="0" u="none" strike="noStrike">
              <a:solidFill>
                <a:srgbClr val="FFFFFF"/>
              </a:solidFill>
              <a:effectLst/>
              <a:uFillTx/>
              <a:latin typeface="Arial"/>
            </a:endParaRPr>
          </a:p>
        </p:txBody>
      </p:sp>
      <p:sp>
        <p:nvSpPr>
          <p:cNvPr id="1292" name="TextBox 44"/>
          <p:cNvSpPr/>
          <p:nvPr/>
        </p:nvSpPr>
        <p:spPr>
          <a:xfrm>
            <a:off x="3470040" y="5497200"/>
            <a:ext cx="347040" cy="429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1097280">
              <a:lnSpc>
                <a:spcPct val="100000"/>
              </a:lnSpc>
            </a:pPr>
            <a:r>
              <a:rPr lang="en-US" sz="2200" b="0" u="none" strike="noStrike">
                <a:solidFill>
                  <a:schemeClr val="lt1"/>
                </a:solidFill>
                <a:effectLst/>
                <a:uFillTx/>
                <a:latin typeface="Calibri"/>
              </a:rPr>
              <a:t>C</a:t>
            </a:r>
            <a:endParaRPr lang="en-US" sz="2200" b="0" u="none" strike="noStrike">
              <a:solidFill>
                <a:srgbClr val="FFFFFF"/>
              </a:solidFill>
              <a:effectLst/>
              <a:uFillTx/>
              <a:latin typeface="Arial"/>
            </a:endParaRPr>
          </a:p>
        </p:txBody>
      </p:sp>
      <p:sp>
        <p:nvSpPr>
          <p:cNvPr id="1293" name="Freeform 45"/>
          <p:cNvSpPr/>
          <p:nvPr/>
        </p:nvSpPr>
        <p:spPr>
          <a:xfrm rot="20652600">
            <a:off x="2602800" y="3943440"/>
            <a:ext cx="1756800" cy="2433960"/>
          </a:xfrm>
          <a:custGeom>
            <a:avLst/>
            <a:gdLst>
              <a:gd name="textAreaLeft" fmla="*/ 0 w 1756800"/>
              <a:gd name="textAreaRight" fmla="*/ 1757880 w 1756800"/>
              <a:gd name="textAreaTop" fmla="*/ 0 h 2433960"/>
              <a:gd name="textAreaBottom" fmla="*/ 2435040 h 2433960"/>
              <a:gd name="GluePoint1X" fmla="*/ 2173574 w 2458039"/>
              <a:gd name="GluePoint1Y" fmla="*/ 48550 h 3998515"/>
              <a:gd name="GluePoint2X" fmla="*/ 1246475 w 2458039"/>
              <a:gd name="GluePoint2Y" fmla="*/ 809755 h 3998515"/>
              <a:gd name="GluePoint3X" fmla="*/ 636874 w 2458039"/>
              <a:gd name="GluePoint3Y" fmla="*/ 1718600 h 3998515"/>
              <a:gd name="GluePoint4X" fmla="*/ 1058 w 2458039"/>
              <a:gd name="GluePoint4Y" fmla="*/ 2853658 h 3998515"/>
              <a:gd name="GluePoint5X" fmla="*/ 630524 w 2458039"/>
              <a:gd name="GluePoint5Y" fmla="*/ 3845850 h 3998515"/>
              <a:gd name="GluePoint6X" fmla="*/ 1329024 w 2458039"/>
              <a:gd name="GluePoint6Y" fmla="*/ 3769650 h 3998515"/>
              <a:gd name="GluePoint7X" fmla="*/ 1539431 w 2458039"/>
              <a:gd name="GluePoint7Y" fmla="*/ 3069562 h 3998515"/>
              <a:gd name="GluePoint8X" fmla="*/ 2066986 w 2458039"/>
              <a:gd name="GluePoint8Y" fmla="*/ 1573680 h 3998515"/>
              <a:gd name="GluePoint9X" fmla="*/ 2440274 w 2458039"/>
              <a:gd name="GluePoint9Y" fmla="*/ 518450 h 3998515"/>
              <a:gd name="GluePoint10X" fmla="*/ 2173574 w 2458039"/>
              <a:gd name="GluePoint10Y" fmla="*/ 48550 h 399851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2458039" h="3998515">
                <a:moveTo>
                  <a:pt x="2173574" y="48550"/>
                </a:moveTo>
                <a:cubicBezTo>
                  <a:pt x="1974608" y="97101"/>
                  <a:pt x="1717557" y="932099"/>
                  <a:pt x="1246475" y="809755"/>
                </a:cubicBezTo>
                <a:cubicBezTo>
                  <a:pt x="990358" y="1088097"/>
                  <a:pt x="844444" y="1377950"/>
                  <a:pt x="636874" y="1718600"/>
                </a:cubicBezTo>
                <a:cubicBezTo>
                  <a:pt x="429305" y="2059251"/>
                  <a:pt x="2116" y="2499116"/>
                  <a:pt x="1058" y="2853658"/>
                </a:cubicBezTo>
                <a:cubicBezTo>
                  <a:pt x="0" y="3208200"/>
                  <a:pt x="409196" y="3693185"/>
                  <a:pt x="630524" y="3845850"/>
                </a:cubicBezTo>
                <a:cubicBezTo>
                  <a:pt x="851852" y="3998515"/>
                  <a:pt x="1177540" y="3899031"/>
                  <a:pt x="1329024" y="3769650"/>
                </a:cubicBezTo>
                <a:cubicBezTo>
                  <a:pt x="1480509" y="3640269"/>
                  <a:pt x="1416437" y="3435557"/>
                  <a:pt x="1539431" y="3069562"/>
                </a:cubicBezTo>
                <a:cubicBezTo>
                  <a:pt x="1662425" y="2703567"/>
                  <a:pt x="1916846" y="1998865"/>
                  <a:pt x="2066986" y="1573680"/>
                </a:cubicBezTo>
                <a:cubicBezTo>
                  <a:pt x="2217126" y="1148495"/>
                  <a:pt x="2422509" y="772638"/>
                  <a:pt x="2440274" y="518450"/>
                </a:cubicBezTo>
                <a:cubicBezTo>
                  <a:pt x="2458039" y="264262"/>
                  <a:pt x="2372541" y="-1"/>
                  <a:pt x="2173574" y="48550"/>
                </a:cubicBezTo>
                <a:close/>
              </a:path>
            </a:pathLst>
          </a:custGeom>
          <a:noFill/>
          <a:ln>
            <a:solidFill>
              <a:srgbClr val="FFC000"/>
            </a:solidFill>
            <a:prstDash val="dash"/>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lt1"/>
              </a:solidFill>
              <a:effectLst/>
              <a:uFillTx/>
              <a:latin typeface="Calibri"/>
            </a:endParaRPr>
          </a:p>
        </p:txBody>
      </p:sp>
      <p:sp>
        <p:nvSpPr>
          <p:cNvPr id="1294" name="TextBox 46"/>
          <p:cNvSpPr/>
          <p:nvPr/>
        </p:nvSpPr>
        <p:spPr>
          <a:xfrm>
            <a:off x="3642840" y="4962240"/>
            <a:ext cx="443160" cy="706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4000" b="1" u="none" strike="noStrike">
                <a:solidFill>
                  <a:srgbClr val="00CC99"/>
                </a:solidFill>
                <a:effectLst/>
                <a:uFillTx/>
                <a:latin typeface="Calibri"/>
              </a:rPr>
              <a:t>3</a:t>
            </a:r>
            <a:endParaRPr lang="en-US" sz="4000" b="0" u="none" strike="noStrike">
              <a:solidFill>
                <a:srgbClr val="FFFFFF"/>
              </a:solidFill>
              <a:effectLst/>
              <a:uFillTx/>
              <a:latin typeface="Arial"/>
            </a:endParaRPr>
          </a:p>
        </p:txBody>
      </p:sp>
      <p:sp>
        <p:nvSpPr>
          <p:cNvPr id="1295" name="TextBox 39"/>
          <p:cNvSpPr/>
          <p:nvPr/>
        </p:nvSpPr>
        <p:spPr>
          <a:xfrm>
            <a:off x="2030040" y="3695040"/>
            <a:ext cx="443160" cy="706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4000" b="1" u="none" strike="noStrike">
                <a:solidFill>
                  <a:srgbClr val="00CC99"/>
                </a:solidFill>
                <a:effectLst/>
                <a:uFillTx/>
                <a:latin typeface="Calibri"/>
              </a:rPr>
              <a:t>1</a:t>
            </a:r>
            <a:endParaRPr lang="en-US" sz="4000" b="0" u="none" strike="noStrike">
              <a:solidFill>
                <a:srgbClr val="FFFFFF"/>
              </a:solidFill>
              <a:effectLst/>
              <a:uFillTx/>
              <a:latin typeface="Arial"/>
            </a:endParaRPr>
          </a:p>
        </p:txBody>
      </p:sp>
      <p:cxnSp>
        <p:nvCxnSpPr>
          <p:cNvPr id="1296" name="Straight Arrow Connector 49"/>
          <p:cNvCxnSpPr/>
          <p:nvPr/>
        </p:nvCxnSpPr>
        <p:spPr>
          <a:xfrm flipV="1">
            <a:off x="128880" y="6130800"/>
            <a:ext cx="461880" cy="461880"/>
          </a:xfrm>
          <a:prstGeom prst="straightConnector1">
            <a:avLst/>
          </a:prstGeom>
          <a:ln w="127000">
            <a:solidFill>
              <a:srgbClr val="FF0000"/>
            </a:solidFill>
            <a:round/>
          </a:ln>
        </p:spPr>
      </p:cxnSp>
      <p:sp>
        <p:nvSpPr>
          <p:cNvPr id="1297" name="Freeform 54"/>
          <p:cNvSpPr/>
          <p:nvPr/>
        </p:nvSpPr>
        <p:spPr>
          <a:xfrm>
            <a:off x="66240" y="3881520"/>
            <a:ext cx="1256760" cy="2565360"/>
          </a:xfrm>
          <a:custGeom>
            <a:avLst/>
            <a:gdLst>
              <a:gd name="textAreaLeft" fmla="*/ 0 w 1256760"/>
              <a:gd name="textAreaRight" fmla="*/ 1257840 w 1256760"/>
              <a:gd name="textAreaTop" fmla="*/ 0 h 2565360"/>
              <a:gd name="textAreaBottom" fmla="*/ 2566440 h 2565360"/>
              <a:gd name="GluePoint1X" fmla="*/ 120295 w 1257852"/>
              <a:gd name="GluePoint1Y" fmla="*/ 60287 h 2566595"/>
              <a:gd name="GluePoint2X" fmla="*/ 463826 w 1257852"/>
              <a:gd name="GluePoint2Y" fmla="*/ 34325 h 2566595"/>
              <a:gd name="GluePoint3X" fmla="*/ 708991 w 1257852"/>
              <a:gd name="GluePoint3Y" fmla="*/ 266238 h 2566595"/>
              <a:gd name="GluePoint4X" fmla="*/ 583096 w 1257852"/>
              <a:gd name="GluePoint4Y" fmla="*/ 557786 h 2566595"/>
              <a:gd name="GluePoint5X" fmla="*/ 616226 w 1257852"/>
              <a:gd name="GluePoint5Y" fmla="*/ 769821 h 2566595"/>
              <a:gd name="GluePoint6X" fmla="*/ 947530 w 1257852"/>
              <a:gd name="GluePoint6Y" fmla="*/ 1127630 h 2566595"/>
              <a:gd name="GluePoint7X" fmla="*/ 1245704 w 1257852"/>
              <a:gd name="GluePoint7Y" fmla="*/ 1425804 h 2566595"/>
              <a:gd name="GluePoint8X" fmla="*/ 1020417 w 1257852"/>
              <a:gd name="GluePoint8Y" fmla="*/ 1790238 h 2566595"/>
              <a:gd name="GluePoint9X" fmla="*/ 364435 w 1257852"/>
              <a:gd name="GluePoint9Y" fmla="*/ 2485978 h 2566595"/>
              <a:gd name="GluePoint10X" fmla="*/ 33130 w 1257852"/>
              <a:gd name="GluePoint10Y" fmla="*/ 2273943 h 2566595"/>
              <a:gd name="GluePoint11X" fmla="*/ 165652 w 1257852"/>
              <a:gd name="GluePoint11Y" fmla="*/ 1631212 h 2566595"/>
              <a:gd name="GluePoint12X" fmla="*/ 66261 w 1257852"/>
              <a:gd name="GluePoint12Y" fmla="*/ 1306534 h 2566595"/>
              <a:gd name="GluePoint13X" fmla="*/ 178904 w 1257852"/>
              <a:gd name="GluePoint13Y" fmla="*/ 1094499 h 2566595"/>
              <a:gd name="GluePoint14X" fmla="*/ 62688 w 1257852"/>
              <a:gd name="GluePoint14Y" fmla="*/ 463536 h 2566595"/>
              <a:gd name="GluePoint15X" fmla="*/ 120295 w 1257852"/>
              <a:gd name="GluePoint15Y" fmla="*/ 60287 h 256659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w="1257852" h="2566595">
                <a:moveTo>
                  <a:pt x="120295" y="60287"/>
                </a:moveTo>
                <a:cubicBezTo>
                  <a:pt x="187660" y="24948"/>
                  <a:pt x="365710" y="0"/>
                  <a:pt x="463826" y="34325"/>
                </a:cubicBezTo>
                <a:cubicBezTo>
                  <a:pt x="561942" y="68650"/>
                  <a:pt x="689113" y="178994"/>
                  <a:pt x="708991" y="266238"/>
                </a:cubicBezTo>
                <a:cubicBezTo>
                  <a:pt x="728869" y="353482"/>
                  <a:pt x="598557" y="473856"/>
                  <a:pt x="583096" y="557786"/>
                </a:cubicBezTo>
                <a:cubicBezTo>
                  <a:pt x="567635" y="641716"/>
                  <a:pt x="555487" y="674847"/>
                  <a:pt x="616226" y="769821"/>
                </a:cubicBezTo>
                <a:cubicBezTo>
                  <a:pt x="676965" y="864795"/>
                  <a:pt x="842617" y="1018300"/>
                  <a:pt x="947530" y="1127630"/>
                </a:cubicBezTo>
                <a:cubicBezTo>
                  <a:pt x="1052443" y="1236960"/>
                  <a:pt x="1233556" y="1315369"/>
                  <a:pt x="1245704" y="1425804"/>
                </a:cubicBezTo>
                <a:cubicBezTo>
                  <a:pt x="1257852" y="1536239"/>
                  <a:pt x="1167295" y="1613542"/>
                  <a:pt x="1020417" y="1790238"/>
                </a:cubicBezTo>
                <a:cubicBezTo>
                  <a:pt x="873539" y="1966934"/>
                  <a:pt x="528983" y="2405361"/>
                  <a:pt x="364435" y="2485978"/>
                </a:cubicBezTo>
                <a:cubicBezTo>
                  <a:pt x="199887" y="2566595"/>
                  <a:pt x="66260" y="2416404"/>
                  <a:pt x="33130" y="2273943"/>
                </a:cubicBezTo>
                <a:cubicBezTo>
                  <a:pt x="0" y="2131482"/>
                  <a:pt x="160130" y="1792447"/>
                  <a:pt x="165652" y="1631212"/>
                </a:cubicBezTo>
                <a:cubicBezTo>
                  <a:pt x="171174" y="1469977"/>
                  <a:pt x="64052" y="1395986"/>
                  <a:pt x="66261" y="1306534"/>
                </a:cubicBezTo>
                <a:cubicBezTo>
                  <a:pt x="68470" y="1217082"/>
                  <a:pt x="179499" y="1234999"/>
                  <a:pt x="178904" y="1094499"/>
                </a:cubicBezTo>
                <a:cubicBezTo>
                  <a:pt x="178309" y="953999"/>
                  <a:pt x="72456" y="635905"/>
                  <a:pt x="62688" y="463536"/>
                </a:cubicBezTo>
                <a:cubicBezTo>
                  <a:pt x="52920" y="291167"/>
                  <a:pt x="55382" y="180004"/>
                  <a:pt x="120295" y="60287"/>
                </a:cubicBezTo>
                <a:close/>
              </a:path>
            </a:pathLst>
          </a:custGeom>
          <a:noFill/>
          <a:ln w="31750">
            <a:solidFill>
              <a:srgbClr val="FFC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grpSp>
        <p:nvGrpSpPr>
          <p:cNvPr id="1298" name="Group 16"/>
          <p:cNvGrpSpPr/>
          <p:nvPr/>
        </p:nvGrpSpPr>
        <p:grpSpPr>
          <a:xfrm>
            <a:off x="183600" y="3942000"/>
            <a:ext cx="1144080" cy="2475720"/>
            <a:chOff x="183600" y="3942000"/>
            <a:chExt cx="1144080" cy="2475720"/>
          </a:xfrm>
        </p:grpSpPr>
        <p:sp>
          <p:nvSpPr>
            <p:cNvPr id="1299" name="Freeform 57"/>
            <p:cNvSpPr/>
            <p:nvPr/>
          </p:nvSpPr>
          <p:spPr>
            <a:xfrm>
              <a:off x="210960" y="3942000"/>
              <a:ext cx="441360" cy="1045080"/>
            </a:xfrm>
            <a:custGeom>
              <a:avLst/>
              <a:gdLst>
                <a:gd name="textAreaLeft" fmla="*/ 0 w 441360"/>
                <a:gd name="textAreaRight" fmla="*/ 442440 w 441360"/>
                <a:gd name="textAreaTop" fmla="*/ 0 h 1045080"/>
                <a:gd name="textAreaBottom" fmla="*/ 1046160 h 1045080"/>
                <a:gd name="GluePoint1X" fmla="*/ 409938 w 1322049"/>
                <a:gd name="GluePoint1Y" fmla="*/ 2832778 h 2995725"/>
                <a:gd name="GluePoint2X" fmla="*/ 201600 w 1322049"/>
                <a:gd name="GluePoint2Y" fmla="*/ 1920000 h 2995725"/>
                <a:gd name="GluePoint3X" fmla="*/ 21600 w 1322049"/>
                <a:gd name="GluePoint3Y" fmla="*/ 811200 h 2995725"/>
                <a:gd name="GluePoint4X" fmla="*/ 72000 w 1322049"/>
                <a:gd name="GluePoint4Y" fmla="*/ 127200 h 2995725"/>
                <a:gd name="GluePoint5X" fmla="*/ 417600 w 1322049"/>
                <a:gd name="GluePoint5Y" fmla="*/ 48000 h 2995725"/>
                <a:gd name="GluePoint6X" fmla="*/ 950400 w 1322049"/>
                <a:gd name="GluePoint6Y" fmla="*/ 242400 h 2995725"/>
                <a:gd name="GluePoint7X" fmla="*/ 1216436 w 1322049"/>
                <a:gd name="GluePoint7Y" fmla="*/ 496182 h 2995725"/>
                <a:gd name="GluePoint8X" fmla="*/ 1274043 w 1322049"/>
                <a:gd name="GluePoint8Y" fmla="*/ 1015426 h 2995725"/>
                <a:gd name="GluePoint9X" fmla="*/ 928401 w 1322049"/>
                <a:gd name="GluePoint9Y" fmla="*/ 1469764 h 2995725"/>
                <a:gd name="GluePoint10X" fmla="*/ 1158829 w 1322049"/>
                <a:gd name="GluePoint10Y" fmla="*/ 2118820 h 2995725"/>
                <a:gd name="GluePoint11X" fmla="*/ 1043615 w 1322049"/>
                <a:gd name="GluePoint11Y" fmla="*/ 2508253 h 2995725"/>
                <a:gd name="GluePoint12X" fmla="*/ 755580 w 1322049"/>
                <a:gd name="GluePoint12Y" fmla="*/ 2897685 h 2995725"/>
                <a:gd name="GluePoint13X" fmla="*/ 409938 w 1322049"/>
                <a:gd name="GluePoint13Y" fmla="*/ 2832778 h 29957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sysDot"/>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lt1"/>
                </a:solidFill>
                <a:effectLst/>
                <a:uFillTx/>
                <a:latin typeface="Calibri"/>
              </a:endParaRPr>
            </a:p>
          </p:txBody>
        </p:sp>
        <p:sp>
          <p:nvSpPr>
            <p:cNvPr id="1300" name="Freeform 58"/>
            <p:cNvSpPr/>
            <p:nvPr/>
          </p:nvSpPr>
          <p:spPr>
            <a:xfrm>
              <a:off x="186480" y="5542920"/>
              <a:ext cx="387720" cy="874800"/>
            </a:xfrm>
            <a:custGeom>
              <a:avLst/>
              <a:gdLst>
                <a:gd name="textAreaLeft" fmla="*/ 0 w 387720"/>
                <a:gd name="textAreaRight" fmla="*/ 388800 w 387720"/>
                <a:gd name="textAreaTop" fmla="*/ 0 h 874800"/>
                <a:gd name="textAreaBottom" fmla="*/ 875880 h 874800"/>
                <a:gd name="GluePoint1X" fmla="*/ 0 w 1320379"/>
                <a:gd name="GluePoint1Y" fmla="*/ 1201849 h 2000679"/>
                <a:gd name="GluePoint2X" fmla="*/ 146708 w 1320379"/>
                <a:gd name="GluePoint2Y" fmla="*/ 620884 h 2000679"/>
                <a:gd name="GluePoint3X" fmla="*/ 649922 w 1320379"/>
                <a:gd name="GluePoint3Y" fmla="*/ 48414 h 2000679"/>
                <a:gd name="GluePoint4X" fmla="*/ 1100316 w 1320379"/>
                <a:gd name="GluePoint4Y" fmla="*/ 330400 h 2000679"/>
                <a:gd name="GluePoint5X" fmla="*/ 1320379 w 1320379"/>
                <a:gd name="GluePoint5Y" fmla="*/ 838745 h 2000679"/>
                <a:gd name="GluePoint6X" fmla="*/ 1100315 w 1320379"/>
                <a:gd name="GluePoint6Y" fmla="*/ 1637575 h 2000679"/>
                <a:gd name="GluePoint7X" fmla="*/ 586834 w 1320379"/>
                <a:gd name="GluePoint7Y" fmla="*/ 1928058 h 2000679"/>
                <a:gd name="GluePoint8X" fmla="*/ 0 w 1320379"/>
                <a:gd name="GluePoint8Y" fmla="*/ 1201849 h 200067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noFill/>
            <a:ln w="50800">
              <a:solidFill>
                <a:srgbClr val="C00000"/>
              </a:solidFill>
              <a:prstDash val="sys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01" name="Freeform 59"/>
            <p:cNvSpPr/>
            <p:nvPr/>
          </p:nvSpPr>
          <p:spPr>
            <a:xfrm rot="763800">
              <a:off x="903960" y="5099040"/>
              <a:ext cx="375840" cy="477000"/>
            </a:xfrm>
            <a:custGeom>
              <a:avLst/>
              <a:gdLst>
                <a:gd name="textAreaLeft" fmla="*/ 0 w 375840"/>
                <a:gd name="textAreaRight" fmla="*/ 376920 w 375840"/>
                <a:gd name="textAreaTop" fmla="*/ 0 h 477000"/>
                <a:gd name="textAreaBottom" fmla="*/ 478080 h 477000"/>
                <a:gd name="GluePoint1X" fmla="*/ 418653 w 1137618"/>
                <a:gd name="GluePoint1Y" fmla="*/ 3901 h 1092000"/>
                <a:gd name="GluePoint2X" fmla="*/ 764295 w 1137618"/>
                <a:gd name="GluePoint2Y" fmla="*/ 291936 h 1092000"/>
                <a:gd name="GluePoint3X" fmla="*/ 1102800 w 1137618"/>
                <a:gd name="GluePoint3Y" fmla="*/ 612000 h 1092000"/>
                <a:gd name="GluePoint4X" fmla="*/ 973200 w 1137618"/>
                <a:gd name="GluePoint4Y" fmla="*/ 957600 h 1092000"/>
                <a:gd name="GluePoint5X" fmla="*/ 217200 w 1137618"/>
                <a:gd name="GluePoint5Y" fmla="*/ 1015200 h 1092000"/>
                <a:gd name="GluePoint6X" fmla="*/ 1200 w 1137618"/>
                <a:gd name="GluePoint6Y" fmla="*/ 496800 h 1092000"/>
                <a:gd name="GluePoint7X" fmla="*/ 210000 w 1137618"/>
                <a:gd name="GluePoint7Y" fmla="*/ 93600 h 1092000"/>
                <a:gd name="GluePoint8X" fmla="*/ 433200 w 1137618"/>
                <a:gd name="GluePoint8Y" fmla="*/ 0 h 1092000"/>
                <a:gd name="GluePoint9X" fmla="*/ 418653 w 1137618"/>
                <a:gd name="GluePoint9Y" fmla="*/ 3901 h 1092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noFill/>
            <a:ln w="50800">
              <a:solidFill>
                <a:srgbClr val="C00000"/>
              </a:solidFill>
              <a:prstDash val="sys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02" name="Freeform 60"/>
            <p:cNvSpPr/>
            <p:nvPr/>
          </p:nvSpPr>
          <p:spPr>
            <a:xfrm rot="763800">
              <a:off x="227880" y="5024880"/>
              <a:ext cx="290520" cy="434160"/>
            </a:xfrm>
            <a:custGeom>
              <a:avLst/>
              <a:gdLst>
                <a:gd name="textAreaLeft" fmla="*/ 0 w 290520"/>
                <a:gd name="textAreaRight" fmla="*/ 291600 w 290520"/>
                <a:gd name="textAreaTop" fmla="*/ 0 h 434160"/>
                <a:gd name="textAreaBottom" fmla="*/ 435240 h 434160"/>
                <a:gd name="GluePoint1X" fmla="*/ 418653 w 1137618"/>
                <a:gd name="GluePoint1Y" fmla="*/ 3901 h 1092000"/>
                <a:gd name="GluePoint2X" fmla="*/ 764295 w 1137618"/>
                <a:gd name="GluePoint2Y" fmla="*/ 291936 h 1092000"/>
                <a:gd name="GluePoint3X" fmla="*/ 1102800 w 1137618"/>
                <a:gd name="GluePoint3Y" fmla="*/ 612000 h 1092000"/>
                <a:gd name="GluePoint4X" fmla="*/ 973200 w 1137618"/>
                <a:gd name="GluePoint4Y" fmla="*/ 957600 h 1092000"/>
                <a:gd name="GluePoint5X" fmla="*/ 217200 w 1137618"/>
                <a:gd name="GluePoint5Y" fmla="*/ 1015200 h 1092000"/>
                <a:gd name="GluePoint6X" fmla="*/ 1200 w 1137618"/>
                <a:gd name="GluePoint6Y" fmla="*/ 496800 h 1092000"/>
                <a:gd name="GluePoint7X" fmla="*/ 210000 w 1137618"/>
                <a:gd name="GluePoint7Y" fmla="*/ 93600 h 1092000"/>
                <a:gd name="GluePoint8X" fmla="*/ 433200 w 1137618"/>
                <a:gd name="GluePoint8Y" fmla="*/ 0 h 1092000"/>
                <a:gd name="GluePoint9X" fmla="*/ 418653 w 1137618"/>
                <a:gd name="GluePoint9Y" fmla="*/ 3901 h 1092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noFill/>
            <a:ln w="50800">
              <a:solidFill>
                <a:srgbClr val="C00000"/>
              </a:solidFill>
              <a:prstDash val="sys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grpSp>
      <p:sp>
        <p:nvSpPr>
          <p:cNvPr id="1303" name="TextBox 66"/>
          <p:cNvSpPr/>
          <p:nvPr/>
        </p:nvSpPr>
        <p:spPr>
          <a:xfrm>
            <a:off x="517320" y="4885920"/>
            <a:ext cx="469080" cy="7682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4400" b="1" u="none" strike="noStrike">
                <a:solidFill>
                  <a:srgbClr val="00CC99"/>
                </a:solidFill>
                <a:effectLst/>
                <a:uFillTx/>
                <a:latin typeface="Calibri"/>
              </a:rPr>
              <a:t>2</a:t>
            </a:r>
            <a:endParaRPr lang="en-US" sz="4400" b="0" u="none" strike="noStrike">
              <a:solidFill>
                <a:srgbClr val="FFFFFF"/>
              </a:solidFill>
              <a:effectLst/>
              <a:uFillTx/>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4" name="Picture 2" descr="F:\Shemitta\Shemitta Intermediate Photo Processing\Responsible Party\Drainage Diversion\Wood Rip Rap PICT0022.jpg"/>
          <p:cNvPicPr/>
          <p:nvPr/>
        </p:nvPicPr>
        <p:blipFill>
          <a:blip r:embed="rId3"/>
          <a:stretch/>
        </p:blipFill>
        <p:spPr>
          <a:xfrm>
            <a:off x="0" y="0"/>
            <a:ext cx="10971720" cy="8228520"/>
          </a:xfrm>
          <a:prstGeom prst="rect">
            <a:avLst/>
          </a:prstGeom>
          <a:noFill/>
          <a:ln w="0">
            <a:noFill/>
          </a:ln>
        </p:spPr>
      </p:pic>
      <p:sp>
        <p:nvSpPr>
          <p:cNvPr id="1305" name="Rectangle 10"/>
          <p:cNvSpPr/>
          <p:nvPr/>
        </p:nvSpPr>
        <p:spPr>
          <a:xfrm>
            <a:off x="0" y="7909560"/>
            <a:ext cx="99072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marL="41760" defTabSz="1097280">
              <a:lnSpc>
                <a:spcPct val="100000"/>
              </a:lnSpc>
            </a:pPr>
            <a:r>
              <a:rPr lang="en-US" sz="1200" b="1" u="none" strike="noStrike">
                <a:solidFill>
                  <a:srgbClr val="FFFFFF"/>
                </a:solidFill>
                <a:effectLst/>
                <a:uFillTx/>
                <a:latin typeface="Calibri"/>
              </a:rPr>
              <a:t>A</a:t>
            </a:r>
            <a:r>
              <a:rPr lang="en-US" sz="1200" b="1" u="none" strike="noStrike" spc="-6">
                <a:solidFill>
                  <a:srgbClr val="FFFFFF"/>
                </a:solidFill>
                <a:effectLst/>
                <a:uFillTx/>
                <a:latin typeface="Calibri"/>
              </a:rPr>
              <a:t>pri</a:t>
            </a:r>
            <a:r>
              <a:rPr lang="en-US" sz="1200" b="1" u="none" strike="noStrike">
                <a:solidFill>
                  <a:srgbClr val="FFFFFF"/>
                </a:solidFill>
                <a:effectLst/>
                <a:uFillTx/>
                <a:latin typeface="Calibri"/>
              </a:rPr>
              <a:t>l</a:t>
            </a:r>
            <a:r>
              <a:rPr lang="en-US" sz="1200" b="1" u="none" strike="noStrike" spc="-11">
                <a:solidFill>
                  <a:srgbClr val="FFFFFF"/>
                </a:solidFill>
                <a:effectLst/>
                <a:uFillTx/>
                <a:latin typeface="Calibri"/>
              </a:rPr>
              <a:t> </a:t>
            </a:r>
            <a:r>
              <a:rPr lang="en-US" sz="1200" b="1" u="none" strike="noStrike" spc="-6">
                <a:solidFill>
                  <a:srgbClr val="FFFFFF"/>
                </a:solidFill>
                <a:effectLst/>
                <a:uFillTx/>
                <a:latin typeface="Calibri"/>
              </a:rPr>
              <a:t>2006</a:t>
            </a:r>
            <a:endParaRPr lang="en-US" sz="1200" b="0" u="none" strike="noStrike">
              <a:solidFill>
                <a:srgbClr val="FFFFFF"/>
              </a:solidFill>
              <a:effectLst/>
              <a:uFillTx/>
              <a:latin typeface="Arial"/>
            </a:endParaRPr>
          </a:p>
        </p:txBody>
      </p:sp>
      <p:sp>
        <p:nvSpPr>
          <p:cNvPr id="1306" name="TextBox 18"/>
          <p:cNvSpPr/>
          <p:nvPr/>
        </p:nvSpPr>
        <p:spPr>
          <a:xfrm>
            <a:off x="10371600" y="59400"/>
            <a:ext cx="322560" cy="55296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2900" b="1" u="none" strike="noStrike">
                <a:solidFill>
                  <a:schemeClr val="accent6">
                    <a:lumMod val="75000"/>
                  </a:schemeClr>
                </a:solidFill>
                <a:effectLst/>
                <a:uFillTx/>
                <a:latin typeface="Calibri"/>
              </a:rPr>
              <a:t>I</a:t>
            </a:r>
            <a:endParaRPr lang="en-US" sz="2900" b="0" u="none" strike="noStrike">
              <a:solidFill>
                <a:srgbClr val="FFFFFF"/>
              </a:solidFill>
              <a:effectLst/>
              <a:uFillTx/>
              <a:latin typeface="Arial"/>
            </a:endParaRPr>
          </a:p>
        </p:txBody>
      </p:sp>
      <p:pic>
        <p:nvPicPr>
          <p:cNvPr id="1307"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 name="object 4"/>
          <p:cNvSpPr/>
          <p:nvPr/>
        </p:nvSpPr>
        <p:spPr>
          <a:xfrm>
            <a:off x="75240" y="7988760"/>
            <a:ext cx="62892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000" b="1" u="none" strike="noStrike">
                <a:solidFill>
                  <a:srgbClr val="FFFFFF"/>
                </a:solidFill>
                <a:effectLst/>
                <a:uFillTx/>
                <a:latin typeface="Arial"/>
              </a:rPr>
              <a:t>A</a:t>
            </a:r>
            <a:r>
              <a:rPr lang="en-US" sz="1000" b="1" u="none" strike="noStrike" spc="-6">
                <a:solidFill>
                  <a:srgbClr val="FFFFFF"/>
                </a:solidFill>
                <a:effectLst/>
                <a:uFillTx/>
                <a:latin typeface="Arial"/>
              </a:rPr>
              <a:t>pri</a:t>
            </a:r>
            <a:r>
              <a:rPr lang="en-US" sz="1000" b="1" u="none" strike="noStrike">
                <a:solidFill>
                  <a:srgbClr val="FFFFFF"/>
                </a:solidFill>
                <a:effectLst/>
                <a:uFillTx/>
                <a:latin typeface="Arial"/>
              </a:rPr>
              <a:t>l</a:t>
            </a:r>
            <a:r>
              <a:rPr lang="en-US" sz="1000" b="1" u="none" strike="noStrike" spc="-11">
                <a:solidFill>
                  <a:srgbClr val="FFFFFF"/>
                </a:solidFill>
                <a:effectLst/>
                <a:uFillTx/>
                <a:latin typeface="Arial"/>
              </a:rPr>
              <a:t> </a:t>
            </a:r>
            <a:r>
              <a:rPr lang="en-US" sz="1000" b="1" u="none" strike="noStrike" spc="-6">
                <a:solidFill>
                  <a:srgbClr val="FFFFFF"/>
                </a:solidFill>
                <a:effectLst/>
                <a:uFillTx/>
                <a:latin typeface="Arial"/>
              </a:rPr>
              <a:t>2000</a:t>
            </a:r>
            <a:endParaRPr lang="en-US" sz="1000" b="0" u="none" strike="noStrike">
              <a:solidFill>
                <a:srgbClr val="FFFFFF"/>
              </a:solidFill>
              <a:effectLst/>
              <a:uFillTx/>
              <a:latin typeface="Arial"/>
            </a:endParaRPr>
          </a:p>
        </p:txBody>
      </p:sp>
      <p:sp>
        <p:nvSpPr>
          <p:cNvPr id="1309" name="object 7"/>
          <p:cNvSpPr/>
          <p:nvPr/>
        </p:nvSpPr>
        <p:spPr>
          <a:xfrm>
            <a:off x="4565880" y="0"/>
            <a:ext cx="360" cy="6035400"/>
          </a:xfrm>
          <a:custGeom>
            <a:avLst/>
            <a:gdLst>
              <a:gd name="textAreaLeft" fmla="*/ 0 w 360"/>
              <a:gd name="textAreaRight" fmla="*/ 2880 w 360"/>
              <a:gd name="textAreaTop" fmla="*/ 0 h 6035400"/>
              <a:gd name="textAreaBottom" fmla="*/ 6036480 h 6035400"/>
            </a:gdLst>
            <a:ahLst/>
            <a:cxnLst/>
            <a:rect l="textAreaLeft" t="textAreaTop" r="textAreaRight" b="textAreaBottom"/>
            <a:pathLst>
              <a:path h="6036310">
                <a:moveTo>
                  <a:pt x="0" y="0"/>
                </a:moveTo>
                <a:lnTo>
                  <a:pt x="0" y="6035802"/>
                </a:lnTo>
              </a:path>
            </a:pathLst>
          </a:custGeom>
          <a:noFill/>
          <a:ln w="9525">
            <a:solidFill>
              <a:srgbClr val="000000"/>
            </a:solidFill>
            <a:round/>
          </a:ln>
        </p:spPr>
        <p:style>
          <a:lnRef idx="0">
            <a:scrgbClr r="0" g="0" b="0"/>
          </a:lnRef>
          <a:fillRef idx="0">
            <a:scrgbClr r="0" g="0" b="0"/>
          </a:fillRef>
          <a:effectRef idx="0">
            <a:scrgbClr r="0" g="0" b="0"/>
          </a:effectRef>
          <a:fontRef idx="minor"/>
        </p:style>
        <p:txBody>
          <a:bodyPr lIns="0" tIns="0" rIns="0" bIns="0" anchor="t">
            <a:spAutoFit/>
          </a:bodyPr>
          <a:lstStyle/>
          <a:p>
            <a:endParaRPr lang="en-US" sz="2200" b="0" u="none" strike="noStrike">
              <a:solidFill>
                <a:schemeClr val="dk1"/>
              </a:solidFill>
              <a:effectLst/>
              <a:uFillTx/>
              <a:latin typeface="Calibri"/>
            </a:endParaRPr>
          </a:p>
        </p:txBody>
      </p:sp>
      <p:sp>
        <p:nvSpPr>
          <p:cNvPr id="1310" name="object 10"/>
          <p:cNvSpPr/>
          <p:nvPr/>
        </p:nvSpPr>
        <p:spPr>
          <a:xfrm>
            <a:off x="6887880" y="8051040"/>
            <a:ext cx="58500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000" b="1" u="none" strike="noStrike" spc="-6">
                <a:solidFill>
                  <a:srgbClr val="FFFFFF"/>
                </a:solidFill>
                <a:effectLst/>
                <a:uFillTx/>
                <a:latin typeface="Arial"/>
              </a:rPr>
              <a:t>M</a:t>
            </a:r>
            <a:r>
              <a:rPr lang="en-US" sz="1000" b="1" u="none" strike="noStrike">
                <a:solidFill>
                  <a:srgbClr val="FFFFFF"/>
                </a:solidFill>
                <a:effectLst/>
                <a:uFillTx/>
                <a:latin typeface="Arial"/>
              </a:rPr>
              <a:t>ay</a:t>
            </a:r>
            <a:r>
              <a:rPr lang="en-US" sz="1000" b="1" u="none" strike="noStrike" spc="-20">
                <a:solidFill>
                  <a:srgbClr val="FFFFFF"/>
                </a:solidFill>
                <a:effectLst/>
                <a:uFillTx/>
                <a:latin typeface="Arial"/>
              </a:rPr>
              <a:t> </a:t>
            </a:r>
            <a:r>
              <a:rPr lang="en-US" sz="1000" b="1" u="none" strike="noStrike" spc="-6">
                <a:solidFill>
                  <a:srgbClr val="FFFFFF"/>
                </a:solidFill>
                <a:effectLst/>
                <a:uFillTx/>
                <a:latin typeface="Arial"/>
              </a:rPr>
              <a:t>20</a:t>
            </a:r>
            <a:r>
              <a:rPr lang="en-US" sz="1000" b="1" u="none" strike="noStrike" spc="-14">
                <a:solidFill>
                  <a:srgbClr val="FFFFFF"/>
                </a:solidFill>
                <a:effectLst/>
                <a:uFillTx/>
                <a:latin typeface="Arial"/>
              </a:rPr>
              <a:t>0</a:t>
            </a:r>
            <a:r>
              <a:rPr lang="en-US" sz="1000" b="1" u="none" strike="noStrike">
                <a:solidFill>
                  <a:srgbClr val="FFFFFF"/>
                </a:solidFill>
                <a:effectLst/>
                <a:uFillTx/>
                <a:latin typeface="Arial"/>
              </a:rPr>
              <a:t>9</a:t>
            </a:r>
            <a:endParaRPr lang="en-US" sz="1000" b="0" u="none" strike="noStrike">
              <a:solidFill>
                <a:srgbClr val="FFFFFF"/>
              </a:solidFill>
              <a:effectLst/>
              <a:uFillTx/>
              <a:latin typeface="Arial"/>
            </a:endParaRPr>
          </a:p>
        </p:txBody>
      </p:sp>
      <p:pic>
        <p:nvPicPr>
          <p:cNvPr id="1311" name="Picture 3" descr="F:\Shemitta\Shemitta Intermediate Photo Processing\Responsible Party\Drainage Diversion\IMGP1657.JPG"/>
          <p:cNvPicPr/>
          <p:nvPr/>
        </p:nvPicPr>
        <p:blipFill>
          <a:blip r:embed="rId3"/>
          <a:srcRect l="7521" t="6935" b="462"/>
          <a:stretch/>
        </p:blipFill>
        <p:spPr>
          <a:xfrm>
            <a:off x="5512320" y="0"/>
            <a:ext cx="5459400" cy="8228520"/>
          </a:xfrm>
          <a:prstGeom prst="rect">
            <a:avLst/>
          </a:prstGeom>
          <a:noFill/>
          <a:ln w="0">
            <a:noFill/>
          </a:ln>
        </p:spPr>
      </p:pic>
      <p:sp>
        <p:nvSpPr>
          <p:cNvPr id="1312" name="object 10"/>
          <p:cNvSpPr/>
          <p:nvPr/>
        </p:nvSpPr>
        <p:spPr>
          <a:xfrm>
            <a:off x="5602680" y="7987680"/>
            <a:ext cx="58500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000" b="1" u="none" strike="noStrike" spc="-6">
                <a:solidFill>
                  <a:srgbClr val="FFFFFF"/>
                </a:solidFill>
                <a:effectLst/>
                <a:uFillTx/>
                <a:latin typeface="Arial"/>
              </a:rPr>
              <a:t>M</a:t>
            </a:r>
            <a:r>
              <a:rPr lang="en-US" sz="1000" b="1" u="none" strike="noStrike">
                <a:solidFill>
                  <a:srgbClr val="FFFFFF"/>
                </a:solidFill>
                <a:effectLst/>
                <a:uFillTx/>
                <a:latin typeface="Arial"/>
              </a:rPr>
              <a:t>ay</a:t>
            </a:r>
            <a:r>
              <a:rPr lang="en-US" sz="1000" b="1" u="none" strike="noStrike" spc="-20">
                <a:solidFill>
                  <a:srgbClr val="FFFFFF"/>
                </a:solidFill>
                <a:effectLst/>
                <a:uFillTx/>
                <a:latin typeface="Arial"/>
              </a:rPr>
              <a:t> </a:t>
            </a:r>
            <a:r>
              <a:rPr lang="en-US" sz="1000" b="1" u="none" strike="noStrike" spc="-6">
                <a:solidFill>
                  <a:srgbClr val="FFFFFF"/>
                </a:solidFill>
                <a:effectLst/>
                <a:uFillTx/>
                <a:latin typeface="Arial"/>
              </a:rPr>
              <a:t>20</a:t>
            </a:r>
            <a:r>
              <a:rPr lang="en-US" sz="1000" b="1" u="none" strike="noStrike" spc="-14">
                <a:solidFill>
                  <a:srgbClr val="FFFFFF"/>
                </a:solidFill>
                <a:effectLst/>
                <a:uFillTx/>
                <a:latin typeface="Arial"/>
              </a:rPr>
              <a:t>0</a:t>
            </a:r>
            <a:r>
              <a:rPr lang="en-US" sz="1000" b="1" u="none" strike="noStrike">
                <a:solidFill>
                  <a:srgbClr val="FFFFFF"/>
                </a:solidFill>
                <a:effectLst/>
                <a:uFillTx/>
                <a:latin typeface="Arial"/>
              </a:rPr>
              <a:t>9</a:t>
            </a:r>
            <a:endParaRPr lang="en-US" sz="1000" b="0" u="none" strike="noStrike">
              <a:solidFill>
                <a:srgbClr val="FFFFFF"/>
              </a:solidFill>
              <a:effectLst/>
              <a:uFillTx/>
              <a:latin typeface="Arial"/>
            </a:endParaRPr>
          </a:p>
        </p:txBody>
      </p:sp>
      <p:pic>
        <p:nvPicPr>
          <p:cNvPr id="1313" name="Picture 2" descr="G:\TRP\2trp-forestry\3-drainage\11-99.jpg"/>
          <p:cNvPicPr/>
          <p:nvPr/>
        </p:nvPicPr>
        <p:blipFill>
          <a:blip r:embed="rId4"/>
          <a:srcRect l="149" b="100"/>
          <a:stretch/>
        </p:blipFill>
        <p:spPr>
          <a:xfrm>
            <a:off x="0" y="0"/>
            <a:ext cx="5495040" cy="8228520"/>
          </a:xfrm>
          <a:prstGeom prst="rect">
            <a:avLst/>
          </a:prstGeom>
          <a:noFill/>
          <a:ln w="0">
            <a:noFill/>
          </a:ln>
        </p:spPr>
      </p:pic>
      <p:sp>
        <p:nvSpPr>
          <p:cNvPr id="1314" name="object 11"/>
          <p:cNvSpPr/>
          <p:nvPr/>
        </p:nvSpPr>
        <p:spPr>
          <a:xfrm>
            <a:off x="86760" y="7993440"/>
            <a:ext cx="130464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000" b="1" u="none" strike="noStrike">
                <a:solidFill>
                  <a:srgbClr val="FFFFFF"/>
                </a:solidFill>
                <a:effectLst/>
                <a:uFillTx/>
                <a:latin typeface="Arial"/>
              </a:rPr>
              <a:t>November 1999</a:t>
            </a:r>
            <a:endParaRPr lang="en-US" sz="1000" b="0" u="none" strike="noStrike">
              <a:solidFill>
                <a:srgbClr val="FFFFFF"/>
              </a:solidFill>
              <a:effectLst/>
              <a:uFillTx/>
              <a:latin typeface="Arial"/>
            </a:endParaRPr>
          </a:p>
        </p:txBody>
      </p:sp>
      <p:cxnSp>
        <p:nvCxnSpPr>
          <p:cNvPr id="1315" name="Straight Arrow Connector 11"/>
          <p:cNvCxnSpPr/>
          <p:nvPr/>
        </p:nvCxnSpPr>
        <p:spPr>
          <a:xfrm flipH="1">
            <a:off x="2663640" y="3480840"/>
            <a:ext cx="692280" cy="173880"/>
          </a:xfrm>
          <a:prstGeom prst="straightConnector1">
            <a:avLst/>
          </a:prstGeom>
          <a:ln w="63500">
            <a:solidFill>
              <a:srgbClr val="FF0000"/>
            </a:solidFill>
            <a:round/>
            <a:tailEnd type="arrow" w="med" len="med"/>
          </a:ln>
        </p:spPr>
      </p:cxnSp>
      <p:cxnSp>
        <p:nvCxnSpPr>
          <p:cNvPr id="1316" name="Straight Arrow Connector 13"/>
          <p:cNvCxnSpPr/>
          <p:nvPr/>
        </p:nvCxnSpPr>
        <p:spPr>
          <a:xfrm flipH="1">
            <a:off x="7675200" y="2328840"/>
            <a:ext cx="577080" cy="173880"/>
          </a:xfrm>
          <a:prstGeom prst="straightConnector1">
            <a:avLst/>
          </a:prstGeom>
          <a:ln w="50800">
            <a:solidFill>
              <a:srgbClr val="FF0000"/>
            </a:solidFill>
            <a:round/>
            <a:tailEnd type="arrow" w="med" len="med"/>
          </a:ln>
        </p:spPr>
      </p:cxnSp>
      <p:pic>
        <p:nvPicPr>
          <p:cNvPr id="1317" name="Picture 3"/>
          <p:cNvPicPr/>
          <p:nvPr/>
        </p:nvPicPr>
        <p:blipFill>
          <a:blip r:embed="rId5"/>
          <a:stretch/>
        </p:blipFill>
        <p:spPr>
          <a:xfrm>
            <a:off x="10635480" y="7684920"/>
            <a:ext cx="275400" cy="46116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8" name="Picture 2" descr="G:\TRP\2trp-forestry\4-drainage\24-Culvert Channel IMGP1708.jpg"/>
          <p:cNvPicPr/>
          <p:nvPr/>
        </p:nvPicPr>
        <p:blipFill>
          <a:blip r:embed="rId3"/>
          <a:srcRect r="11405"/>
          <a:stretch/>
        </p:blipFill>
        <p:spPr>
          <a:xfrm>
            <a:off x="0" y="0"/>
            <a:ext cx="10973160" cy="8228520"/>
          </a:xfrm>
          <a:prstGeom prst="rect">
            <a:avLst/>
          </a:prstGeom>
          <a:noFill/>
          <a:ln w="0">
            <a:noFill/>
          </a:ln>
        </p:spPr>
      </p:pic>
      <p:sp>
        <p:nvSpPr>
          <p:cNvPr id="1319" name="object 8"/>
          <p:cNvSpPr/>
          <p:nvPr/>
        </p:nvSpPr>
        <p:spPr>
          <a:xfrm>
            <a:off x="143280" y="7924680"/>
            <a:ext cx="130320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200" b="1" u="none" strike="noStrike">
                <a:solidFill>
                  <a:srgbClr val="FFFFFF"/>
                </a:solidFill>
                <a:effectLst/>
                <a:uFillTx/>
                <a:latin typeface="Arial"/>
              </a:rPr>
              <a:t>October 2009</a:t>
            </a:r>
            <a:endParaRPr lang="en-US" sz="1200" b="0" u="none" strike="noStrike">
              <a:solidFill>
                <a:srgbClr val="FFFFFF"/>
              </a:solidFill>
              <a:effectLst/>
              <a:uFillTx/>
              <a:latin typeface="Arial"/>
            </a:endParaRPr>
          </a:p>
        </p:txBody>
      </p:sp>
      <p:pic>
        <p:nvPicPr>
          <p:cNvPr id="1320"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 name="Picture 2" descr="G:\TRP\2trp-forestry\4-drainage\IMGP7686.JPG"/>
          <p:cNvPicPr/>
          <p:nvPr/>
        </p:nvPicPr>
        <p:blipFill>
          <a:blip r:embed="rId3"/>
          <a:srcRect r="12000"/>
          <a:stretch/>
        </p:blipFill>
        <p:spPr>
          <a:xfrm>
            <a:off x="0" y="0"/>
            <a:ext cx="10971720" cy="8228520"/>
          </a:xfrm>
          <a:prstGeom prst="rect">
            <a:avLst/>
          </a:prstGeom>
          <a:noFill/>
          <a:ln w="0">
            <a:noFill/>
          </a:ln>
        </p:spPr>
      </p:pic>
      <p:pic>
        <p:nvPicPr>
          <p:cNvPr id="1322" name="Picture 6"/>
          <p:cNvPicPr/>
          <p:nvPr/>
        </p:nvPicPr>
        <p:blipFill>
          <a:blip r:embed="rId4"/>
          <a:srcRect t="1658"/>
          <a:stretch/>
        </p:blipFill>
        <p:spPr>
          <a:xfrm>
            <a:off x="8384400" y="0"/>
            <a:ext cx="2585160" cy="6832800"/>
          </a:xfrm>
          <a:prstGeom prst="rect">
            <a:avLst/>
          </a:prstGeom>
          <a:noFill/>
          <a:ln w="9525">
            <a:noFill/>
          </a:ln>
        </p:spPr>
      </p:pic>
      <p:sp>
        <p:nvSpPr>
          <p:cNvPr id="1323"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October 2013</a:t>
            </a:r>
            <a:endParaRPr lang="en-US" sz="1200" b="0" u="none" strike="noStrike">
              <a:solidFill>
                <a:srgbClr val="FFFFFF"/>
              </a:solidFill>
              <a:effectLst/>
              <a:uFillTx/>
              <a:latin typeface="Arial"/>
            </a:endParaRPr>
          </a:p>
        </p:txBody>
      </p:sp>
      <p:pic>
        <p:nvPicPr>
          <p:cNvPr id="1324" name="Picture 3"/>
          <p:cNvPicPr/>
          <p:nvPr/>
        </p:nvPicPr>
        <p:blipFill>
          <a:blip r:embed="rId5"/>
          <a:stretch/>
        </p:blipFill>
        <p:spPr>
          <a:xfrm>
            <a:off x="10627560" y="7684920"/>
            <a:ext cx="275400" cy="461160"/>
          </a:xfrm>
          <a:prstGeom prst="rect">
            <a:avLst/>
          </a:prstGeom>
          <a:noFill/>
          <a:ln w="9525">
            <a:noFill/>
          </a:ln>
        </p:spPr>
      </p:pic>
      <p:cxnSp>
        <p:nvCxnSpPr>
          <p:cNvPr id="1325" name="Straight Arrow Connector 9"/>
          <p:cNvCxnSpPr/>
          <p:nvPr/>
        </p:nvCxnSpPr>
        <p:spPr>
          <a:xfrm flipH="1" flipV="1">
            <a:off x="4103640" y="4172400"/>
            <a:ext cx="876600" cy="807480"/>
          </a:xfrm>
          <a:prstGeom prst="straightConnector1">
            <a:avLst/>
          </a:prstGeom>
          <a:ln w="127000">
            <a:solidFill>
              <a:srgbClr val="FF0000"/>
            </a:solidFill>
            <a:round/>
            <a:headEnd type="triangle" w="med" len="med"/>
          </a:ln>
        </p:spPr>
      </p:cxnSp>
      <p:cxnSp>
        <p:nvCxnSpPr>
          <p:cNvPr id="1326" name="Straight Connector 15"/>
          <p:cNvCxnSpPr/>
          <p:nvPr/>
        </p:nvCxnSpPr>
        <p:spPr>
          <a:xfrm>
            <a:off x="8389800" y="0"/>
            <a:ext cx="1080" cy="6881040"/>
          </a:xfrm>
          <a:prstGeom prst="straightConnector1">
            <a:avLst/>
          </a:prstGeom>
          <a:ln w="25400">
            <a:solidFill>
              <a:srgbClr val="220000"/>
            </a:solidFill>
            <a:roun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7" name="Picture 2" descr="G:\TRP\2trp-forestry\6-aerials\Vande Pol Hillshade No Property Lines 01.jpg"/>
          <p:cNvPicPr/>
          <p:nvPr/>
        </p:nvPicPr>
        <p:blipFill>
          <a:blip r:embed="rId3"/>
          <a:srcRect l="21818" t="10588" r="3636" b="6119"/>
          <a:stretch/>
        </p:blipFill>
        <p:spPr>
          <a:xfrm>
            <a:off x="0" y="5760"/>
            <a:ext cx="10971720" cy="8224920"/>
          </a:xfrm>
          <a:prstGeom prst="rect">
            <a:avLst/>
          </a:prstGeom>
          <a:noFill/>
          <a:ln w="0">
            <a:noFill/>
          </a:ln>
        </p:spPr>
      </p:pic>
      <p:sp>
        <p:nvSpPr>
          <p:cNvPr id="1328" name="Freeform 43"/>
          <p:cNvSpPr/>
          <p:nvPr/>
        </p:nvSpPr>
        <p:spPr>
          <a:xfrm>
            <a:off x="66240" y="3881520"/>
            <a:ext cx="1256760" cy="2565360"/>
          </a:xfrm>
          <a:custGeom>
            <a:avLst/>
            <a:gdLst>
              <a:gd name="textAreaLeft" fmla="*/ 0 w 1256760"/>
              <a:gd name="textAreaRight" fmla="*/ 1257840 w 1256760"/>
              <a:gd name="textAreaTop" fmla="*/ 0 h 2565360"/>
              <a:gd name="textAreaBottom" fmla="*/ 2566440 h 2565360"/>
              <a:gd name="GluePoint1X" fmla="*/ 120295 w 1257852"/>
              <a:gd name="GluePoint1Y" fmla="*/ 60287 h 2566595"/>
              <a:gd name="GluePoint2X" fmla="*/ 463826 w 1257852"/>
              <a:gd name="GluePoint2Y" fmla="*/ 34325 h 2566595"/>
              <a:gd name="GluePoint3X" fmla="*/ 708991 w 1257852"/>
              <a:gd name="GluePoint3Y" fmla="*/ 266238 h 2566595"/>
              <a:gd name="GluePoint4X" fmla="*/ 583096 w 1257852"/>
              <a:gd name="GluePoint4Y" fmla="*/ 557786 h 2566595"/>
              <a:gd name="GluePoint5X" fmla="*/ 616226 w 1257852"/>
              <a:gd name="GluePoint5Y" fmla="*/ 769821 h 2566595"/>
              <a:gd name="GluePoint6X" fmla="*/ 947530 w 1257852"/>
              <a:gd name="GluePoint6Y" fmla="*/ 1127630 h 2566595"/>
              <a:gd name="GluePoint7X" fmla="*/ 1245704 w 1257852"/>
              <a:gd name="GluePoint7Y" fmla="*/ 1425804 h 2566595"/>
              <a:gd name="GluePoint8X" fmla="*/ 1020417 w 1257852"/>
              <a:gd name="GluePoint8Y" fmla="*/ 1790238 h 2566595"/>
              <a:gd name="GluePoint9X" fmla="*/ 364435 w 1257852"/>
              <a:gd name="GluePoint9Y" fmla="*/ 2485978 h 2566595"/>
              <a:gd name="GluePoint10X" fmla="*/ 33130 w 1257852"/>
              <a:gd name="GluePoint10Y" fmla="*/ 2273943 h 2566595"/>
              <a:gd name="GluePoint11X" fmla="*/ 165652 w 1257852"/>
              <a:gd name="GluePoint11Y" fmla="*/ 1631212 h 2566595"/>
              <a:gd name="GluePoint12X" fmla="*/ 66261 w 1257852"/>
              <a:gd name="GluePoint12Y" fmla="*/ 1306534 h 2566595"/>
              <a:gd name="GluePoint13X" fmla="*/ 178904 w 1257852"/>
              <a:gd name="GluePoint13Y" fmla="*/ 1094499 h 2566595"/>
              <a:gd name="GluePoint14X" fmla="*/ 62688 w 1257852"/>
              <a:gd name="GluePoint14Y" fmla="*/ 463536 h 2566595"/>
              <a:gd name="GluePoint15X" fmla="*/ 120295 w 1257852"/>
              <a:gd name="GluePoint15Y" fmla="*/ 60287 h 256659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w="1257852" h="2566595">
                <a:moveTo>
                  <a:pt x="120295" y="60287"/>
                </a:moveTo>
                <a:cubicBezTo>
                  <a:pt x="187660" y="24948"/>
                  <a:pt x="365710" y="0"/>
                  <a:pt x="463826" y="34325"/>
                </a:cubicBezTo>
                <a:cubicBezTo>
                  <a:pt x="561942" y="68650"/>
                  <a:pt x="689113" y="178994"/>
                  <a:pt x="708991" y="266238"/>
                </a:cubicBezTo>
                <a:cubicBezTo>
                  <a:pt x="728869" y="353482"/>
                  <a:pt x="598557" y="473856"/>
                  <a:pt x="583096" y="557786"/>
                </a:cubicBezTo>
                <a:cubicBezTo>
                  <a:pt x="567635" y="641716"/>
                  <a:pt x="555487" y="674847"/>
                  <a:pt x="616226" y="769821"/>
                </a:cubicBezTo>
                <a:cubicBezTo>
                  <a:pt x="676965" y="864795"/>
                  <a:pt x="842617" y="1018300"/>
                  <a:pt x="947530" y="1127630"/>
                </a:cubicBezTo>
                <a:cubicBezTo>
                  <a:pt x="1052443" y="1236960"/>
                  <a:pt x="1233556" y="1315369"/>
                  <a:pt x="1245704" y="1425804"/>
                </a:cubicBezTo>
                <a:cubicBezTo>
                  <a:pt x="1257852" y="1536239"/>
                  <a:pt x="1167295" y="1613542"/>
                  <a:pt x="1020417" y="1790238"/>
                </a:cubicBezTo>
                <a:cubicBezTo>
                  <a:pt x="873539" y="1966934"/>
                  <a:pt x="528983" y="2405361"/>
                  <a:pt x="364435" y="2485978"/>
                </a:cubicBezTo>
                <a:cubicBezTo>
                  <a:pt x="199887" y="2566595"/>
                  <a:pt x="66260" y="2416404"/>
                  <a:pt x="33130" y="2273943"/>
                </a:cubicBezTo>
                <a:cubicBezTo>
                  <a:pt x="0" y="2131482"/>
                  <a:pt x="160130" y="1792447"/>
                  <a:pt x="165652" y="1631212"/>
                </a:cubicBezTo>
                <a:cubicBezTo>
                  <a:pt x="171174" y="1469977"/>
                  <a:pt x="64052" y="1395986"/>
                  <a:pt x="66261" y="1306534"/>
                </a:cubicBezTo>
                <a:cubicBezTo>
                  <a:pt x="68470" y="1217082"/>
                  <a:pt x="179499" y="1234999"/>
                  <a:pt x="178904" y="1094499"/>
                </a:cubicBezTo>
                <a:cubicBezTo>
                  <a:pt x="178309" y="953999"/>
                  <a:pt x="72456" y="635905"/>
                  <a:pt x="62688" y="463536"/>
                </a:cubicBezTo>
                <a:cubicBezTo>
                  <a:pt x="52920" y="291167"/>
                  <a:pt x="55382" y="180004"/>
                  <a:pt x="120295" y="60287"/>
                </a:cubicBezTo>
                <a:close/>
              </a:path>
            </a:pathLst>
          </a:custGeom>
          <a:noFill/>
          <a:ln w="31750">
            <a:solidFill>
              <a:srgbClr val="FFC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29" name="Freeform 81"/>
          <p:cNvSpPr/>
          <p:nvPr/>
        </p:nvSpPr>
        <p:spPr>
          <a:xfrm>
            <a:off x="3112920" y="4523760"/>
            <a:ext cx="790920" cy="604800"/>
          </a:xfrm>
          <a:custGeom>
            <a:avLst/>
            <a:gdLst>
              <a:gd name="textAreaLeft" fmla="*/ 0 w 790920"/>
              <a:gd name="textAreaRight" fmla="*/ 792000 w 790920"/>
              <a:gd name="textAreaTop" fmla="*/ 0 h 604800"/>
              <a:gd name="textAreaBottom" fmla="*/ 605880 h 604800"/>
              <a:gd name="GluePoint1X" fmla="*/ 611188 w 792163"/>
              <a:gd name="GluePoint1Y" fmla="*/ 92604 h 605896"/>
              <a:gd name="GluePoint2X" fmla="*/ 773113 w 792163"/>
              <a:gd name="GluePoint2Y" fmla="*/ 254529 h 605896"/>
              <a:gd name="GluePoint3X" fmla="*/ 725488 w 792163"/>
              <a:gd name="GluePoint3Y" fmla="*/ 486304 h 605896"/>
              <a:gd name="GluePoint4X" fmla="*/ 538163 w 792163"/>
              <a:gd name="GluePoint4Y" fmla="*/ 552979 h 605896"/>
              <a:gd name="GluePoint5X" fmla="*/ 369888 w 792163"/>
              <a:gd name="GluePoint5Y" fmla="*/ 578379 h 605896"/>
              <a:gd name="GluePoint6X" fmla="*/ 271463 w 792163"/>
              <a:gd name="GluePoint6Y" fmla="*/ 387879 h 605896"/>
              <a:gd name="GluePoint7X" fmla="*/ 7938 w 792163"/>
              <a:gd name="GluePoint7Y" fmla="*/ 219604 h 605896"/>
              <a:gd name="GluePoint8X" fmla="*/ 223838 w 792163"/>
              <a:gd name="GluePoint8Y" fmla="*/ 22754 h 605896"/>
              <a:gd name="GluePoint9X" fmla="*/ 547688 w 792163"/>
              <a:gd name="GluePoint9Y" fmla="*/ 83079 h 6058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792163" h="605896">
                <a:moveTo>
                  <a:pt x="611188" y="92604"/>
                </a:moveTo>
                <a:cubicBezTo>
                  <a:pt x="682625" y="140758"/>
                  <a:pt x="754063" y="188912"/>
                  <a:pt x="773113" y="254529"/>
                </a:cubicBezTo>
                <a:cubicBezTo>
                  <a:pt x="792163" y="320146"/>
                  <a:pt x="764646" y="436562"/>
                  <a:pt x="725488" y="486304"/>
                </a:cubicBezTo>
                <a:cubicBezTo>
                  <a:pt x="686330" y="536046"/>
                  <a:pt x="597430" y="537633"/>
                  <a:pt x="538163" y="552979"/>
                </a:cubicBezTo>
                <a:cubicBezTo>
                  <a:pt x="478896" y="568325"/>
                  <a:pt x="414338" y="605896"/>
                  <a:pt x="369888" y="578379"/>
                </a:cubicBezTo>
                <a:cubicBezTo>
                  <a:pt x="325438" y="550862"/>
                  <a:pt x="331788" y="447675"/>
                  <a:pt x="271463" y="387879"/>
                </a:cubicBezTo>
                <a:cubicBezTo>
                  <a:pt x="211138" y="328083"/>
                  <a:pt x="15876" y="280458"/>
                  <a:pt x="7938" y="219604"/>
                </a:cubicBezTo>
                <a:cubicBezTo>
                  <a:pt x="0" y="158750"/>
                  <a:pt x="133880" y="45508"/>
                  <a:pt x="223838" y="22754"/>
                </a:cubicBezTo>
                <a:cubicBezTo>
                  <a:pt x="313796" y="0"/>
                  <a:pt x="430742" y="41539"/>
                  <a:pt x="547688" y="83079"/>
                </a:cubicBezTo>
              </a:path>
            </a:pathLst>
          </a:custGeom>
          <a:noFill/>
          <a:ln w="50800">
            <a:solidFill>
              <a:srgbClr val="C00000"/>
            </a:solidFill>
            <a:prstDash val="sysDot"/>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grpSp>
        <p:nvGrpSpPr>
          <p:cNvPr id="1330" name="Group 91"/>
          <p:cNvGrpSpPr/>
          <p:nvPr/>
        </p:nvGrpSpPr>
        <p:grpSpPr>
          <a:xfrm>
            <a:off x="353880" y="2351520"/>
            <a:ext cx="10231920" cy="4356000"/>
            <a:chOff x="353880" y="2351520"/>
            <a:chExt cx="10231920" cy="4356000"/>
          </a:xfrm>
        </p:grpSpPr>
        <p:cxnSp>
          <p:nvCxnSpPr>
            <p:cNvPr id="1331" name="Straight Connector 29"/>
            <p:cNvCxnSpPr/>
            <p:nvPr/>
          </p:nvCxnSpPr>
          <p:spPr>
            <a:xfrm flipH="1">
              <a:off x="353880" y="6706800"/>
              <a:ext cx="6759360" cy="1080"/>
            </a:xfrm>
            <a:prstGeom prst="straightConnector1">
              <a:avLst/>
            </a:prstGeom>
            <a:ln w="25400">
              <a:solidFill>
                <a:schemeClr val="lt1">
                  <a:alpha val="60000"/>
                </a:schemeClr>
              </a:solidFill>
              <a:round/>
            </a:ln>
          </p:spPr>
        </p:cxnSp>
        <p:cxnSp>
          <p:nvCxnSpPr>
            <p:cNvPr id="1332" name="Straight Connector 30"/>
            <p:cNvCxnSpPr/>
            <p:nvPr/>
          </p:nvCxnSpPr>
          <p:spPr>
            <a:xfrm>
              <a:off x="353880" y="2966400"/>
              <a:ext cx="1080" cy="3741480"/>
            </a:xfrm>
            <a:prstGeom prst="straightConnector1">
              <a:avLst/>
            </a:prstGeom>
            <a:ln w="25400">
              <a:solidFill>
                <a:schemeClr val="lt1">
                  <a:alpha val="60000"/>
                </a:schemeClr>
              </a:solidFill>
              <a:round/>
            </a:ln>
          </p:spPr>
        </p:cxnSp>
        <p:cxnSp>
          <p:nvCxnSpPr>
            <p:cNvPr id="1333" name="Straight Connector 31"/>
            <p:cNvCxnSpPr/>
            <p:nvPr/>
          </p:nvCxnSpPr>
          <p:spPr>
            <a:xfrm>
              <a:off x="10312200" y="2351520"/>
              <a:ext cx="273960" cy="418680"/>
            </a:xfrm>
            <a:prstGeom prst="straightConnector1">
              <a:avLst/>
            </a:prstGeom>
            <a:ln w="25400">
              <a:solidFill>
                <a:schemeClr val="lt1">
                  <a:alpha val="60000"/>
                </a:schemeClr>
              </a:solidFill>
              <a:round/>
            </a:ln>
          </p:spPr>
        </p:cxnSp>
        <p:cxnSp>
          <p:nvCxnSpPr>
            <p:cNvPr id="1334" name="Straight Connector 32"/>
            <p:cNvCxnSpPr/>
            <p:nvPr/>
          </p:nvCxnSpPr>
          <p:spPr>
            <a:xfrm flipH="1">
              <a:off x="9599400" y="3084120"/>
              <a:ext cx="939600" cy="368640"/>
            </a:xfrm>
            <a:prstGeom prst="straightConnector1">
              <a:avLst/>
            </a:prstGeom>
            <a:ln w="25400">
              <a:solidFill>
                <a:schemeClr val="lt1">
                  <a:alpha val="60000"/>
                </a:schemeClr>
              </a:solidFill>
              <a:round/>
            </a:ln>
          </p:spPr>
        </p:cxnSp>
        <p:cxnSp>
          <p:nvCxnSpPr>
            <p:cNvPr id="1335" name="Straight Connector 33"/>
            <p:cNvCxnSpPr/>
            <p:nvPr/>
          </p:nvCxnSpPr>
          <p:spPr>
            <a:xfrm flipH="1">
              <a:off x="9202320" y="3451680"/>
              <a:ext cx="398160" cy="893160"/>
            </a:xfrm>
            <a:prstGeom prst="straightConnector1">
              <a:avLst/>
            </a:prstGeom>
            <a:ln w="25400">
              <a:solidFill>
                <a:schemeClr val="lt1">
                  <a:alpha val="60000"/>
                </a:schemeClr>
              </a:solidFill>
              <a:round/>
            </a:ln>
          </p:spPr>
        </p:cxnSp>
        <p:cxnSp>
          <p:nvCxnSpPr>
            <p:cNvPr id="1336" name="Straight Connector 34"/>
            <p:cNvCxnSpPr/>
            <p:nvPr/>
          </p:nvCxnSpPr>
          <p:spPr>
            <a:xfrm flipH="1">
              <a:off x="8142480" y="4343760"/>
              <a:ext cx="1078560" cy="232560"/>
            </a:xfrm>
            <a:prstGeom prst="straightConnector1">
              <a:avLst/>
            </a:prstGeom>
            <a:ln w="25400">
              <a:solidFill>
                <a:schemeClr val="lt1">
                  <a:alpha val="60000"/>
                </a:schemeClr>
              </a:solidFill>
              <a:round/>
            </a:ln>
          </p:spPr>
        </p:cxnSp>
        <p:cxnSp>
          <p:nvCxnSpPr>
            <p:cNvPr id="1337" name="Straight Connector 35"/>
            <p:cNvCxnSpPr/>
            <p:nvPr/>
          </p:nvCxnSpPr>
          <p:spPr>
            <a:xfrm flipH="1">
              <a:off x="7112160" y="4575240"/>
              <a:ext cx="432360" cy="714960"/>
            </a:xfrm>
            <a:prstGeom prst="straightConnector1">
              <a:avLst/>
            </a:prstGeom>
            <a:ln w="25400">
              <a:solidFill>
                <a:schemeClr val="lt1">
                  <a:alpha val="60000"/>
                </a:schemeClr>
              </a:solidFill>
              <a:round/>
            </a:ln>
          </p:spPr>
        </p:cxnSp>
        <p:cxnSp>
          <p:nvCxnSpPr>
            <p:cNvPr id="1338" name="Straight Connector 36"/>
            <p:cNvCxnSpPr/>
            <p:nvPr/>
          </p:nvCxnSpPr>
          <p:spPr>
            <a:xfrm>
              <a:off x="7112160" y="5289120"/>
              <a:ext cx="1080" cy="1418760"/>
            </a:xfrm>
            <a:prstGeom prst="straightConnector1">
              <a:avLst/>
            </a:prstGeom>
            <a:ln w="25400">
              <a:solidFill>
                <a:schemeClr val="lt1">
                  <a:alpha val="60000"/>
                </a:schemeClr>
              </a:solidFill>
              <a:round/>
            </a:ln>
          </p:spPr>
        </p:cxnSp>
        <p:cxnSp>
          <p:nvCxnSpPr>
            <p:cNvPr id="1339" name="Straight Connector 41"/>
            <p:cNvCxnSpPr/>
            <p:nvPr/>
          </p:nvCxnSpPr>
          <p:spPr>
            <a:xfrm flipH="1">
              <a:off x="10537920" y="2769120"/>
              <a:ext cx="48240" cy="316080"/>
            </a:xfrm>
            <a:prstGeom prst="straightConnector1">
              <a:avLst/>
            </a:prstGeom>
            <a:ln w="25400">
              <a:solidFill>
                <a:schemeClr val="lt1">
                  <a:alpha val="60000"/>
                </a:schemeClr>
              </a:solidFill>
              <a:round/>
            </a:ln>
          </p:spPr>
        </p:cxnSp>
        <p:cxnSp>
          <p:nvCxnSpPr>
            <p:cNvPr id="1340" name="Straight Connector 42"/>
            <p:cNvCxnSpPr/>
            <p:nvPr/>
          </p:nvCxnSpPr>
          <p:spPr>
            <a:xfrm flipH="1">
              <a:off x="7534440" y="4575240"/>
              <a:ext cx="611280" cy="1080"/>
            </a:xfrm>
            <a:prstGeom prst="straightConnector1">
              <a:avLst/>
            </a:prstGeom>
            <a:ln w="25400">
              <a:solidFill>
                <a:schemeClr val="lt1">
                  <a:alpha val="60000"/>
                </a:schemeClr>
              </a:solidFill>
              <a:round/>
            </a:ln>
          </p:spPr>
        </p:cxnSp>
      </p:grpSp>
      <p:pic>
        <p:nvPicPr>
          <p:cNvPr id="1341" name="Picture 3"/>
          <p:cNvPicPr/>
          <p:nvPr/>
        </p:nvPicPr>
        <p:blipFill>
          <a:blip r:embed="rId4"/>
          <a:stretch/>
        </p:blipFill>
        <p:spPr>
          <a:xfrm>
            <a:off x="10635480" y="7684920"/>
            <a:ext cx="275400" cy="461160"/>
          </a:xfrm>
          <a:prstGeom prst="rect">
            <a:avLst/>
          </a:prstGeom>
          <a:noFill/>
          <a:ln w="9525">
            <a:noFill/>
          </a:ln>
        </p:spPr>
      </p:pic>
      <p:cxnSp>
        <p:nvCxnSpPr>
          <p:cNvPr id="1342" name="Straight Arrow Connector 62"/>
          <p:cNvCxnSpPr/>
          <p:nvPr/>
        </p:nvCxnSpPr>
        <p:spPr>
          <a:xfrm flipH="1" flipV="1">
            <a:off x="10904760" y="4162320"/>
            <a:ext cx="400680" cy="469080"/>
          </a:xfrm>
          <a:prstGeom prst="straightConnector1">
            <a:avLst/>
          </a:prstGeom>
          <a:ln w="38100">
            <a:solidFill>
              <a:srgbClr val="FAC090"/>
            </a:solidFill>
            <a:round/>
            <a:headEnd type="arrow" w="med" len="med"/>
          </a:ln>
        </p:spPr>
      </p:cxnSp>
      <p:cxnSp>
        <p:nvCxnSpPr>
          <p:cNvPr id="1343" name="Straight Arrow Connector 47"/>
          <p:cNvCxnSpPr/>
          <p:nvPr/>
        </p:nvCxnSpPr>
        <p:spPr>
          <a:xfrm>
            <a:off x="10094760" y="443160"/>
            <a:ext cx="692280" cy="1080"/>
          </a:xfrm>
          <a:prstGeom prst="straightConnector1">
            <a:avLst/>
          </a:prstGeom>
          <a:ln w="73025">
            <a:solidFill>
              <a:srgbClr val="FFFFFF"/>
            </a:solidFill>
            <a:round/>
            <a:tailEnd type="triangle" w="med" len="med"/>
          </a:ln>
        </p:spPr>
      </p:cxnSp>
      <p:sp>
        <p:nvSpPr>
          <p:cNvPr id="1344" name="TextBox 48"/>
          <p:cNvSpPr/>
          <p:nvPr/>
        </p:nvSpPr>
        <p:spPr>
          <a:xfrm>
            <a:off x="9576360" y="111240"/>
            <a:ext cx="525240" cy="663840"/>
          </a:xfrm>
          <a:prstGeom prst="rect">
            <a:avLst/>
          </a:prstGeom>
          <a:noFill/>
          <a:ln w="0">
            <a:noFill/>
          </a:ln>
        </p:spPr>
        <p:style>
          <a:lnRef idx="0">
            <a:scrgbClr r="0" g="0" b="0"/>
          </a:lnRef>
          <a:fillRef idx="0">
            <a:scrgbClr r="0" g="0" b="0"/>
          </a:fillRef>
          <a:effectRef idx="0">
            <a:scrgbClr r="0" g="0" b="0"/>
          </a:effectRef>
          <a:fontRef idx="minor"/>
        </p:style>
        <p:txBody>
          <a:bodyPr wrap="none" lIns="109800" tIns="54720" rIns="109800" bIns="54720" anchor="t">
            <a:spAutoFit/>
          </a:bodyPr>
          <a:lstStyle/>
          <a:p>
            <a:pPr defTabSz="1097280">
              <a:lnSpc>
                <a:spcPct val="100000"/>
              </a:lnSpc>
            </a:pPr>
            <a:r>
              <a:rPr lang="en-US" sz="3600" b="1" u="none" strike="noStrike">
                <a:solidFill>
                  <a:schemeClr val="lt1"/>
                </a:solidFill>
                <a:effectLst/>
                <a:uFillTx/>
                <a:latin typeface="Calibri"/>
              </a:rPr>
              <a:t>N</a:t>
            </a:r>
            <a:endParaRPr lang="en-US" sz="3600" b="0" u="none" strike="noStrike">
              <a:solidFill>
                <a:srgbClr val="FFFFFF"/>
              </a:solidFill>
              <a:effectLst/>
              <a:uFillTx/>
              <a:latin typeface="Arial"/>
            </a:endParaRPr>
          </a:p>
        </p:txBody>
      </p:sp>
      <p:sp>
        <p:nvSpPr>
          <p:cNvPr id="1345" name="TextBox 64"/>
          <p:cNvSpPr/>
          <p:nvPr/>
        </p:nvSpPr>
        <p:spPr>
          <a:xfrm>
            <a:off x="2202840" y="365400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lt1"/>
                </a:solidFill>
                <a:effectLst/>
                <a:uFillTx/>
                <a:latin typeface="Calibri"/>
              </a:rPr>
              <a:t>1</a:t>
            </a:r>
            <a:endParaRPr lang="en-US" sz="2400" b="0" u="none" strike="noStrike">
              <a:solidFill>
                <a:srgbClr val="FFFFFF"/>
              </a:solidFill>
              <a:effectLst/>
              <a:uFillTx/>
              <a:latin typeface="Arial"/>
            </a:endParaRPr>
          </a:p>
        </p:txBody>
      </p:sp>
      <p:grpSp>
        <p:nvGrpSpPr>
          <p:cNvPr id="1346" name="Group 72"/>
          <p:cNvGrpSpPr/>
          <p:nvPr/>
        </p:nvGrpSpPr>
        <p:grpSpPr>
          <a:xfrm>
            <a:off x="3124440" y="4057200"/>
            <a:ext cx="844200" cy="2130120"/>
            <a:chOff x="3124440" y="4057200"/>
            <a:chExt cx="844200" cy="2130120"/>
          </a:xfrm>
        </p:grpSpPr>
        <p:sp>
          <p:nvSpPr>
            <p:cNvPr id="1347" name="Oval 73"/>
            <p:cNvSpPr/>
            <p:nvPr/>
          </p:nvSpPr>
          <p:spPr>
            <a:xfrm>
              <a:off x="3859560" y="4057200"/>
              <a:ext cx="10908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54720" tIns="33120" rIns="54720" bIns="33120" anchor="ctr">
              <a:noAutofit/>
            </a:bodyPr>
            <a:lstStyle/>
            <a:p>
              <a:endParaRPr lang="en-US" sz="2200" b="0" u="none" strike="noStrike">
                <a:solidFill>
                  <a:schemeClr val="lt1"/>
                </a:solidFill>
                <a:effectLst/>
                <a:uFillTx/>
                <a:latin typeface="Calibri"/>
              </a:endParaRPr>
            </a:p>
          </p:txBody>
        </p:sp>
        <p:sp>
          <p:nvSpPr>
            <p:cNvPr id="1348" name="Oval 74"/>
            <p:cNvSpPr/>
            <p:nvPr/>
          </p:nvSpPr>
          <p:spPr>
            <a:xfrm>
              <a:off x="3822840" y="4167360"/>
              <a:ext cx="85320" cy="8532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42840" tIns="15840" rIns="42840" bIns="15840" anchor="ctr">
              <a:noAutofit/>
            </a:bodyPr>
            <a:lstStyle/>
            <a:p>
              <a:endParaRPr lang="en-US" sz="2200" b="0" u="none" strike="noStrike">
                <a:solidFill>
                  <a:schemeClr val="lt1"/>
                </a:solidFill>
                <a:effectLst/>
                <a:uFillTx/>
                <a:latin typeface="Calibri"/>
              </a:endParaRPr>
            </a:p>
          </p:txBody>
        </p:sp>
        <p:sp>
          <p:nvSpPr>
            <p:cNvPr id="1349" name="Oval 75"/>
            <p:cNvSpPr/>
            <p:nvPr/>
          </p:nvSpPr>
          <p:spPr>
            <a:xfrm>
              <a:off x="3638880" y="4792320"/>
              <a:ext cx="72360" cy="7236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36360" tIns="7200" rIns="36360" bIns="7200" anchor="ctr">
              <a:noAutofit/>
            </a:bodyPr>
            <a:lstStyle/>
            <a:p>
              <a:endParaRPr lang="en-US" sz="2200" b="0" u="none" strike="noStrike">
                <a:solidFill>
                  <a:schemeClr val="lt1"/>
                </a:solidFill>
                <a:effectLst/>
                <a:uFillTx/>
                <a:latin typeface="Calibri"/>
              </a:endParaRPr>
            </a:p>
          </p:txBody>
        </p:sp>
        <p:sp>
          <p:nvSpPr>
            <p:cNvPr id="1350" name="Oval 76"/>
            <p:cNvSpPr/>
            <p:nvPr/>
          </p:nvSpPr>
          <p:spPr>
            <a:xfrm>
              <a:off x="3528720" y="4792320"/>
              <a:ext cx="85320" cy="8532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42840" tIns="15840" rIns="42840" bIns="15840" anchor="ctr">
              <a:noAutofit/>
            </a:bodyPr>
            <a:lstStyle/>
            <a:p>
              <a:endParaRPr lang="en-US" sz="2200" b="0" u="none" strike="noStrike">
                <a:solidFill>
                  <a:schemeClr val="lt1"/>
                </a:solidFill>
                <a:effectLst/>
                <a:uFillTx/>
                <a:latin typeface="Calibri"/>
              </a:endParaRPr>
            </a:p>
          </p:txBody>
        </p:sp>
        <p:sp>
          <p:nvSpPr>
            <p:cNvPr id="1351" name="Oval 77"/>
            <p:cNvSpPr/>
            <p:nvPr/>
          </p:nvSpPr>
          <p:spPr>
            <a:xfrm>
              <a:off x="3124440" y="589464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352" name="Oval 78"/>
            <p:cNvSpPr/>
            <p:nvPr/>
          </p:nvSpPr>
          <p:spPr>
            <a:xfrm>
              <a:off x="3271680" y="607824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353" name="Oval 79"/>
            <p:cNvSpPr/>
            <p:nvPr/>
          </p:nvSpPr>
          <p:spPr>
            <a:xfrm>
              <a:off x="3455280" y="593136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sp>
          <p:nvSpPr>
            <p:cNvPr id="1354" name="Oval 80"/>
            <p:cNvSpPr/>
            <p:nvPr/>
          </p:nvSpPr>
          <p:spPr>
            <a:xfrm>
              <a:off x="3271680" y="5747760"/>
              <a:ext cx="122040" cy="109080"/>
            </a:xfrm>
            <a:prstGeom prst="ellipse">
              <a:avLst/>
            </a:prstGeom>
            <a:solidFill>
              <a:srgbClr val="4F81BD"/>
            </a:solidFill>
            <a:ln>
              <a:solidFill>
                <a:srgbClr val="C00000"/>
              </a:solidFill>
              <a:round/>
            </a:ln>
          </p:spPr>
          <p:style>
            <a:lnRef idx="2">
              <a:schemeClr val="accent1">
                <a:shade val="50000"/>
              </a:schemeClr>
            </a:lnRef>
            <a:fillRef idx="1">
              <a:schemeClr val="accent1"/>
            </a:fillRef>
            <a:effectRef idx="0">
              <a:schemeClr val="accent1"/>
            </a:effectRef>
            <a:fontRef idx="minor"/>
          </p:style>
          <p:txBody>
            <a:bodyPr lIns="61200" tIns="33120" rIns="61200" bIns="33120" anchor="ctr">
              <a:noAutofit/>
            </a:bodyPr>
            <a:lstStyle/>
            <a:p>
              <a:endParaRPr lang="en-US" sz="2200" b="0" u="none" strike="noStrike">
                <a:solidFill>
                  <a:schemeClr val="lt1"/>
                </a:solidFill>
                <a:effectLst/>
                <a:uFillTx/>
                <a:latin typeface="Calibri"/>
              </a:endParaRPr>
            </a:p>
          </p:txBody>
        </p:sp>
      </p:grpSp>
      <p:grpSp>
        <p:nvGrpSpPr>
          <p:cNvPr id="1355" name="Group 16"/>
          <p:cNvGrpSpPr/>
          <p:nvPr/>
        </p:nvGrpSpPr>
        <p:grpSpPr>
          <a:xfrm>
            <a:off x="183600" y="3942000"/>
            <a:ext cx="1144080" cy="2475720"/>
            <a:chOff x="183600" y="3942000"/>
            <a:chExt cx="1144080" cy="2475720"/>
          </a:xfrm>
        </p:grpSpPr>
        <p:sp>
          <p:nvSpPr>
            <p:cNvPr id="1356" name="Freeform 58"/>
            <p:cNvSpPr/>
            <p:nvPr/>
          </p:nvSpPr>
          <p:spPr>
            <a:xfrm>
              <a:off x="210960" y="3942000"/>
              <a:ext cx="441360" cy="1045080"/>
            </a:xfrm>
            <a:custGeom>
              <a:avLst/>
              <a:gdLst>
                <a:gd name="textAreaLeft" fmla="*/ 0 w 441360"/>
                <a:gd name="textAreaRight" fmla="*/ 442440 w 441360"/>
                <a:gd name="textAreaTop" fmla="*/ 0 h 1045080"/>
                <a:gd name="textAreaBottom" fmla="*/ 1046160 h 1045080"/>
                <a:gd name="GluePoint1X" fmla="*/ 409938 w 1322049"/>
                <a:gd name="GluePoint1Y" fmla="*/ 2832778 h 2995725"/>
                <a:gd name="GluePoint2X" fmla="*/ 201600 w 1322049"/>
                <a:gd name="GluePoint2Y" fmla="*/ 1920000 h 2995725"/>
                <a:gd name="GluePoint3X" fmla="*/ 21600 w 1322049"/>
                <a:gd name="GluePoint3Y" fmla="*/ 811200 h 2995725"/>
                <a:gd name="GluePoint4X" fmla="*/ 72000 w 1322049"/>
                <a:gd name="GluePoint4Y" fmla="*/ 127200 h 2995725"/>
                <a:gd name="GluePoint5X" fmla="*/ 417600 w 1322049"/>
                <a:gd name="GluePoint5Y" fmla="*/ 48000 h 2995725"/>
                <a:gd name="GluePoint6X" fmla="*/ 950400 w 1322049"/>
                <a:gd name="GluePoint6Y" fmla="*/ 242400 h 2995725"/>
                <a:gd name="GluePoint7X" fmla="*/ 1216436 w 1322049"/>
                <a:gd name="GluePoint7Y" fmla="*/ 496182 h 2995725"/>
                <a:gd name="GluePoint8X" fmla="*/ 1274043 w 1322049"/>
                <a:gd name="GluePoint8Y" fmla="*/ 1015426 h 2995725"/>
                <a:gd name="GluePoint9X" fmla="*/ 928401 w 1322049"/>
                <a:gd name="GluePoint9Y" fmla="*/ 1469764 h 2995725"/>
                <a:gd name="GluePoint10X" fmla="*/ 1158829 w 1322049"/>
                <a:gd name="GluePoint10Y" fmla="*/ 2118820 h 2995725"/>
                <a:gd name="GluePoint11X" fmla="*/ 1043615 w 1322049"/>
                <a:gd name="GluePoint11Y" fmla="*/ 2508253 h 2995725"/>
                <a:gd name="GluePoint12X" fmla="*/ 755580 w 1322049"/>
                <a:gd name="GluePoint12Y" fmla="*/ 2897685 h 2995725"/>
                <a:gd name="GluePoint13X" fmla="*/ 409938 w 1322049"/>
                <a:gd name="GluePoint13Y" fmla="*/ 2832778 h 29957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1322049" h="2995725">
                  <a:moveTo>
                    <a:pt x="409938" y="2832778"/>
                  </a:moveTo>
                  <a:cubicBezTo>
                    <a:pt x="317608" y="2669831"/>
                    <a:pt x="266323" y="2256930"/>
                    <a:pt x="201600" y="1920000"/>
                  </a:cubicBezTo>
                  <a:cubicBezTo>
                    <a:pt x="136877" y="1583070"/>
                    <a:pt x="43200" y="1110000"/>
                    <a:pt x="21600" y="811200"/>
                  </a:cubicBezTo>
                  <a:cubicBezTo>
                    <a:pt x="0" y="512400"/>
                    <a:pt x="6000" y="254400"/>
                    <a:pt x="72000" y="127200"/>
                  </a:cubicBezTo>
                  <a:cubicBezTo>
                    <a:pt x="138000" y="0"/>
                    <a:pt x="271200" y="28800"/>
                    <a:pt x="417600" y="48000"/>
                  </a:cubicBezTo>
                  <a:cubicBezTo>
                    <a:pt x="564000" y="67200"/>
                    <a:pt x="817261" y="167703"/>
                    <a:pt x="950400" y="242400"/>
                  </a:cubicBezTo>
                  <a:cubicBezTo>
                    <a:pt x="1083539" y="317097"/>
                    <a:pt x="1162496" y="367344"/>
                    <a:pt x="1216436" y="496182"/>
                  </a:cubicBezTo>
                  <a:cubicBezTo>
                    <a:pt x="1270376" y="625020"/>
                    <a:pt x="1322049" y="853162"/>
                    <a:pt x="1274043" y="1015426"/>
                  </a:cubicBezTo>
                  <a:cubicBezTo>
                    <a:pt x="1226037" y="1177690"/>
                    <a:pt x="947603" y="1285865"/>
                    <a:pt x="928401" y="1469764"/>
                  </a:cubicBezTo>
                  <a:cubicBezTo>
                    <a:pt x="909199" y="1653663"/>
                    <a:pt x="1139627" y="1945739"/>
                    <a:pt x="1158829" y="2118820"/>
                  </a:cubicBezTo>
                  <a:cubicBezTo>
                    <a:pt x="1178031" y="2291901"/>
                    <a:pt x="1110823" y="2378442"/>
                    <a:pt x="1043615" y="2508253"/>
                  </a:cubicBezTo>
                  <a:cubicBezTo>
                    <a:pt x="976407" y="2638064"/>
                    <a:pt x="861193" y="2843598"/>
                    <a:pt x="755580" y="2897685"/>
                  </a:cubicBezTo>
                  <a:cubicBezTo>
                    <a:pt x="649967" y="2951772"/>
                    <a:pt x="502268" y="2995725"/>
                    <a:pt x="409938" y="2832778"/>
                  </a:cubicBezTo>
                  <a:close/>
                </a:path>
              </a:pathLst>
            </a:custGeom>
            <a:noFill/>
            <a:ln w="50800">
              <a:solidFill>
                <a:srgbClr val="C00000"/>
              </a:solidFill>
              <a:prstDash val="dash"/>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lt1"/>
                </a:solidFill>
                <a:effectLst/>
                <a:uFillTx/>
                <a:latin typeface="Calibri"/>
              </a:endParaRPr>
            </a:p>
          </p:txBody>
        </p:sp>
        <p:sp>
          <p:nvSpPr>
            <p:cNvPr id="1357" name="Freeform 59"/>
            <p:cNvSpPr/>
            <p:nvPr/>
          </p:nvSpPr>
          <p:spPr>
            <a:xfrm>
              <a:off x="186480" y="5542920"/>
              <a:ext cx="387720" cy="874800"/>
            </a:xfrm>
            <a:custGeom>
              <a:avLst/>
              <a:gdLst>
                <a:gd name="textAreaLeft" fmla="*/ 0 w 387720"/>
                <a:gd name="textAreaRight" fmla="*/ 388800 w 387720"/>
                <a:gd name="textAreaTop" fmla="*/ 0 h 874800"/>
                <a:gd name="textAreaBottom" fmla="*/ 875880 h 874800"/>
                <a:gd name="GluePoint1X" fmla="*/ 0 w 1320379"/>
                <a:gd name="GluePoint1Y" fmla="*/ 1201849 h 2000679"/>
                <a:gd name="GluePoint2X" fmla="*/ 146708 w 1320379"/>
                <a:gd name="GluePoint2Y" fmla="*/ 620884 h 2000679"/>
                <a:gd name="GluePoint3X" fmla="*/ 649922 w 1320379"/>
                <a:gd name="GluePoint3Y" fmla="*/ 48414 h 2000679"/>
                <a:gd name="GluePoint4X" fmla="*/ 1100316 w 1320379"/>
                <a:gd name="GluePoint4Y" fmla="*/ 330400 h 2000679"/>
                <a:gd name="GluePoint5X" fmla="*/ 1320379 w 1320379"/>
                <a:gd name="GluePoint5Y" fmla="*/ 838745 h 2000679"/>
                <a:gd name="GluePoint6X" fmla="*/ 1100315 w 1320379"/>
                <a:gd name="GluePoint6Y" fmla="*/ 1637575 h 2000679"/>
                <a:gd name="GluePoint7X" fmla="*/ 586834 w 1320379"/>
                <a:gd name="GluePoint7Y" fmla="*/ 1928058 h 2000679"/>
                <a:gd name="GluePoint8X" fmla="*/ 0 w 1320379"/>
                <a:gd name="GluePoint8Y" fmla="*/ 1201849 h 200067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320379" h="2000679">
                  <a:moveTo>
                    <a:pt x="0" y="1201849"/>
                  </a:moveTo>
                  <a:lnTo>
                    <a:pt x="146708" y="620884"/>
                  </a:lnTo>
                  <a:cubicBezTo>
                    <a:pt x="233108" y="437284"/>
                    <a:pt x="490987" y="96828"/>
                    <a:pt x="649922" y="48414"/>
                  </a:cubicBezTo>
                  <a:cubicBezTo>
                    <a:pt x="808857" y="0"/>
                    <a:pt x="988573" y="198678"/>
                    <a:pt x="1100316" y="330400"/>
                  </a:cubicBezTo>
                  <a:cubicBezTo>
                    <a:pt x="1212059" y="462122"/>
                    <a:pt x="1320379" y="620883"/>
                    <a:pt x="1320379" y="838745"/>
                  </a:cubicBezTo>
                  <a:cubicBezTo>
                    <a:pt x="1320379" y="1056607"/>
                    <a:pt x="1222572" y="1456023"/>
                    <a:pt x="1100315" y="1637575"/>
                  </a:cubicBezTo>
                  <a:cubicBezTo>
                    <a:pt x="978058" y="1819127"/>
                    <a:pt x="770220" y="2000679"/>
                    <a:pt x="586834" y="1928058"/>
                  </a:cubicBezTo>
                  <a:cubicBezTo>
                    <a:pt x="403448" y="1855437"/>
                    <a:pt x="83095" y="1266429"/>
                    <a:pt x="0" y="1201849"/>
                  </a:cubicBezTo>
                  <a:close/>
                </a:path>
              </a:pathLst>
            </a:custGeom>
            <a:noFill/>
            <a:ln w="50800">
              <a:solidFill>
                <a:srgbClr val="C00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58" name="Freeform 60"/>
            <p:cNvSpPr/>
            <p:nvPr/>
          </p:nvSpPr>
          <p:spPr>
            <a:xfrm rot="763800">
              <a:off x="903960" y="5099040"/>
              <a:ext cx="375840" cy="477000"/>
            </a:xfrm>
            <a:custGeom>
              <a:avLst/>
              <a:gdLst>
                <a:gd name="textAreaLeft" fmla="*/ 0 w 375840"/>
                <a:gd name="textAreaRight" fmla="*/ 376920 w 375840"/>
                <a:gd name="textAreaTop" fmla="*/ 0 h 477000"/>
                <a:gd name="textAreaBottom" fmla="*/ 478080 h 477000"/>
                <a:gd name="GluePoint1X" fmla="*/ 418653 w 1137618"/>
                <a:gd name="GluePoint1Y" fmla="*/ 3901 h 1092000"/>
                <a:gd name="GluePoint2X" fmla="*/ 764295 w 1137618"/>
                <a:gd name="GluePoint2Y" fmla="*/ 291936 h 1092000"/>
                <a:gd name="GluePoint3X" fmla="*/ 1102800 w 1137618"/>
                <a:gd name="GluePoint3Y" fmla="*/ 612000 h 1092000"/>
                <a:gd name="GluePoint4X" fmla="*/ 973200 w 1137618"/>
                <a:gd name="GluePoint4Y" fmla="*/ 957600 h 1092000"/>
                <a:gd name="GluePoint5X" fmla="*/ 217200 w 1137618"/>
                <a:gd name="GluePoint5Y" fmla="*/ 1015200 h 1092000"/>
                <a:gd name="GluePoint6X" fmla="*/ 1200 w 1137618"/>
                <a:gd name="GluePoint6Y" fmla="*/ 496800 h 1092000"/>
                <a:gd name="GluePoint7X" fmla="*/ 210000 w 1137618"/>
                <a:gd name="GluePoint7Y" fmla="*/ 93600 h 1092000"/>
                <a:gd name="GluePoint8X" fmla="*/ 433200 w 1137618"/>
                <a:gd name="GluePoint8Y" fmla="*/ 0 h 1092000"/>
                <a:gd name="GluePoint9X" fmla="*/ 418653 w 1137618"/>
                <a:gd name="GluePoint9Y" fmla="*/ 3901 h 1092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noFill/>
            <a:ln w="50800">
              <a:solidFill>
                <a:srgbClr val="C00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59" name="Freeform 66"/>
            <p:cNvSpPr/>
            <p:nvPr/>
          </p:nvSpPr>
          <p:spPr>
            <a:xfrm rot="763800">
              <a:off x="227880" y="5024880"/>
              <a:ext cx="290520" cy="434160"/>
            </a:xfrm>
            <a:custGeom>
              <a:avLst/>
              <a:gdLst>
                <a:gd name="textAreaLeft" fmla="*/ 0 w 290520"/>
                <a:gd name="textAreaRight" fmla="*/ 291600 w 290520"/>
                <a:gd name="textAreaTop" fmla="*/ 0 h 434160"/>
                <a:gd name="textAreaBottom" fmla="*/ 435240 h 434160"/>
                <a:gd name="GluePoint1X" fmla="*/ 418653 w 1137618"/>
                <a:gd name="GluePoint1Y" fmla="*/ 3901 h 1092000"/>
                <a:gd name="GluePoint2X" fmla="*/ 764295 w 1137618"/>
                <a:gd name="GluePoint2Y" fmla="*/ 291936 h 1092000"/>
                <a:gd name="GluePoint3X" fmla="*/ 1102800 w 1137618"/>
                <a:gd name="GluePoint3Y" fmla="*/ 612000 h 1092000"/>
                <a:gd name="GluePoint4X" fmla="*/ 973200 w 1137618"/>
                <a:gd name="GluePoint4Y" fmla="*/ 957600 h 1092000"/>
                <a:gd name="GluePoint5X" fmla="*/ 217200 w 1137618"/>
                <a:gd name="GluePoint5Y" fmla="*/ 1015200 h 1092000"/>
                <a:gd name="GluePoint6X" fmla="*/ 1200 w 1137618"/>
                <a:gd name="GluePoint6Y" fmla="*/ 496800 h 1092000"/>
                <a:gd name="GluePoint7X" fmla="*/ 210000 w 1137618"/>
                <a:gd name="GluePoint7Y" fmla="*/ 93600 h 1092000"/>
                <a:gd name="GluePoint8X" fmla="*/ 433200 w 1137618"/>
                <a:gd name="GluePoint8Y" fmla="*/ 0 h 1092000"/>
                <a:gd name="GluePoint9X" fmla="*/ 418653 w 1137618"/>
                <a:gd name="GluePoint9Y" fmla="*/ 3901 h 10920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37618" h="1092000">
                  <a:moveTo>
                    <a:pt x="418653" y="3901"/>
                  </a:moveTo>
                  <a:cubicBezTo>
                    <a:pt x="796312" y="144878"/>
                    <a:pt x="650271" y="190586"/>
                    <a:pt x="764295" y="291936"/>
                  </a:cubicBezTo>
                  <a:cubicBezTo>
                    <a:pt x="878319" y="393286"/>
                    <a:pt x="1067982" y="501056"/>
                    <a:pt x="1102800" y="612000"/>
                  </a:cubicBezTo>
                  <a:cubicBezTo>
                    <a:pt x="1137618" y="722944"/>
                    <a:pt x="1120800" y="890400"/>
                    <a:pt x="973200" y="957600"/>
                  </a:cubicBezTo>
                  <a:cubicBezTo>
                    <a:pt x="825600" y="1024800"/>
                    <a:pt x="379200" y="1092000"/>
                    <a:pt x="217200" y="1015200"/>
                  </a:cubicBezTo>
                  <a:cubicBezTo>
                    <a:pt x="55200" y="938400"/>
                    <a:pt x="2400" y="650400"/>
                    <a:pt x="1200" y="496800"/>
                  </a:cubicBezTo>
                  <a:cubicBezTo>
                    <a:pt x="0" y="343200"/>
                    <a:pt x="138000" y="176400"/>
                    <a:pt x="210000" y="93600"/>
                  </a:cubicBezTo>
                  <a:cubicBezTo>
                    <a:pt x="282000" y="10800"/>
                    <a:pt x="357600" y="5400"/>
                    <a:pt x="433200" y="0"/>
                  </a:cubicBezTo>
                  <a:lnTo>
                    <a:pt x="418653" y="3901"/>
                  </a:lnTo>
                  <a:close/>
                </a:path>
              </a:pathLst>
            </a:custGeom>
            <a:noFill/>
            <a:ln w="50800">
              <a:solidFill>
                <a:srgbClr val="C00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grpSp>
      <p:sp>
        <p:nvSpPr>
          <p:cNvPr id="1360" name="Freeform 55"/>
          <p:cNvSpPr/>
          <p:nvPr/>
        </p:nvSpPr>
        <p:spPr>
          <a:xfrm>
            <a:off x="1742040" y="2444040"/>
            <a:ext cx="1323720" cy="2777040"/>
          </a:xfrm>
          <a:custGeom>
            <a:avLst/>
            <a:gdLst>
              <a:gd name="textAreaLeft" fmla="*/ 0 w 1323720"/>
              <a:gd name="textAreaRight" fmla="*/ 1324800 w 1323720"/>
              <a:gd name="textAreaTop" fmla="*/ 0 h 2777040"/>
              <a:gd name="textAreaBottom" fmla="*/ 2778120 h 2777040"/>
              <a:gd name="GluePoint1X" fmla="*/ 1272715 w 2728076"/>
              <a:gd name="GluePoint1Y" fmla="*/ 4256730 h 5428212"/>
              <a:gd name="GluePoint2X" fmla="*/ 1684544 w 2728076"/>
              <a:gd name="GluePoint2Y" fmla="*/ 4333512 h 5428212"/>
              <a:gd name="GluePoint3X" fmla="*/ 2019591 w 2728076"/>
              <a:gd name="GluePoint3Y" fmla="*/ 3607576 h 5428212"/>
              <a:gd name="GluePoint4X" fmla="*/ 2354638 w 2728076"/>
              <a:gd name="GluePoint4Y" fmla="*/ 2923521 h 5428212"/>
              <a:gd name="GluePoint5X" fmla="*/ 2675725 w 2728076"/>
              <a:gd name="GluePoint5Y" fmla="*/ 1925359 h 5428212"/>
              <a:gd name="GluePoint6X" fmla="*/ 2668745 w 2728076"/>
              <a:gd name="GluePoint6Y" fmla="*/ 780614 h 5428212"/>
              <a:gd name="GluePoint7X" fmla="*/ 2564043 w 2728076"/>
              <a:gd name="GluePoint7Y" fmla="*/ 103539 h 5428212"/>
              <a:gd name="GluePoint8X" fmla="*/ 2152214 w 2728076"/>
              <a:gd name="GluePoint8Y" fmla="*/ 159380 h 5428212"/>
              <a:gd name="GluePoint9X" fmla="*/ 1063310 w 2728076"/>
              <a:gd name="GluePoint9Y" fmla="*/ 1003979 h 5428212"/>
              <a:gd name="GluePoint10X" fmla="*/ 714303 w 2728076"/>
              <a:gd name="GluePoint10Y" fmla="*/ 1506550 h 5428212"/>
              <a:gd name="GluePoint11X" fmla="*/ 302474 w 2728076"/>
              <a:gd name="GluePoint11Y" fmla="*/ 2057982 h 5428212"/>
              <a:gd name="GluePoint12X" fmla="*/ 16287 w 2728076"/>
              <a:gd name="GluePoint12Y" fmla="*/ 2832779 h 5428212"/>
              <a:gd name="GluePoint13X" fmla="*/ 204751 w 2728076"/>
              <a:gd name="GluePoint13Y" fmla="*/ 3440052 h 5428212"/>
              <a:gd name="GluePoint14X" fmla="*/ 330394 w 2728076"/>
              <a:gd name="GluePoint14Y" fmla="*/ 3677377 h 5428212"/>
              <a:gd name="GluePoint15X" fmla="*/ 316019 w 2728076"/>
              <a:gd name="GluePoint15Y" fmla="*/ 4244660 h 5428212"/>
              <a:gd name="GluePoint16X" fmla="*/ 155890 w 2728076"/>
              <a:gd name="GluePoint16Y" fmla="*/ 4815142 h 5428212"/>
              <a:gd name="GluePoint17X" fmla="*/ 661661 w 2728076"/>
              <a:gd name="GluePoint17Y" fmla="*/ 5396801 h 5428212"/>
              <a:gd name="GluePoint18X" fmla="*/ 1028409 w 2728076"/>
              <a:gd name="GluePoint18Y" fmla="*/ 4626678 h 5428212"/>
              <a:gd name="GluePoint19X" fmla="*/ 1272715 w 2728076"/>
              <a:gd name="GluePoint19Y" fmla="*/ 4256730 h 54282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textAreaLeft" t="textAreaTop" r="textAreaRight" b="textAreaBottom"/>
            <a:pathLst>
              <a:path w="2728076" h="5428212">
                <a:moveTo>
                  <a:pt x="1272715" y="4256730"/>
                </a:moveTo>
                <a:cubicBezTo>
                  <a:pt x="1372764" y="4088043"/>
                  <a:pt x="1560065" y="4441704"/>
                  <a:pt x="1684544" y="4333512"/>
                </a:cubicBezTo>
                <a:cubicBezTo>
                  <a:pt x="1809023" y="4225320"/>
                  <a:pt x="1907909" y="3842574"/>
                  <a:pt x="2019591" y="3607576"/>
                </a:cubicBezTo>
                <a:cubicBezTo>
                  <a:pt x="2131273" y="3372578"/>
                  <a:pt x="2245282" y="3203890"/>
                  <a:pt x="2354638" y="2923521"/>
                </a:cubicBezTo>
                <a:cubicBezTo>
                  <a:pt x="2463994" y="2643152"/>
                  <a:pt x="2623374" y="2282510"/>
                  <a:pt x="2675725" y="1925359"/>
                </a:cubicBezTo>
                <a:cubicBezTo>
                  <a:pt x="2728076" y="1568208"/>
                  <a:pt x="2687359" y="1084251"/>
                  <a:pt x="2668745" y="780614"/>
                </a:cubicBezTo>
                <a:cubicBezTo>
                  <a:pt x="2650131" y="476977"/>
                  <a:pt x="2650131" y="207078"/>
                  <a:pt x="2564043" y="103539"/>
                </a:cubicBezTo>
                <a:cubicBezTo>
                  <a:pt x="2477955" y="0"/>
                  <a:pt x="2402336" y="9307"/>
                  <a:pt x="2152214" y="159380"/>
                </a:cubicBezTo>
                <a:cubicBezTo>
                  <a:pt x="1902092" y="309453"/>
                  <a:pt x="1302962" y="779451"/>
                  <a:pt x="1063310" y="1003979"/>
                </a:cubicBezTo>
                <a:cubicBezTo>
                  <a:pt x="823658" y="1228507"/>
                  <a:pt x="841109" y="1330883"/>
                  <a:pt x="714303" y="1506550"/>
                </a:cubicBezTo>
                <a:cubicBezTo>
                  <a:pt x="587497" y="1682217"/>
                  <a:pt x="418810" y="1836944"/>
                  <a:pt x="302474" y="2057982"/>
                </a:cubicBezTo>
                <a:cubicBezTo>
                  <a:pt x="186138" y="2279020"/>
                  <a:pt x="32574" y="2602434"/>
                  <a:pt x="16287" y="2832779"/>
                </a:cubicBezTo>
                <a:cubicBezTo>
                  <a:pt x="0" y="3063124"/>
                  <a:pt x="152400" y="3299286"/>
                  <a:pt x="204751" y="3440052"/>
                </a:cubicBezTo>
                <a:cubicBezTo>
                  <a:pt x="257102" y="3580818"/>
                  <a:pt x="329231" y="3570348"/>
                  <a:pt x="330394" y="3677377"/>
                </a:cubicBezTo>
                <a:cubicBezTo>
                  <a:pt x="331558" y="3784406"/>
                  <a:pt x="345103" y="4055033"/>
                  <a:pt x="316019" y="4244660"/>
                </a:cubicBezTo>
                <a:cubicBezTo>
                  <a:pt x="286935" y="4434288"/>
                  <a:pt x="98283" y="4623119"/>
                  <a:pt x="155890" y="4815142"/>
                </a:cubicBezTo>
                <a:cubicBezTo>
                  <a:pt x="213497" y="5007165"/>
                  <a:pt x="516241" y="5428212"/>
                  <a:pt x="661661" y="5396801"/>
                </a:cubicBezTo>
                <a:cubicBezTo>
                  <a:pt x="807081" y="5365390"/>
                  <a:pt x="870774" y="4778496"/>
                  <a:pt x="1028409" y="4626678"/>
                </a:cubicBezTo>
                <a:lnTo>
                  <a:pt x="1272715" y="4256730"/>
                </a:lnTo>
                <a:close/>
              </a:path>
            </a:pathLst>
          </a:custGeom>
          <a:noFill/>
          <a:ln w="31750">
            <a:solidFill>
              <a:srgbClr val="FFC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
        <p:nvSpPr>
          <p:cNvPr id="1361" name="TextBox 67"/>
          <p:cNvSpPr/>
          <p:nvPr/>
        </p:nvSpPr>
        <p:spPr>
          <a:xfrm>
            <a:off x="3383280" y="4263120"/>
            <a:ext cx="326160" cy="429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chorCtr="1">
            <a:spAutoFit/>
          </a:bodyPr>
          <a:lstStyle/>
          <a:p>
            <a:pPr algn="r" defTabSz="1097280">
              <a:lnSpc>
                <a:spcPct val="100000"/>
              </a:lnSpc>
            </a:pPr>
            <a:r>
              <a:rPr lang="en-US" sz="2200" b="1" u="none" strike="noStrike">
                <a:solidFill>
                  <a:schemeClr val="lt1"/>
                </a:solidFill>
                <a:effectLst/>
                <a:uFillTx/>
                <a:latin typeface="Calibri"/>
              </a:rPr>
              <a:t>3</a:t>
            </a:r>
            <a:endParaRPr lang="en-US" sz="2200" b="0" u="none" strike="noStrike">
              <a:solidFill>
                <a:srgbClr val="FFFFFF"/>
              </a:solidFill>
              <a:effectLst/>
              <a:uFillTx/>
              <a:latin typeface="Arial"/>
            </a:endParaRPr>
          </a:p>
        </p:txBody>
      </p:sp>
      <p:cxnSp>
        <p:nvCxnSpPr>
          <p:cNvPr id="1362" name="Straight Arrow Connector 44"/>
          <p:cNvCxnSpPr/>
          <p:nvPr/>
        </p:nvCxnSpPr>
        <p:spPr>
          <a:xfrm flipV="1">
            <a:off x="128880" y="6130800"/>
            <a:ext cx="461880" cy="461880"/>
          </a:xfrm>
          <a:prstGeom prst="straightConnector1">
            <a:avLst/>
          </a:prstGeom>
          <a:ln w="127000">
            <a:solidFill>
              <a:srgbClr val="FF0000"/>
            </a:solidFill>
            <a:round/>
          </a:ln>
        </p:spPr>
      </p:cxnSp>
      <p:sp>
        <p:nvSpPr>
          <p:cNvPr id="1363" name="TextBox 46"/>
          <p:cNvSpPr/>
          <p:nvPr/>
        </p:nvSpPr>
        <p:spPr>
          <a:xfrm>
            <a:off x="592560" y="489240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dk1"/>
                </a:solidFill>
                <a:effectLst/>
                <a:uFillTx/>
                <a:latin typeface="Calibri"/>
              </a:rPr>
              <a:t>1</a:t>
            </a:r>
            <a:endParaRPr lang="en-US" sz="2400" b="0" u="none" strike="noStrike">
              <a:solidFill>
                <a:srgbClr val="FFFFFF"/>
              </a:solidFill>
              <a:effectLst/>
              <a:uFillTx/>
              <a:latin typeface="Arial"/>
            </a:endParaRPr>
          </a:p>
        </p:txBody>
      </p:sp>
      <p:sp>
        <p:nvSpPr>
          <p:cNvPr id="1364" name="TextBox 49"/>
          <p:cNvSpPr/>
          <p:nvPr/>
        </p:nvSpPr>
        <p:spPr>
          <a:xfrm>
            <a:off x="571320" y="487800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dk1"/>
                </a:solidFill>
                <a:effectLst/>
                <a:uFillTx/>
                <a:latin typeface="Calibri"/>
              </a:rPr>
              <a:t>1</a:t>
            </a:r>
            <a:endParaRPr lang="en-US" sz="2400" b="0" u="none" strike="noStrike">
              <a:solidFill>
                <a:srgbClr val="FFFFFF"/>
              </a:solidFill>
              <a:effectLst/>
              <a:uFillTx/>
              <a:latin typeface="Arial"/>
            </a:endParaRPr>
          </a:p>
        </p:txBody>
      </p:sp>
      <p:sp>
        <p:nvSpPr>
          <p:cNvPr id="1365" name="TextBox 50"/>
          <p:cNvSpPr/>
          <p:nvPr/>
        </p:nvSpPr>
        <p:spPr>
          <a:xfrm>
            <a:off x="582480" y="4885920"/>
            <a:ext cx="339120" cy="4604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1097280">
              <a:lnSpc>
                <a:spcPct val="100000"/>
              </a:lnSpc>
            </a:pPr>
            <a:r>
              <a:rPr lang="en-US" sz="2400" b="1" u="none" strike="noStrike">
                <a:solidFill>
                  <a:schemeClr val="lt1"/>
                </a:solidFill>
                <a:effectLst/>
                <a:uFillTx/>
                <a:latin typeface="Calibri"/>
              </a:rPr>
              <a:t>2</a:t>
            </a:r>
            <a:endParaRPr lang="en-US" sz="2400" b="0" u="none" strike="noStrike">
              <a:solidFill>
                <a:srgbClr val="FFFFFF"/>
              </a:solidFill>
              <a:effectLst/>
              <a:uFillTx/>
              <a:latin typeface="Arial"/>
            </a:endParaRPr>
          </a:p>
        </p:txBody>
      </p:sp>
      <p:cxnSp>
        <p:nvCxnSpPr>
          <p:cNvPr id="1366" name="Straight Arrow Connector 39"/>
          <p:cNvCxnSpPr/>
          <p:nvPr/>
        </p:nvCxnSpPr>
        <p:spPr>
          <a:xfrm flipV="1">
            <a:off x="762480" y="6130800"/>
            <a:ext cx="911160" cy="58680"/>
          </a:xfrm>
          <a:prstGeom prst="straightConnector1">
            <a:avLst/>
          </a:prstGeom>
          <a:ln w="127000">
            <a:solidFill>
              <a:srgbClr val="FFFF00"/>
            </a:solidFill>
            <a:round/>
            <a:headEnd type="triangle" w="med" len="med"/>
          </a:ln>
        </p:spPr>
      </p:cxnSp>
      <p:sp>
        <p:nvSpPr>
          <p:cNvPr id="1367" name="Freeform 45"/>
          <p:cNvSpPr/>
          <p:nvPr/>
        </p:nvSpPr>
        <p:spPr>
          <a:xfrm>
            <a:off x="2836080" y="3753720"/>
            <a:ext cx="1467360" cy="2651760"/>
          </a:xfrm>
          <a:custGeom>
            <a:avLst/>
            <a:gdLst>
              <a:gd name="textAreaLeft" fmla="*/ 0 w 1467360"/>
              <a:gd name="textAreaRight" fmla="*/ 1468440 w 1467360"/>
              <a:gd name="textAreaTop" fmla="*/ 0 h 2651760"/>
              <a:gd name="textAreaBottom" fmla="*/ 2652840 h 2651760"/>
              <a:gd name="GluePoint1X" fmla="*/ 264319 w 1468438"/>
              <a:gd name="GluePoint1Y" fmla="*/ 1023144 h 2652712"/>
              <a:gd name="GluePoint2X" fmla="*/ 792956 w 1468438"/>
              <a:gd name="GluePoint2Y" fmla="*/ 251619 h 2652712"/>
              <a:gd name="GluePoint3X" fmla="*/ 1088231 w 1468438"/>
              <a:gd name="GluePoint3Y" fmla="*/ 3969 h 2652712"/>
              <a:gd name="GluePoint4X" fmla="*/ 1435894 w 1468438"/>
              <a:gd name="GluePoint4Y" fmla="*/ 275431 h 2652712"/>
              <a:gd name="GluePoint5X" fmla="*/ 1283494 w 1468438"/>
              <a:gd name="GluePoint5Y" fmla="*/ 880269 h 2652712"/>
              <a:gd name="GluePoint6X" fmla="*/ 1064419 w 1468438"/>
              <a:gd name="GluePoint6Y" fmla="*/ 1342231 h 2652712"/>
              <a:gd name="GluePoint7X" fmla="*/ 883444 w 1468438"/>
              <a:gd name="GluePoint7Y" fmla="*/ 1975644 h 2652712"/>
              <a:gd name="GluePoint8X" fmla="*/ 916781 w 1468438"/>
              <a:gd name="GluePoint8Y" fmla="*/ 2337594 h 2652712"/>
              <a:gd name="GluePoint9X" fmla="*/ 540544 w 1468438"/>
              <a:gd name="GluePoint9Y" fmla="*/ 2647156 h 2652712"/>
              <a:gd name="GluePoint10X" fmla="*/ 111919 w 1468438"/>
              <a:gd name="GluePoint10Y" fmla="*/ 2370931 h 2652712"/>
              <a:gd name="GluePoint11X" fmla="*/ 7144 w 1468438"/>
              <a:gd name="GluePoint11Y" fmla="*/ 1837531 h 2652712"/>
              <a:gd name="GluePoint12X" fmla="*/ 69056 w 1468438"/>
              <a:gd name="GluePoint12Y" fmla="*/ 1623219 h 2652712"/>
              <a:gd name="GluePoint13X" fmla="*/ 230981 w 1468438"/>
              <a:gd name="GluePoint13Y" fmla="*/ 1070769 h 2652712"/>
              <a:gd name="GluePoint14X" fmla="*/ 230981 w 1468438"/>
              <a:gd name="GluePoint14Y" fmla="*/ 1070769 h 26527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textAreaLeft" t="textAreaTop" r="textAreaRight" b="textAreaBottom"/>
            <a:pathLst>
              <a:path w="1468438" h="2652712">
                <a:moveTo>
                  <a:pt x="264319" y="1023144"/>
                </a:moveTo>
                <a:cubicBezTo>
                  <a:pt x="459978" y="722312"/>
                  <a:pt x="655637" y="421481"/>
                  <a:pt x="792956" y="251619"/>
                </a:cubicBezTo>
                <a:cubicBezTo>
                  <a:pt x="930275" y="81757"/>
                  <a:pt x="981075" y="0"/>
                  <a:pt x="1088231" y="3969"/>
                </a:cubicBezTo>
                <a:cubicBezTo>
                  <a:pt x="1195387" y="7938"/>
                  <a:pt x="1403350" y="129381"/>
                  <a:pt x="1435894" y="275431"/>
                </a:cubicBezTo>
                <a:cubicBezTo>
                  <a:pt x="1468438" y="421481"/>
                  <a:pt x="1345406" y="702469"/>
                  <a:pt x="1283494" y="880269"/>
                </a:cubicBezTo>
                <a:cubicBezTo>
                  <a:pt x="1221582" y="1058069"/>
                  <a:pt x="1131094" y="1159669"/>
                  <a:pt x="1064419" y="1342231"/>
                </a:cubicBezTo>
                <a:cubicBezTo>
                  <a:pt x="997744" y="1524793"/>
                  <a:pt x="908050" y="1809750"/>
                  <a:pt x="883444" y="1975644"/>
                </a:cubicBezTo>
                <a:cubicBezTo>
                  <a:pt x="858838" y="2141538"/>
                  <a:pt x="973931" y="2225675"/>
                  <a:pt x="916781" y="2337594"/>
                </a:cubicBezTo>
                <a:cubicBezTo>
                  <a:pt x="859631" y="2449513"/>
                  <a:pt x="674688" y="2641600"/>
                  <a:pt x="540544" y="2647156"/>
                </a:cubicBezTo>
                <a:cubicBezTo>
                  <a:pt x="406400" y="2652712"/>
                  <a:pt x="200819" y="2505868"/>
                  <a:pt x="111919" y="2370931"/>
                </a:cubicBezTo>
                <a:cubicBezTo>
                  <a:pt x="23019" y="2235994"/>
                  <a:pt x="14288" y="1962150"/>
                  <a:pt x="7144" y="1837531"/>
                </a:cubicBezTo>
                <a:cubicBezTo>
                  <a:pt x="0" y="1712912"/>
                  <a:pt x="31750" y="1751013"/>
                  <a:pt x="69056" y="1623219"/>
                </a:cubicBezTo>
                <a:cubicBezTo>
                  <a:pt x="106362" y="1495425"/>
                  <a:pt x="230981" y="1070769"/>
                  <a:pt x="230981" y="1070769"/>
                </a:cubicBezTo>
                <a:lnTo>
                  <a:pt x="230981" y="1070769"/>
                </a:lnTo>
              </a:path>
            </a:pathLst>
          </a:custGeom>
          <a:noFill/>
          <a:ln w="31750">
            <a:solidFill>
              <a:srgbClr val="FFC000"/>
            </a:solidFill>
            <a:prstDash val="dash"/>
            <a:round/>
          </a:ln>
        </p:spPr>
        <p:style>
          <a:lnRef idx="1">
            <a:schemeClr val="accent1"/>
          </a:lnRef>
          <a:fillRef idx="0">
            <a:schemeClr val="accent1"/>
          </a:fillRef>
          <a:effectRef idx="0">
            <a:schemeClr val="accent1"/>
          </a:effectRef>
          <a:fontRef idx="minor"/>
        </p:style>
        <p:txBody>
          <a:bodyPr lIns="90000" tIns="45000" rIns="90000" bIns="45000" anchor="ctr">
            <a:noAutofit/>
          </a:bodyPr>
          <a:lstStyle/>
          <a:p>
            <a:endParaRPr lang="en-US" sz="2200" b="0" u="none" strike="noStrike">
              <a:solidFill>
                <a:schemeClr val="dk1"/>
              </a:solidFill>
              <a:effectLst/>
              <a:uFillTx/>
              <a:latin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8" name="Picture 2" descr="G:\TRP\2trp-forestry\4-drainage\IMGP7686.JPG"/>
          <p:cNvPicPr/>
          <p:nvPr/>
        </p:nvPicPr>
        <p:blipFill>
          <a:blip r:embed="rId3"/>
          <a:srcRect r="12000"/>
          <a:stretch/>
        </p:blipFill>
        <p:spPr>
          <a:xfrm>
            <a:off x="0" y="0"/>
            <a:ext cx="10971720" cy="8228520"/>
          </a:xfrm>
          <a:prstGeom prst="rect">
            <a:avLst/>
          </a:prstGeom>
          <a:noFill/>
          <a:ln w="0">
            <a:noFill/>
          </a:ln>
        </p:spPr>
      </p:pic>
      <p:pic>
        <p:nvPicPr>
          <p:cNvPr id="1369" name="Picture 6"/>
          <p:cNvPicPr/>
          <p:nvPr/>
        </p:nvPicPr>
        <p:blipFill>
          <a:blip r:embed="rId4"/>
          <a:srcRect t="1658"/>
          <a:stretch/>
        </p:blipFill>
        <p:spPr>
          <a:xfrm>
            <a:off x="8384400" y="0"/>
            <a:ext cx="2585160" cy="6832800"/>
          </a:xfrm>
          <a:prstGeom prst="rect">
            <a:avLst/>
          </a:prstGeom>
          <a:noFill/>
          <a:ln w="9525">
            <a:noFill/>
          </a:ln>
        </p:spPr>
      </p:pic>
      <p:sp>
        <p:nvSpPr>
          <p:cNvPr id="1370"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October 2013</a:t>
            </a:r>
            <a:endParaRPr lang="en-US" sz="1200" b="0" u="none" strike="noStrike">
              <a:solidFill>
                <a:srgbClr val="FFFFFF"/>
              </a:solidFill>
              <a:effectLst/>
              <a:uFillTx/>
              <a:latin typeface="Arial"/>
            </a:endParaRPr>
          </a:p>
        </p:txBody>
      </p:sp>
      <p:pic>
        <p:nvPicPr>
          <p:cNvPr id="1371" name="Picture 3"/>
          <p:cNvPicPr/>
          <p:nvPr/>
        </p:nvPicPr>
        <p:blipFill>
          <a:blip r:embed="rId5"/>
          <a:stretch/>
        </p:blipFill>
        <p:spPr>
          <a:xfrm>
            <a:off x="10627560" y="7684920"/>
            <a:ext cx="275400" cy="461160"/>
          </a:xfrm>
          <a:prstGeom prst="rect">
            <a:avLst/>
          </a:prstGeom>
          <a:noFill/>
          <a:ln w="9525">
            <a:noFill/>
          </a:ln>
        </p:spPr>
      </p:pic>
      <p:cxnSp>
        <p:nvCxnSpPr>
          <p:cNvPr id="1372" name="Straight Arrow Connector 9"/>
          <p:cNvCxnSpPr/>
          <p:nvPr/>
        </p:nvCxnSpPr>
        <p:spPr>
          <a:xfrm flipH="1" flipV="1">
            <a:off x="4103640" y="4172400"/>
            <a:ext cx="876600" cy="807480"/>
          </a:xfrm>
          <a:prstGeom prst="straightConnector1">
            <a:avLst/>
          </a:prstGeom>
          <a:ln w="127000">
            <a:solidFill>
              <a:srgbClr val="FF0000"/>
            </a:solidFill>
            <a:round/>
            <a:headEnd type="triangle" w="med" len="med"/>
          </a:ln>
        </p:spPr>
      </p:cxnSp>
      <p:cxnSp>
        <p:nvCxnSpPr>
          <p:cNvPr id="1373" name="Straight Connector 15"/>
          <p:cNvCxnSpPr/>
          <p:nvPr/>
        </p:nvCxnSpPr>
        <p:spPr>
          <a:xfrm>
            <a:off x="8389800" y="0"/>
            <a:ext cx="1080" cy="6881040"/>
          </a:xfrm>
          <a:prstGeom prst="straightConnector1">
            <a:avLst/>
          </a:prstGeom>
          <a:ln w="25400">
            <a:solidFill>
              <a:srgbClr val="220000"/>
            </a:solidFill>
            <a:round/>
          </a:ln>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4" name="Picture 3" descr="G:\Photos\Incoming 17\Incoming 3-17\3-21-17\DSCN2426.JPG"/>
          <p:cNvPicPr/>
          <p:nvPr/>
        </p:nvPicPr>
        <p:blipFill>
          <a:blip r:embed="rId3"/>
          <a:stretch/>
        </p:blipFill>
        <p:spPr>
          <a:xfrm>
            <a:off x="0" y="0"/>
            <a:ext cx="10971720" cy="8228520"/>
          </a:xfrm>
          <a:prstGeom prst="rect">
            <a:avLst/>
          </a:prstGeom>
          <a:noFill/>
          <a:ln w="0">
            <a:noFill/>
          </a:ln>
        </p:spPr>
      </p:pic>
      <p:sp>
        <p:nvSpPr>
          <p:cNvPr id="1375" name="object 6"/>
          <p:cNvSpPr/>
          <p:nvPr/>
        </p:nvSpPr>
        <p:spPr>
          <a:xfrm>
            <a:off x="78480" y="7686360"/>
            <a:ext cx="111276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000" b="1" u="none" strike="noStrike" spc="-11">
                <a:solidFill>
                  <a:schemeClr val="lt1"/>
                </a:solidFill>
                <a:effectLst/>
                <a:uFillTx/>
                <a:latin typeface="Arial"/>
              </a:rPr>
              <a:t>March 2017</a:t>
            </a:r>
            <a:endParaRPr lang="en-US" sz="1000" b="0" u="none" strike="noStrike">
              <a:solidFill>
                <a:srgbClr val="FFFFFF"/>
              </a:solidFill>
              <a:effectLst/>
              <a:uFillTx/>
              <a:latin typeface="Arial"/>
            </a:endParaRPr>
          </a:p>
        </p:txBody>
      </p:sp>
      <p:pic>
        <p:nvPicPr>
          <p:cNvPr id="1376" name="Picture 3"/>
          <p:cNvPicPr/>
          <p:nvPr/>
        </p:nvPicPr>
        <p:blipFill>
          <a:blip r:embed="rId4"/>
          <a:stretch/>
        </p:blipFill>
        <p:spPr>
          <a:xfrm>
            <a:off x="10627560" y="7684920"/>
            <a:ext cx="275400" cy="46116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7" name="Picture 3"/>
          <p:cNvPicPr/>
          <p:nvPr/>
        </p:nvPicPr>
        <p:blipFill>
          <a:blip r:embed="rId3"/>
          <a:stretch/>
        </p:blipFill>
        <p:spPr>
          <a:xfrm>
            <a:off x="10635480" y="7684920"/>
            <a:ext cx="275400" cy="461160"/>
          </a:xfrm>
          <a:prstGeom prst="rect">
            <a:avLst/>
          </a:prstGeom>
          <a:noFill/>
          <a:ln w="9525">
            <a:noFill/>
          </a:ln>
        </p:spPr>
      </p:pic>
      <p:pic>
        <p:nvPicPr>
          <p:cNvPr id="1378" name="Picture 2" descr="G:\Photos\Cell Phone Photos\2025\1-25\PXL_20250122_235918347.MP.jpg"/>
          <p:cNvPicPr/>
          <p:nvPr/>
        </p:nvPicPr>
        <p:blipFill>
          <a:blip r:embed="rId4"/>
          <a:srcRect t="15624" b="22506"/>
          <a:stretch/>
        </p:blipFill>
        <p:spPr>
          <a:xfrm>
            <a:off x="1742040" y="0"/>
            <a:ext cx="7482600" cy="8228520"/>
          </a:xfrm>
          <a:prstGeom prst="rect">
            <a:avLst/>
          </a:prstGeom>
          <a:noFill/>
          <a:ln w="0">
            <a:noFill/>
          </a:ln>
        </p:spPr>
      </p:pic>
      <p:sp>
        <p:nvSpPr>
          <p:cNvPr id="1379"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0" name="Picture 2" descr="C:\Users\Mark\Desktop\My Pictures\Woody 50.JPG"/>
          <p:cNvPicPr/>
          <p:nvPr/>
        </p:nvPicPr>
        <p:blipFill>
          <a:blip r:embed="rId3"/>
          <a:srcRect l="9577" t="4633" r="13521" b="277"/>
          <a:stretch/>
        </p:blipFill>
        <p:spPr>
          <a:xfrm>
            <a:off x="23400" y="0"/>
            <a:ext cx="10945080" cy="8228520"/>
          </a:xfrm>
          <a:prstGeom prst="rect">
            <a:avLst/>
          </a:prstGeom>
          <a:noFill/>
          <a:ln w="0">
            <a:noFill/>
          </a:ln>
        </p:spPr>
      </p:pic>
      <p:pic>
        <p:nvPicPr>
          <p:cNvPr id="1381"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 name="Picture 2" descr="G:\Photos\Cell Phone Photos\2021\8-21\Master Metals\20210819_122554.jpg"/>
          <p:cNvPicPr/>
          <p:nvPr/>
        </p:nvPicPr>
        <p:blipFill>
          <a:blip r:embed="rId3"/>
          <a:srcRect l="18750" r="18125"/>
          <a:stretch/>
        </p:blipFill>
        <p:spPr>
          <a:xfrm>
            <a:off x="0" y="0"/>
            <a:ext cx="10959840" cy="8228520"/>
          </a:xfrm>
          <a:prstGeom prst="rect">
            <a:avLst/>
          </a:prstGeom>
          <a:noFill/>
          <a:ln w="0">
            <a:noFill/>
          </a:ln>
        </p:spPr>
      </p:pic>
      <p:pic>
        <p:nvPicPr>
          <p:cNvPr id="1383" name="Picture 3"/>
          <p:cNvPicPr/>
          <p:nvPr/>
        </p:nvPicPr>
        <p:blipFill>
          <a:blip r:embed="rId4"/>
          <a:stretch/>
        </p:blipFill>
        <p:spPr>
          <a:xfrm>
            <a:off x="10635480" y="7684920"/>
            <a:ext cx="275400" cy="461160"/>
          </a:xfrm>
          <a:prstGeom prst="rect">
            <a:avLst/>
          </a:prstGeom>
          <a:noFill/>
          <a:ln w="9525">
            <a:noFill/>
          </a:ln>
        </p:spPr>
      </p:pic>
      <p:sp>
        <p:nvSpPr>
          <p:cNvPr id="1384"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5" name="Picture 3"/>
          <p:cNvPicPr/>
          <p:nvPr/>
        </p:nvPicPr>
        <p:blipFill>
          <a:blip r:embed="rId3"/>
          <a:stretch/>
        </p:blipFill>
        <p:spPr>
          <a:xfrm>
            <a:off x="10635480" y="7684920"/>
            <a:ext cx="275400" cy="461160"/>
          </a:xfrm>
          <a:prstGeom prst="rect">
            <a:avLst/>
          </a:prstGeom>
          <a:noFill/>
          <a:ln w="9525">
            <a:noFill/>
          </a:ln>
        </p:spPr>
      </p:pic>
      <p:sp>
        <p:nvSpPr>
          <p:cNvPr id="1386"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pic>
        <p:nvPicPr>
          <p:cNvPr id="1387" name="Picture 2" descr="G:\Photos\Cell Phone Photos\2026\3-26\PXL_20260305_213918079.RAW-02.ADJUSTED.jpg"/>
          <p:cNvPicPr/>
          <p:nvPr/>
        </p:nvPicPr>
        <p:blipFill>
          <a:blip r:embed="rId4"/>
          <a:srcRect r="147"/>
          <a:stretch/>
        </p:blipFill>
        <p:spPr>
          <a:xfrm>
            <a:off x="-17280" y="0"/>
            <a:ext cx="10972800" cy="8228520"/>
          </a:xfrm>
          <a:prstGeom prst="rect">
            <a:avLst/>
          </a:prstGeom>
          <a:noFill/>
          <a:ln w="0">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8" name="Picture 2" descr="G:\Photos\Cell Phone Photos\2025\1-25\PXL_20250112_230120616.MP.jpg"/>
          <p:cNvPicPr/>
          <p:nvPr/>
        </p:nvPicPr>
        <p:blipFill>
          <a:blip r:embed="rId3">
            <a:lum bright="-10000"/>
          </a:blip>
          <a:srcRect l="14286" r="10952"/>
          <a:stretch/>
        </p:blipFill>
        <p:spPr>
          <a:xfrm>
            <a:off x="18720" y="0"/>
            <a:ext cx="10936800" cy="8228520"/>
          </a:xfrm>
          <a:prstGeom prst="rect">
            <a:avLst/>
          </a:prstGeom>
          <a:noFill/>
          <a:ln w="0">
            <a:noFill/>
          </a:ln>
        </p:spPr>
      </p:pic>
      <p:pic>
        <p:nvPicPr>
          <p:cNvPr id="1389" name="Picture 3"/>
          <p:cNvPicPr/>
          <p:nvPr/>
        </p:nvPicPr>
        <p:blipFill>
          <a:blip r:embed="rId4"/>
          <a:stretch/>
        </p:blipFill>
        <p:spPr>
          <a:xfrm>
            <a:off x="10635480" y="7684920"/>
            <a:ext cx="275400" cy="461160"/>
          </a:xfrm>
          <a:prstGeom prst="rect">
            <a:avLst/>
          </a:prstGeom>
          <a:noFill/>
          <a:ln w="9525">
            <a:noFill/>
          </a:ln>
        </p:spPr>
      </p:pic>
      <p:sp>
        <p:nvSpPr>
          <p:cNvPr id="1390"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sp>
        <p:nvSpPr>
          <p:cNvPr id="1391" name="Rectangle 4"/>
          <p:cNvSpPr/>
          <p:nvPr/>
        </p:nvSpPr>
        <p:spPr>
          <a:xfrm>
            <a:off x="301680" y="312840"/>
            <a:ext cx="9561600" cy="768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lt1"/>
                </a:solidFill>
                <a:effectLst/>
                <a:uFillTx/>
                <a:latin typeface="Trajan Pro"/>
              </a:rPr>
              <a:t>A False Impression		</a:t>
            </a:r>
            <a:endParaRPr lang="en-US" sz="4400" b="0" u="none" strike="noStrike">
              <a:solidFill>
                <a:srgbClr val="FFFFFF"/>
              </a:solidFill>
              <a:effectLst/>
              <a:uFillTx/>
              <a:latin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 name="Picture 3"/>
          <p:cNvPicPr/>
          <p:nvPr/>
        </p:nvPicPr>
        <p:blipFill>
          <a:blip r:embed="rId3"/>
          <a:stretch/>
        </p:blipFill>
        <p:spPr>
          <a:xfrm>
            <a:off x="10635480" y="7684920"/>
            <a:ext cx="275400" cy="461160"/>
          </a:xfrm>
          <a:prstGeom prst="rect">
            <a:avLst/>
          </a:prstGeom>
          <a:noFill/>
          <a:ln w="9525">
            <a:noFill/>
          </a:ln>
        </p:spPr>
      </p:pic>
      <p:pic>
        <p:nvPicPr>
          <p:cNvPr id="1393" name="Picture 2" descr="G:\Photos\Cell Phone Photos\2025\1-25\PXL_20250112_230159070.MP.jpg"/>
          <p:cNvPicPr/>
          <p:nvPr/>
        </p:nvPicPr>
        <p:blipFill>
          <a:blip r:embed="rId4">
            <a:lum bright="-20000"/>
          </a:blip>
          <a:srcRect l="14286" r="10952"/>
          <a:stretch/>
        </p:blipFill>
        <p:spPr>
          <a:xfrm>
            <a:off x="0" y="0"/>
            <a:ext cx="10971720" cy="8228520"/>
          </a:xfrm>
          <a:prstGeom prst="rect">
            <a:avLst/>
          </a:prstGeom>
          <a:noFill/>
          <a:ln w="0">
            <a:noFill/>
          </a:ln>
        </p:spPr>
      </p:pic>
      <p:sp>
        <p:nvSpPr>
          <p:cNvPr id="1394"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5" name="Picture 3"/>
          <p:cNvPicPr/>
          <p:nvPr/>
        </p:nvPicPr>
        <p:blipFill>
          <a:blip r:embed="rId3"/>
          <a:stretch/>
        </p:blipFill>
        <p:spPr>
          <a:xfrm>
            <a:off x="10635480" y="7684920"/>
            <a:ext cx="275400" cy="461160"/>
          </a:xfrm>
          <a:prstGeom prst="rect">
            <a:avLst/>
          </a:prstGeom>
          <a:noFill/>
          <a:ln w="9525">
            <a:noFill/>
          </a:ln>
        </p:spPr>
      </p:pic>
      <p:pic>
        <p:nvPicPr>
          <p:cNvPr id="1396" name="Picture 2" descr="G:\Photos\Cell Phone Photos\2025\1-25\PXL_20250112_230159070.MP.jpg"/>
          <p:cNvPicPr/>
          <p:nvPr/>
        </p:nvPicPr>
        <p:blipFill>
          <a:blip r:embed="rId4">
            <a:lum bright="-20000"/>
          </a:blip>
          <a:srcRect l="14286" r="10952"/>
          <a:stretch/>
        </p:blipFill>
        <p:spPr>
          <a:xfrm>
            <a:off x="0" y="0"/>
            <a:ext cx="10971720" cy="8228520"/>
          </a:xfrm>
          <a:prstGeom prst="rect">
            <a:avLst/>
          </a:prstGeom>
          <a:noFill/>
          <a:ln w="0">
            <a:noFill/>
          </a:ln>
        </p:spPr>
      </p:pic>
      <p:sp>
        <p:nvSpPr>
          <p:cNvPr id="1397"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January 2025</a:t>
            </a:r>
            <a:endParaRPr lang="en-US" sz="1200" b="0" u="none" strike="noStrike">
              <a:solidFill>
                <a:srgbClr val="FFFFFF"/>
              </a:solidFill>
              <a:effectLst/>
              <a:uFillTx/>
              <a:latin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8" name="Picture 2" descr="G:\Photos\Historical Photos\Land\Forestry\113 adj.jpg"/>
          <p:cNvPicPr/>
          <p:nvPr/>
        </p:nvPicPr>
        <p:blipFill>
          <a:blip r:embed="rId3"/>
          <a:srcRect t="7388" r="1167" b="3740"/>
          <a:stretch/>
        </p:blipFill>
        <p:spPr>
          <a:xfrm>
            <a:off x="0" y="831240"/>
            <a:ext cx="10971720" cy="6598800"/>
          </a:xfrm>
          <a:prstGeom prst="rect">
            <a:avLst/>
          </a:prstGeom>
          <a:noFill/>
          <a:ln w="0">
            <a:noFill/>
          </a:ln>
        </p:spPr>
      </p:pic>
      <p:sp>
        <p:nvSpPr>
          <p:cNvPr id="1399" name="Rectangle 9"/>
          <p:cNvSpPr/>
          <p:nvPr/>
        </p:nvSpPr>
        <p:spPr>
          <a:xfrm>
            <a:off x="545760" y="1247760"/>
            <a:ext cx="789120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dk1"/>
                </a:solidFill>
                <a:effectLst/>
                <a:uFillTx/>
                <a:latin typeface="Trajan Pro"/>
              </a:rPr>
              <a:t>What Do We Do</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dk1"/>
                </a:solidFill>
                <a:effectLst/>
                <a:uFillTx/>
                <a:latin typeface="Trajan Pro"/>
              </a:rPr>
              <a:t>	With the Extra Logs?</a:t>
            </a:r>
            <a:endParaRPr lang="en-US" sz="4400" b="0" u="none" strike="noStrike">
              <a:solidFill>
                <a:srgbClr val="FFFFFF"/>
              </a:solidFill>
              <a:effectLst/>
              <a:uFillTx/>
              <a:latin typeface="Arial"/>
            </a:endParaRPr>
          </a:p>
        </p:txBody>
      </p:sp>
      <p:sp>
        <p:nvSpPr>
          <p:cNvPr id="1400" name="Rectangle 8"/>
          <p:cNvSpPr/>
          <p:nvPr/>
        </p:nvSpPr>
        <p:spPr>
          <a:xfrm>
            <a:off x="518760" y="1214640"/>
            <a:ext cx="789120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dk1"/>
                </a:solidFill>
                <a:effectLst/>
                <a:uFillTx/>
                <a:latin typeface="Trajan Pro"/>
              </a:rPr>
              <a:t>What Do We Do</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dk1"/>
                </a:solidFill>
                <a:effectLst/>
                <a:uFillTx/>
                <a:latin typeface="Trajan Pro"/>
              </a:rPr>
              <a:t>	With the Extra Logs?</a:t>
            </a:r>
            <a:endParaRPr lang="en-US" sz="4400" b="0" u="none" strike="noStrike">
              <a:solidFill>
                <a:srgbClr val="FFFFFF"/>
              </a:solidFill>
              <a:effectLst/>
              <a:uFillTx/>
              <a:latin typeface="Arial"/>
            </a:endParaRPr>
          </a:p>
        </p:txBody>
      </p:sp>
      <p:sp>
        <p:nvSpPr>
          <p:cNvPr id="1401" name="TextBox 5"/>
          <p:cNvSpPr/>
          <p:nvPr/>
        </p:nvSpPr>
        <p:spPr>
          <a:xfrm>
            <a:off x="46080" y="7106400"/>
            <a:ext cx="364176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defTabSz="1097280">
              <a:lnSpc>
                <a:spcPct val="100000"/>
              </a:lnSpc>
            </a:pPr>
            <a:r>
              <a:rPr lang="en-US" sz="1200" b="1" u="none" strike="noStrike">
                <a:solidFill>
                  <a:schemeClr val="dk1"/>
                </a:solidFill>
                <a:effectLst/>
                <a:uFillTx/>
                <a:latin typeface="Calibri"/>
              </a:rPr>
              <a:t>April 2000, The Wall of Wood (After)</a:t>
            </a:r>
            <a:endParaRPr lang="en-US" sz="1200" b="0" u="none" strike="noStrike">
              <a:solidFill>
                <a:srgbClr val="FFFFFF"/>
              </a:solidFill>
              <a:effectLst/>
              <a:uFillTx/>
              <a:latin typeface="Arial"/>
            </a:endParaRPr>
          </a:p>
        </p:txBody>
      </p:sp>
      <p:sp>
        <p:nvSpPr>
          <p:cNvPr id="1402" name="TextBox 6"/>
          <p:cNvSpPr/>
          <p:nvPr/>
        </p:nvSpPr>
        <p:spPr>
          <a:xfrm>
            <a:off x="27000" y="7087320"/>
            <a:ext cx="364176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defTabSz="1097280">
              <a:lnSpc>
                <a:spcPct val="100000"/>
              </a:lnSpc>
            </a:pPr>
            <a:r>
              <a:rPr lang="en-US" sz="1200" b="1" u="none" strike="noStrike">
                <a:solidFill>
                  <a:schemeClr val="dk1"/>
                </a:solidFill>
                <a:effectLst/>
                <a:uFillTx/>
                <a:latin typeface="Calibri"/>
              </a:rPr>
              <a:t>April 2000, The Wall of Wood (After)</a:t>
            </a:r>
            <a:endParaRPr lang="en-US" sz="1200" b="0" u="none" strike="noStrike">
              <a:solidFill>
                <a:srgbClr val="FFFFFF"/>
              </a:solidFill>
              <a:effectLst/>
              <a:uFillTx/>
              <a:latin typeface="Arial"/>
            </a:endParaRPr>
          </a:p>
        </p:txBody>
      </p:sp>
      <p:sp>
        <p:nvSpPr>
          <p:cNvPr id="1403" name="TextBox 7"/>
          <p:cNvSpPr/>
          <p:nvPr/>
        </p:nvSpPr>
        <p:spPr>
          <a:xfrm>
            <a:off x="34200" y="7095600"/>
            <a:ext cx="3641760" cy="294480"/>
          </a:xfrm>
          <a:prstGeom prst="rect">
            <a:avLst/>
          </a:prstGeom>
          <a:noFill/>
          <a:ln w="0">
            <a:noFill/>
          </a:ln>
        </p:spPr>
        <p:style>
          <a:lnRef idx="0">
            <a:scrgbClr r="0" g="0" b="0"/>
          </a:lnRef>
          <a:fillRef idx="0">
            <a:scrgbClr r="0" g="0" b="0"/>
          </a:fillRef>
          <a:effectRef idx="0">
            <a:scrgbClr r="0" g="0" b="0"/>
          </a:effectRef>
          <a:fontRef idx="minor"/>
        </p:style>
        <p:txBody>
          <a:bodyPr lIns="109800" tIns="54720" rIns="109800" bIns="54720" anchor="t">
            <a:spAutoFit/>
          </a:bodyPr>
          <a:lstStyle/>
          <a:p>
            <a:pPr defTabSz="1097280">
              <a:lnSpc>
                <a:spcPct val="100000"/>
              </a:lnSpc>
            </a:pPr>
            <a:r>
              <a:rPr lang="en-US" sz="1200" b="1" u="none" strike="noStrike">
                <a:solidFill>
                  <a:schemeClr val="lt1"/>
                </a:solidFill>
                <a:effectLst/>
                <a:uFillTx/>
                <a:latin typeface="Calibri"/>
              </a:rPr>
              <a:t>April 2000, The Wall of Wood (After)</a:t>
            </a:r>
            <a:endParaRPr lang="en-US" sz="1200" b="0" u="none" strike="noStrike">
              <a:solidFill>
                <a:srgbClr val="FFFFFF"/>
              </a:solidFill>
              <a:effectLst/>
              <a:uFillTx/>
              <a:latin typeface="Arial"/>
            </a:endParaRPr>
          </a:p>
        </p:txBody>
      </p:sp>
      <p:sp>
        <p:nvSpPr>
          <p:cNvPr id="1404" name="Rectangle 11"/>
          <p:cNvSpPr/>
          <p:nvPr/>
        </p:nvSpPr>
        <p:spPr>
          <a:xfrm>
            <a:off x="532080" y="1234440"/>
            <a:ext cx="7891200" cy="144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a:solidFill>
                  <a:schemeClr val="lt1"/>
                </a:solidFill>
                <a:effectLst/>
                <a:uFillTx/>
                <a:latin typeface="Trajan Pro"/>
              </a:rPr>
              <a:t>What Do We Do</a:t>
            </a:r>
            <a:endParaRPr lang="en-US" sz="4400" b="0" u="none" strike="noStrike">
              <a:solidFill>
                <a:srgbClr val="FFFFFF"/>
              </a:solidFill>
              <a:effectLst/>
              <a:uFillTx/>
              <a:latin typeface="Arial"/>
            </a:endParaRPr>
          </a:p>
          <a:p>
            <a:pPr defTabSz="1097280">
              <a:lnSpc>
                <a:spcPct val="100000"/>
              </a:lnSpc>
              <a:tabLst>
                <a:tab pos="569880" algn="l"/>
                <a:tab pos="1144440" algn="l"/>
              </a:tabLst>
            </a:pPr>
            <a:r>
              <a:rPr lang="en-US" sz="4400" b="0" u="none" strike="noStrike">
                <a:solidFill>
                  <a:schemeClr val="lt1"/>
                </a:solidFill>
                <a:effectLst/>
                <a:uFillTx/>
                <a:latin typeface="Trajan Pro"/>
              </a:rPr>
              <a:t>	With the Extra Logs?</a:t>
            </a:r>
            <a:endParaRPr lang="en-US" sz="4400" b="0" u="none" strike="noStrike">
              <a:solidFill>
                <a:srgbClr val="FFFFFF"/>
              </a:solidFill>
              <a:effectLst/>
              <a:uFillTx/>
              <a:latin typeface="Arial"/>
            </a:endParaRPr>
          </a:p>
        </p:txBody>
      </p:sp>
      <p:pic>
        <p:nvPicPr>
          <p:cNvPr id="1405"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6" name="Picture 2" descr="G:\Photos\Incoming 11\Incoming 11-01\100_0120\Small Table IMGP4560.jpg"/>
          <p:cNvPicPr/>
          <p:nvPr/>
        </p:nvPicPr>
        <p:blipFill>
          <a:blip r:embed="rId3"/>
          <a:srcRect l="6165" r="5241"/>
          <a:stretch/>
        </p:blipFill>
        <p:spPr>
          <a:xfrm>
            <a:off x="0" y="0"/>
            <a:ext cx="10972800" cy="8228520"/>
          </a:xfrm>
          <a:prstGeom prst="rect">
            <a:avLst/>
          </a:prstGeom>
          <a:noFill/>
          <a:ln w="0">
            <a:noFill/>
          </a:ln>
        </p:spPr>
      </p:pic>
      <p:pic>
        <p:nvPicPr>
          <p:cNvPr id="1407"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8" name="Picture 2" descr="G:\Photos\Incoming 10\10-12\IMGP4510.JPG"/>
          <p:cNvPicPr/>
          <p:nvPr/>
        </p:nvPicPr>
        <p:blipFill>
          <a:blip r:embed="rId3"/>
          <a:srcRect r="4622"/>
          <a:stretch/>
        </p:blipFill>
        <p:spPr>
          <a:xfrm>
            <a:off x="0" y="0"/>
            <a:ext cx="10971720" cy="7642440"/>
          </a:xfrm>
          <a:prstGeom prst="rect">
            <a:avLst/>
          </a:prstGeom>
          <a:noFill/>
          <a:ln w="0">
            <a:noFill/>
          </a:ln>
        </p:spPr>
      </p:pic>
      <p:pic>
        <p:nvPicPr>
          <p:cNvPr id="1409"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0" name="Picture 2" descr="G:\Photos\Incoming 11\Incoming 11-12\108_1231\Kitchen Tile Project IMGP5653.jpg"/>
          <p:cNvPicPr/>
          <p:nvPr/>
        </p:nvPicPr>
        <p:blipFill>
          <a:blip r:embed="rId3"/>
          <a:stretch/>
        </p:blipFill>
        <p:spPr>
          <a:xfrm>
            <a:off x="0" y="0"/>
            <a:ext cx="10971720" cy="7288920"/>
          </a:xfrm>
          <a:prstGeom prst="rect">
            <a:avLst/>
          </a:prstGeom>
          <a:noFill/>
          <a:ln w="0">
            <a:noFill/>
          </a:ln>
        </p:spPr>
      </p:pic>
      <p:pic>
        <p:nvPicPr>
          <p:cNvPr id="1411"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2" name="Picture 3"/>
          <p:cNvPicPr/>
          <p:nvPr/>
        </p:nvPicPr>
        <p:blipFill>
          <a:blip r:embed="rId3"/>
          <a:stretch/>
        </p:blipFill>
        <p:spPr>
          <a:xfrm>
            <a:off x="10635480" y="7684920"/>
            <a:ext cx="275400" cy="461160"/>
          </a:xfrm>
          <a:prstGeom prst="rect">
            <a:avLst/>
          </a:prstGeom>
          <a:noFill/>
          <a:ln w="9525">
            <a:noFill/>
          </a:ln>
        </p:spPr>
      </p:pic>
      <p:pic>
        <p:nvPicPr>
          <p:cNvPr id="1413" name="Picture 4"/>
          <p:cNvPicPr/>
          <p:nvPr/>
        </p:nvPicPr>
        <p:blipFill>
          <a:blip r:embed="rId4"/>
          <a:stretch/>
        </p:blipFill>
        <p:spPr>
          <a:xfrm>
            <a:off x="0" y="0"/>
            <a:ext cx="10971720" cy="8228520"/>
          </a:xfrm>
          <a:prstGeom prst="rect">
            <a:avLst/>
          </a:prstGeom>
          <a:noFill/>
          <a:ln w="0">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4" name="Picture 3"/>
          <p:cNvPicPr/>
          <p:nvPr/>
        </p:nvPicPr>
        <p:blipFill>
          <a:blip r:embed="rId3"/>
          <a:stretch/>
        </p:blipFill>
        <p:spPr>
          <a:xfrm>
            <a:off x="10635480" y="7684920"/>
            <a:ext cx="275400" cy="461160"/>
          </a:xfrm>
          <a:prstGeom prst="rect">
            <a:avLst/>
          </a:prstGeom>
          <a:noFill/>
          <a:ln w="9525">
            <a:noFill/>
          </a:ln>
        </p:spPr>
      </p:pic>
      <p:pic>
        <p:nvPicPr>
          <p:cNvPr id="1415" name="Picture 2"/>
          <p:cNvPicPr/>
          <p:nvPr/>
        </p:nvPicPr>
        <p:blipFill>
          <a:blip r:embed="rId4"/>
          <a:stretch/>
        </p:blipFill>
        <p:spPr>
          <a:xfrm>
            <a:off x="0" y="0"/>
            <a:ext cx="10971720" cy="8228520"/>
          </a:xfrm>
          <a:prstGeom prst="rect">
            <a:avLst/>
          </a:prstGeom>
          <a:noFill/>
          <a:ln w="0">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6" name="Picture 3"/>
          <p:cNvPicPr/>
          <p:nvPr/>
        </p:nvPicPr>
        <p:blipFill>
          <a:blip r:embed="rId3"/>
          <a:stretch/>
        </p:blipFill>
        <p:spPr>
          <a:xfrm>
            <a:off x="10635480" y="7684920"/>
            <a:ext cx="275400" cy="461160"/>
          </a:xfrm>
          <a:prstGeom prst="rect">
            <a:avLst/>
          </a:prstGeom>
          <a:noFill/>
          <a:ln w="9525">
            <a:noFill/>
          </a:ln>
        </p:spPr>
      </p:pic>
      <p:pic>
        <p:nvPicPr>
          <p:cNvPr id="1417" name="Picture 2"/>
          <p:cNvPicPr/>
          <p:nvPr/>
        </p:nvPicPr>
        <p:blipFill>
          <a:blip r:embed="rId4"/>
          <a:stretch/>
        </p:blipFill>
        <p:spPr>
          <a:xfrm>
            <a:off x="0" y="0"/>
            <a:ext cx="10971720" cy="8228520"/>
          </a:xfrm>
          <a:prstGeom prst="rect">
            <a:avLst/>
          </a:prstGeom>
          <a:noFill/>
          <a:ln w="0">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8" name="Picture 3"/>
          <p:cNvPicPr/>
          <p:nvPr/>
        </p:nvPicPr>
        <p:blipFill>
          <a:blip r:embed="rId3"/>
          <a:stretch/>
        </p:blipFill>
        <p:spPr>
          <a:xfrm>
            <a:off x="10635480" y="7684920"/>
            <a:ext cx="275400" cy="461160"/>
          </a:xfrm>
          <a:prstGeom prst="rect">
            <a:avLst/>
          </a:prstGeom>
          <a:noFill/>
          <a:ln w="9525">
            <a:noFill/>
          </a:ln>
        </p:spPr>
      </p:pic>
      <p:pic>
        <p:nvPicPr>
          <p:cNvPr id="1419" name="Picture 4"/>
          <p:cNvPicPr/>
          <p:nvPr/>
        </p:nvPicPr>
        <p:blipFill>
          <a:blip r:embed="rId4"/>
          <a:srcRect l="29634" t="11047" r="13221" b="32394"/>
          <a:stretch/>
        </p:blipFill>
        <p:spPr>
          <a:xfrm>
            <a:off x="0" y="0"/>
            <a:ext cx="10971720" cy="8228520"/>
          </a:xfrm>
          <a:prstGeom prst="rect">
            <a:avLst/>
          </a:prstGeom>
          <a:noFill/>
          <a:ln w="0">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0" name="Picture 5" descr="G:\Photos\Incoming 17\Incoming 11-17\11-25-17\Sonoma\DSCN3185.JPG"/>
          <p:cNvPicPr/>
          <p:nvPr/>
        </p:nvPicPr>
        <p:blipFill>
          <a:blip r:embed="rId3"/>
          <a:srcRect l="32238" t="33988" r="30214" b="28389"/>
          <a:stretch/>
        </p:blipFill>
        <p:spPr>
          <a:xfrm>
            <a:off x="6840" y="0"/>
            <a:ext cx="10949760" cy="8228520"/>
          </a:xfrm>
          <a:prstGeom prst="rect">
            <a:avLst/>
          </a:prstGeom>
          <a:noFill/>
          <a:ln w="0">
            <a:noFill/>
          </a:ln>
        </p:spPr>
      </p:pic>
      <p:pic>
        <p:nvPicPr>
          <p:cNvPr id="1421"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2" name="Picture 4" descr="G:\Photos\Incoming 17\Incoming 11-17\11-25-17\Sonoma\DSCN3225.JPG"/>
          <p:cNvPicPr/>
          <p:nvPr/>
        </p:nvPicPr>
        <p:blipFill>
          <a:blip r:embed="rId3"/>
          <a:stretch/>
        </p:blipFill>
        <p:spPr>
          <a:xfrm>
            <a:off x="0" y="0"/>
            <a:ext cx="10971720" cy="8228520"/>
          </a:xfrm>
          <a:prstGeom prst="rect">
            <a:avLst/>
          </a:prstGeom>
          <a:noFill/>
          <a:ln w="0">
            <a:noFill/>
          </a:ln>
        </p:spPr>
      </p:pic>
      <p:pic>
        <p:nvPicPr>
          <p:cNvPr id="1423" name="Picture 3"/>
          <p:cNvPicPr/>
          <p:nvPr/>
        </p:nvPicPr>
        <p:blipFill>
          <a:blip r:embed="rId4"/>
          <a:stretch/>
        </p:blipFill>
        <p:spPr>
          <a:xfrm>
            <a:off x="10635480" y="7684920"/>
            <a:ext cx="275400" cy="461160"/>
          </a:xfrm>
          <a:prstGeom prst="rect">
            <a:avLst/>
          </a:prstGeom>
          <a:noFill/>
          <a:ln w="9525">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4" name="Picture 3"/>
          <p:cNvPicPr/>
          <p:nvPr/>
        </p:nvPicPr>
        <p:blipFill>
          <a:blip r:embed="rId3"/>
          <a:stretch/>
        </p:blipFill>
        <p:spPr>
          <a:xfrm>
            <a:off x="10635480" y="7684920"/>
            <a:ext cx="275400" cy="461160"/>
          </a:xfrm>
          <a:prstGeom prst="rect">
            <a:avLst/>
          </a:prstGeom>
          <a:noFill/>
          <a:ln w="9525">
            <a:noFill/>
          </a:ln>
        </p:spPr>
      </p:pic>
      <p:pic>
        <p:nvPicPr>
          <p:cNvPr id="1425" name="Picture 2" descr="G:\The Wildergarten\Teaching\Presentations\Santa Cruz Museum\ember-storm.jpg"/>
          <p:cNvPicPr/>
          <p:nvPr/>
        </p:nvPicPr>
        <p:blipFill>
          <a:blip r:embed="rId4"/>
          <a:srcRect l="11250" r="11998"/>
          <a:stretch/>
        </p:blipFill>
        <p:spPr>
          <a:xfrm>
            <a:off x="0" y="0"/>
            <a:ext cx="10973880" cy="8228520"/>
          </a:xfrm>
          <a:prstGeom prst="rect">
            <a:avLst/>
          </a:prstGeom>
          <a:noFill/>
          <a:ln w="0">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6" name="Picture 3"/>
          <p:cNvPicPr/>
          <p:nvPr/>
        </p:nvPicPr>
        <p:blipFill>
          <a:blip r:embed="rId3"/>
          <a:stretch/>
        </p:blipFill>
        <p:spPr>
          <a:xfrm>
            <a:off x="10635480" y="7684920"/>
            <a:ext cx="275400" cy="461160"/>
          </a:xfrm>
          <a:prstGeom prst="rect">
            <a:avLst/>
          </a:prstGeom>
          <a:noFill/>
          <a:ln w="9525">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7" name="Picture 3"/>
          <p:cNvPicPr/>
          <p:nvPr/>
        </p:nvPicPr>
        <p:blipFill>
          <a:blip r:embed="rId3"/>
          <a:stretch/>
        </p:blipFill>
        <p:spPr>
          <a:xfrm>
            <a:off x="10635480" y="7684920"/>
            <a:ext cx="275400" cy="461160"/>
          </a:xfrm>
          <a:prstGeom prst="rect">
            <a:avLst/>
          </a:prstGeom>
          <a:noFill/>
          <a:ln w="9525">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8" name="Picture 3" descr="G:\Photos\Incoming 25\Incoming 1-25\DSCN4976.JPG"/>
          <p:cNvPicPr/>
          <p:nvPr/>
        </p:nvPicPr>
        <p:blipFill>
          <a:blip r:embed="rId3">
            <a:lum bright="7000"/>
          </a:blip>
          <a:stretch/>
        </p:blipFill>
        <p:spPr>
          <a:xfrm>
            <a:off x="0" y="0"/>
            <a:ext cx="10971720" cy="8228520"/>
          </a:xfrm>
          <a:prstGeom prst="rect">
            <a:avLst/>
          </a:prstGeom>
          <a:noFill/>
          <a:ln w="0">
            <a:noFill/>
          </a:ln>
        </p:spPr>
      </p:pic>
      <p:pic>
        <p:nvPicPr>
          <p:cNvPr id="1429" name="Picture 3"/>
          <p:cNvPicPr/>
          <p:nvPr/>
        </p:nvPicPr>
        <p:blipFill>
          <a:blip r:embed="rId4"/>
          <a:stretch/>
        </p:blipFill>
        <p:spPr>
          <a:xfrm>
            <a:off x="10635480" y="7684920"/>
            <a:ext cx="275400" cy="461160"/>
          </a:xfrm>
          <a:prstGeom prst="rect">
            <a:avLst/>
          </a:prstGeom>
          <a:noFill/>
          <a:ln w="9525">
            <a:noFill/>
          </a:ln>
        </p:spPr>
      </p:pic>
      <p:sp>
        <p:nvSpPr>
          <p:cNvPr id="1430"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February 2025</a:t>
            </a:r>
            <a:endParaRPr lang="en-US" sz="1200" b="0" u="none" strike="noStrike">
              <a:solidFill>
                <a:srgbClr val="FFFFFF"/>
              </a:solidFill>
              <a:effectLst/>
              <a:uFillTx/>
              <a:latin typeface="Arial"/>
            </a:endParaRPr>
          </a:p>
        </p:txBody>
      </p:sp>
      <p:cxnSp>
        <p:nvCxnSpPr>
          <p:cNvPr id="1431" name="Straight Arrow Connector 5"/>
          <p:cNvCxnSpPr/>
          <p:nvPr/>
        </p:nvCxnSpPr>
        <p:spPr>
          <a:xfrm flipV="1">
            <a:off x="474480" y="4575600"/>
            <a:ext cx="623160" cy="692280"/>
          </a:xfrm>
          <a:prstGeom prst="straightConnector1">
            <a:avLst/>
          </a:prstGeom>
          <a:ln w="127000">
            <a:solidFill>
              <a:srgbClr val="FF0000"/>
            </a:solidFill>
            <a:round/>
            <a:headEnd type="triangle" w="med" len="med"/>
          </a:ln>
        </p:spPr>
      </p:cxnSp>
      <p:cxnSp>
        <p:nvCxnSpPr>
          <p:cNvPr id="1432" name="Straight Arrow Connector 7"/>
          <p:cNvCxnSpPr/>
          <p:nvPr/>
        </p:nvCxnSpPr>
        <p:spPr>
          <a:xfrm flipV="1">
            <a:off x="4161240" y="4345200"/>
            <a:ext cx="623160" cy="692280"/>
          </a:xfrm>
          <a:prstGeom prst="straightConnector1">
            <a:avLst/>
          </a:prstGeom>
          <a:ln w="127000">
            <a:solidFill>
              <a:srgbClr val="FFFF00"/>
            </a:solidFill>
            <a:round/>
            <a:headEnd type="triangle" w="med" len="med"/>
          </a:ln>
        </p:spPr>
      </p:cxn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 name="Picture 2" descr="G:\Photos\Cell Phone Photos\2025\12-25\PXL_20251206_190156429.RAW-01.COVER.jpg"/>
          <p:cNvPicPr/>
          <p:nvPr/>
        </p:nvPicPr>
        <p:blipFill>
          <a:blip r:embed="rId3"/>
          <a:srcRect l="17018" r="3000" b="19994"/>
          <a:stretch/>
        </p:blipFill>
        <p:spPr>
          <a:xfrm>
            <a:off x="3600" y="0"/>
            <a:ext cx="10968120" cy="8228520"/>
          </a:xfrm>
          <a:prstGeom prst="rect">
            <a:avLst/>
          </a:prstGeom>
          <a:noFill/>
          <a:ln w="0">
            <a:noFill/>
          </a:ln>
        </p:spPr>
      </p:pic>
      <p:pic>
        <p:nvPicPr>
          <p:cNvPr id="1434" name="Picture 3"/>
          <p:cNvPicPr/>
          <p:nvPr/>
        </p:nvPicPr>
        <p:blipFill>
          <a:blip r:embed="rId4"/>
          <a:stretch/>
        </p:blipFill>
        <p:spPr>
          <a:xfrm>
            <a:off x="10635480" y="7684920"/>
            <a:ext cx="275400" cy="461160"/>
          </a:xfrm>
          <a:prstGeom prst="rect">
            <a:avLst/>
          </a:prstGeom>
          <a:noFill/>
          <a:ln w="9525">
            <a:noFill/>
          </a:ln>
        </p:spPr>
      </p:pic>
      <p:sp>
        <p:nvSpPr>
          <p:cNvPr id="1435" name="object 8"/>
          <p:cNvSpPr/>
          <p:nvPr/>
        </p:nvSpPr>
        <p:spPr>
          <a:xfrm>
            <a:off x="90360" y="7962480"/>
            <a:ext cx="12013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Arial"/>
              </a:rPr>
              <a:t>December 2025</a:t>
            </a:r>
            <a:endParaRPr lang="en-US" sz="1200" b="0" u="none" strike="noStrike">
              <a:solidFill>
                <a:srgbClr val="FFFFFF"/>
              </a:solidFill>
              <a:effectLst/>
              <a:uFillTx/>
              <a:latin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6" name="Picture 1" descr="G:\Photos\Incoming 13\Incoming 10-13\101_1027 Vaughn n Old Rd\IMGP7878.JPG"/>
          <p:cNvPicPr/>
          <p:nvPr/>
        </p:nvPicPr>
        <p:blipFill>
          <a:blip r:embed="rId3"/>
          <a:srcRect r="11405"/>
          <a:stretch/>
        </p:blipFill>
        <p:spPr>
          <a:xfrm>
            <a:off x="0" y="0"/>
            <a:ext cx="10972800" cy="8228520"/>
          </a:xfrm>
          <a:prstGeom prst="rect">
            <a:avLst/>
          </a:prstGeom>
          <a:noFill/>
          <a:ln w="0">
            <a:noFill/>
          </a:ln>
        </p:spPr>
      </p:pic>
      <p:pic>
        <p:nvPicPr>
          <p:cNvPr id="1437" name="Picture 3"/>
          <p:cNvPicPr/>
          <p:nvPr/>
        </p:nvPicPr>
        <p:blipFill>
          <a:blip r:embed="rId4"/>
          <a:stretch/>
        </p:blipFill>
        <p:spPr>
          <a:xfrm>
            <a:off x="10635480" y="7686360"/>
            <a:ext cx="275400" cy="461160"/>
          </a:xfrm>
          <a:prstGeom prst="rect">
            <a:avLst/>
          </a:prstGeom>
          <a:noFill/>
          <a:ln w="9525">
            <a:noFill/>
          </a:ln>
        </p:spPr>
      </p:pic>
      <p:sp>
        <p:nvSpPr>
          <p:cNvPr id="1438" name="object 6"/>
          <p:cNvSpPr/>
          <p:nvPr/>
        </p:nvSpPr>
        <p:spPr>
          <a:xfrm>
            <a:off x="152280" y="7924680"/>
            <a:ext cx="124272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200" b="1" u="none" strike="noStrike">
                <a:solidFill>
                  <a:srgbClr val="FFFFFF"/>
                </a:solidFill>
                <a:effectLst/>
                <a:uFillTx/>
                <a:latin typeface="Arial"/>
              </a:rPr>
              <a:t>October 2013</a:t>
            </a:r>
            <a:endParaRPr lang="en-US" sz="1200" b="0" u="none" strike="noStrike">
              <a:solidFill>
                <a:srgbClr val="FFFFFF"/>
              </a:solidFill>
              <a:effectLst/>
              <a:uFillTx/>
              <a:latin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9" name="Picture 2" descr="G:\Photos\Incoming 24\Incoming 3-24\CZU Bruce Baker\DSCN4890.JPG"/>
          <p:cNvPicPr/>
          <p:nvPr/>
        </p:nvPicPr>
        <p:blipFill>
          <a:blip r:embed="rId3"/>
          <a:stretch/>
        </p:blipFill>
        <p:spPr>
          <a:xfrm>
            <a:off x="0" y="0"/>
            <a:ext cx="10971720" cy="8228520"/>
          </a:xfrm>
          <a:prstGeom prst="rect">
            <a:avLst/>
          </a:prstGeom>
          <a:noFill/>
          <a:ln w="0">
            <a:noFill/>
          </a:ln>
        </p:spPr>
      </p:pic>
      <p:pic>
        <p:nvPicPr>
          <p:cNvPr id="1440" name="Picture 3"/>
          <p:cNvPicPr/>
          <p:nvPr/>
        </p:nvPicPr>
        <p:blipFill>
          <a:blip r:embed="rId4"/>
          <a:stretch/>
        </p:blipFill>
        <p:spPr>
          <a:xfrm>
            <a:off x="10635480" y="7686360"/>
            <a:ext cx="275400" cy="461160"/>
          </a:xfrm>
          <a:prstGeom prst="rect">
            <a:avLst/>
          </a:prstGeom>
          <a:noFill/>
          <a:ln w="9525">
            <a:noFill/>
          </a:ln>
        </p:spPr>
      </p:pic>
      <p:sp>
        <p:nvSpPr>
          <p:cNvPr id="1441" name="object 6"/>
          <p:cNvSpPr/>
          <p:nvPr/>
        </p:nvSpPr>
        <p:spPr>
          <a:xfrm>
            <a:off x="152280" y="7924680"/>
            <a:ext cx="337428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2600" defTabSz="1097280">
              <a:lnSpc>
                <a:spcPct val="100000"/>
              </a:lnSpc>
            </a:pPr>
            <a:r>
              <a:rPr lang="en-US" sz="1200" b="1" u="none" strike="noStrike">
                <a:solidFill>
                  <a:srgbClr val="FFFFFF"/>
                </a:solidFill>
                <a:effectLst/>
                <a:uFillTx/>
                <a:latin typeface="Arial"/>
              </a:rPr>
              <a:t>March 2024 CZU Lightning Complex Fire</a:t>
            </a:r>
            <a:endParaRPr lang="en-US" sz="1200" b="0" u="none" strike="noStrike">
              <a:solidFill>
                <a:srgbClr val="FFFFFF"/>
              </a:solidFill>
              <a:effectLst/>
              <a:uFillTx/>
              <a:latin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2" name="Picture 3"/>
          <p:cNvPicPr/>
          <p:nvPr/>
        </p:nvPicPr>
        <p:blipFill>
          <a:blip r:embed="rId3"/>
          <a:stretch/>
        </p:blipFill>
        <p:spPr>
          <a:xfrm>
            <a:off x="10635480" y="7686360"/>
            <a:ext cx="275400" cy="461160"/>
          </a:xfrm>
          <a:prstGeom prst="rect">
            <a:avLst/>
          </a:prstGeom>
          <a:noFill/>
          <a:ln w="9525">
            <a:noFill/>
          </a:ln>
        </p:spPr>
      </p:pic>
      <p:pic>
        <p:nvPicPr>
          <p:cNvPr id="1443" name="Picture 2" descr="G:\Land Technical\Forestry\fs19-man-tgx-26.640-forestry-autoload-fm.jpg"/>
          <p:cNvPicPr/>
          <p:nvPr/>
        </p:nvPicPr>
        <p:blipFill>
          <a:blip r:embed="rId4"/>
          <a:stretch/>
        </p:blipFill>
        <p:spPr>
          <a:xfrm>
            <a:off x="0" y="0"/>
            <a:ext cx="10971720" cy="7314120"/>
          </a:xfrm>
          <a:prstGeom prst="rect">
            <a:avLst/>
          </a:prstGeom>
          <a:noFill/>
          <a:ln w="0">
            <a:noFill/>
          </a:ln>
        </p:spPr>
      </p:pic>
      <p:sp>
        <p:nvSpPr>
          <p:cNvPr id="1444" name="Rectangle 3"/>
          <p:cNvSpPr/>
          <p:nvPr/>
        </p:nvSpPr>
        <p:spPr>
          <a:xfrm>
            <a:off x="128880" y="7859160"/>
            <a:ext cx="6911640" cy="24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pPr>
            <a:r>
              <a:rPr lang="en-US" sz="1000" b="1" u="none" strike="noStrike">
                <a:solidFill>
                  <a:schemeClr val="lt1"/>
                </a:solidFill>
                <a:effectLst/>
                <a:uFillTx/>
                <a:latin typeface="Calibri"/>
              </a:rPr>
              <a:t>https://www.yesmods.com/wp-content/uploads/2019/03/fs19-man-tgx-26.640-forestry-autoload-fm.jpg</a:t>
            </a:r>
            <a:endParaRPr lang="en-US" sz="1000" b="0" u="none" strike="noStrike">
              <a:solidFill>
                <a:srgbClr val="FFFFFF"/>
              </a:solidFill>
              <a:effectLst/>
              <a:uFillTx/>
              <a:latin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5" name="Picture 3"/>
          <p:cNvPicPr/>
          <p:nvPr/>
        </p:nvPicPr>
        <p:blipFill>
          <a:blip r:embed="rId3"/>
          <a:stretch/>
        </p:blipFill>
        <p:spPr>
          <a:xfrm>
            <a:off x="10635480" y="7647840"/>
            <a:ext cx="275400" cy="461160"/>
          </a:xfrm>
          <a:prstGeom prst="rect">
            <a:avLst/>
          </a:prstGeom>
          <a:noFill/>
          <a:ln w="9525">
            <a:noFill/>
          </a:ln>
        </p:spPr>
      </p:pic>
      <p:sp>
        <p:nvSpPr>
          <p:cNvPr id="1446" name="Rectangle 53"/>
          <p:cNvSpPr/>
          <p:nvPr/>
        </p:nvSpPr>
        <p:spPr>
          <a:xfrm>
            <a:off x="365760" y="365760"/>
            <a:ext cx="10477080" cy="738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3600" b="0" u="none" strike="noStrike">
                <a:solidFill>
                  <a:schemeClr val="lt1"/>
                </a:solidFill>
                <a:effectLst/>
                <a:uFillTx/>
                <a:latin typeface="Trajan Pro"/>
              </a:rPr>
              <a:t>Higher Stand Density Means:</a:t>
            </a:r>
            <a:endParaRPr lang="en-US" sz="3600" b="0" u="none" strike="noStrike">
              <a:solidFill>
                <a:srgbClr val="FFFFFF"/>
              </a:solidFill>
              <a:effectLst/>
              <a:uFillTx/>
              <a:latin typeface="Arial"/>
            </a:endParaRPr>
          </a:p>
          <a:p>
            <a:pPr defTabSz="1097280">
              <a:lnSpc>
                <a:spcPct val="100000"/>
              </a:lnSpc>
              <a:spcBef>
                <a:spcPts val="1800"/>
              </a:spcBef>
              <a:spcAft>
                <a:spcPts val="1800"/>
              </a:spcAft>
              <a:tabLst>
                <a:tab pos="569880" algn="l"/>
                <a:tab pos="1144440" algn="l"/>
              </a:tabLst>
            </a:pPr>
            <a:r>
              <a:rPr lang="en-US" sz="3200" b="0" u="none" strike="noStrike">
                <a:solidFill>
                  <a:schemeClr val="lt1"/>
                </a:solidFill>
                <a:effectLst/>
                <a:uFillTx/>
                <a:latin typeface="Trajan Pro"/>
              </a:rPr>
              <a:t>	Risks</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Greater Fire Hazards</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Competitive Tree Distortions</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Drought Stress</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Lower Groundcover Biodiversity</a:t>
            </a:r>
            <a:endParaRPr lang="en-US" sz="3200" b="0" u="none" strike="noStrike">
              <a:solidFill>
                <a:srgbClr val="FFFFFF"/>
              </a:solidFill>
              <a:effectLst/>
              <a:uFillTx/>
              <a:latin typeface="Arial"/>
            </a:endParaRPr>
          </a:p>
          <a:p>
            <a:pPr marL="1144440" indent="-633240" defTabSz="1097280">
              <a:lnSpc>
                <a:spcPct val="100000"/>
              </a:lnSpc>
              <a:spcBef>
                <a:spcPts val="1800"/>
              </a:spcBef>
              <a:spcAft>
                <a:spcPts val="1800"/>
              </a:spcAft>
              <a:tabLst>
                <a:tab pos="0" algn="l"/>
              </a:tabLst>
            </a:pPr>
            <a:r>
              <a:rPr lang="en-US" sz="3200" b="0" u="none" strike="noStrike">
                <a:solidFill>
                  <a:schemeClr val="lt1"/>
                </a:solidFill>
                <a:effectLst/>
                <a:uFillTx/>
                <a:latin typeface="Trajan Pro"/>
              </a:rPr>
              <a:t>Benefits</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Clearer Wood</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Tighter Grain</a:t>
            </a:r>
            <a:endParaRPr lang="en-US" sz="3200" b="0" u="none" strike="noStrike">
              <a:solidFill>
                <a:srgbClr val="FFFFFF"/>
              </a:solidFill>
              <a:effectLst/>
              <a:uFillTx/>
              <a:latin typeface="Arial"/>
            </a:endParaRPr>
          </a:p>
          <a:p>
            <a:pPr marL="1144440" indent="-633240" defTabSz="1097280">
              <a:lnSpc>
                <a:spcPct val="100000"/>
              </a:lnSpc>
              <a:spcAft>
                <a:spcPts val="1800"/>
              </a:spcAft>
              <a:tabLst>
                <a:tab pos="0" algn="l"/>
              </a:tabLst>
            </a:pPr>
            <a:r>
              <a:rPr lang="en-US" sz="3200" b="0" u="none" strike="noStrike">
                <a:solidFill>
                  <a:schemeClr val="lt1"/>
                </a:solidFill>
                <a:effectLst/>
                <a:uFillTx/>
                <a:latin typeface="Trajan Pro"/>
              </a:rPr>
              <a:t>	Higher Decay Resistance Long-Term</a:t>
            </a:r>
            <a:endParaRPr lang="en-US" sz="3200" b="0" u="none" strike="noStrike">
              <a:solidFill>
                <a:srgbClr val="FFFFFF"/>
              </a:solidFill>
              <a:effectLst/>
              <a:uFillTx/>
              <a:latin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7" name="Picture 3"/>
          <p:cNvPicPr/>
          <p:nvPr/>
        </p:nvPicPr>
        <p:blipFill>
          <a:blip r:embed="rId3"/>
          <a:stretch/>
        </p:blipFill>
        <p:spPr>
          <a:xfrm>
            <a:off x="10635480" y="7647840"/>
            <a:ext cx="275400" cy="461160"/>
          </a:xfrm>
          <a:prstGeom prst="rect">
            <a:avLst/>
          </a:prstGeom>
          <a:noFill/>
          <a:ln w="9525">
            <a:noFill/>
          </a:ln>
        </p:spPr>
      </p:pic>
      <p:sp>
        <p:nvSpPr>
          <p:cNvPr id="1448" name="Rectangle 53"/>
          <p:cNvSpPr/>
          <p:nvPr/>
        </p:nvSpPr>
        <p:spPr>
          <a:xfrm>
            <a:off x="365760" y="365760"/>
            <a:ext cx="10477080" cy="7108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3600" b="0" u="none" strike="noStrike">
                <a:solidFill>
                  <a:schemeClr val="lt1"/>
                </a:solidFill>
                <a:effectLst/>
                <a:uFillTx/>
                <a:latin typeface="Trajan Pro"/>
              </a:rPr>
              <a:t>Thinning Increases Growth Rates:</a:t>
            </a:r>
            <a:endParaRPr lang="en-US" sz="3600" b="0" u="none" strike="noStrike">
              <a:solidFill>
                <a:srgbClr val="FFFFFF"/>
              </a:solidFill>
              <a:effectLst/>
              <a:uFillTx/>
              <a:latin typeface="Arial"/>
            </a:endParaRPr>
          </a:p>
          <a:p>
            <a:pPr defTabSz="1097280">
              <a:lnSpc>
                <a:spcPct val="100000"/>
              </a:lnSpc>
              <a:tabLst>
                <a:tab pos="569880" algn="l"/>
                <a:tab pos="1144440" algn="l"/>
              </a:tabLst>
            </a:pPr>
            <a:endParaRPr lang="en-US" sz="24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Straighter Stems with Less Stress</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More Fog Flux</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More Light; Longer Branches</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Broader Rings Make Weaker Wood</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Less Decay Resistance</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Increased Sway Wind-Hardens Wood</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Better Biodiversity</a:t>
            </a:r>
            <a:endParaRPr lang="en-US" sz="3200" b="0" u="none" strike="noStrike">
              <a:solidFill>
                <a:srgbClr val="FFFFFF"/>
              </a:solidFill>
              <a:effectLst/>
              <a:uFillTx/>
              <a:latin typeface="Arial"/>
            </a:endParaRPr>
          </a:p>
          <a:p>
            <a:pPr marL="1030320" indent="-403200" defTabSz="1097280">
              <a:lnSpc>
                <a:spcPct val="100000"/>
              </a:lnSpc>
              <a:spcAft>
                <a:spcPts val="2401"/>
              </a:spcAft>
              <a:tabLst>
                <a:tab pos="0" algn="l"/>
              </a:tabLst>
            </a:pPr>
            <a:r>
              <a:rPr lang="en-US" sz="3200" b="0" u="none" strike="noStrike">
                <a:solidFill>
                  <a:schemeClr val="lt1"/>
                </a:solidFill>
                <a:effectLst/>
                <a:uFillTx/>
                <a:latin typeface="Trajan Pro"/>
              </a:rPr>
              <a:t>More Open to Exotic Plants</a:t>
            </a:r>
            <a:endParaRPr lang="en-US" sz="3200" b="0" u="none" strike="noStrike">
              <a:solidFill>
                <a:srgbClr val="FFFFFF"/>
              </a:solidFill>
              <a:effectLst/>
              <a:uFillTx/>
              <a:latin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9" name="Picture 3"/>
          <p:cNvPicPr/>
          <p:nvPr/>
        </p:nvPicPr>
        <p:blipFill>
          <a:blip r:embed="rId3"/>
          <a:stretch/>
        </p:blipFill>
        <p:spPr>
          <a:xfrm>
            <a:off x="10635480" y="7647840"/>
            <a:ext cx="275400" cy="461160"/>
          </a:xfrm>
          <a:prstGeom prst="rect">
            <a:avLst/>
          </a:prstGeom>
          <a:noFill/>
          <a:ln w="9525">
            <a:noFill/>
          </a:ln>
        </p:spPr>
      </p:pic>
      <p:sp>
        <p:nvSpPr>
          <p:cNvPr id="1450" name="Rectangle 53"/>
          <p:cNvSpPr/>
          <p:nvPr/>
        </p:nvSpPr>
        <p:spPr>
          <a:xfrm>
            <a:off x="365760" y="365760"/>
            <a:ext cx="10131480" cy="7400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569880" indent="-569880" defTabSz="1097280">
              <a:lnSpc>
                <a:spcPct val="100000"/>
              </a:lnSpc>
              <a:tabLst>
                <a:tab pos="0" algn="l"/>
              </a:tabLst>
            </a:pPr>
            <a:r>
              <a:rPr lang="en-US" sz="3600" b="0" u="none" strike="noStrike">
                <a:solidFill>
                  <a:schemeClr val="lt1"/>
                </a:solidFill>
                <a:effectLst/>
                <a:uFillTx/>
                <a:latin typeface="Trajan Pro"/>
              </a:rPr>
              <a:t>Changing Boundary Conditions:</a:t>
            </a:r>
            <a:endParaRPr lang="en-US" sz="3600" b="0" u="none" strike="noStrike">
              <a:solidFill>
                <a:srgbClr val="FFFFFF"/>
              </a:solidFill>
              <a:effectLst/>
              <a:uFillTx/>
              <a:latin typeface="Arial"/>
            </a:endParaRPr>
          </a:p>
          <a:p>
            <a:pPr defTabSz="1097280">
              <a:lnSpc>
                <a:spcPct val="100000"/>
              </a:lnSpc>
              <a:tabLst>
                <a:tab pos="569880" algn="l"/>
                <a:tab pos="1144440" algn="l"/>
              </a:tabLst>
            </a:pPr>
            <a:endParaRPr lang="en-US" sz="2400" b="0" u="none" strike="noStrike">
              <a:solidFill>
                <a:srgbClr val="FFFFFF"/>
              </a:solidFill>
              <a:effectLst/>
              <a:uFillTx/>
              <a:latin typeface="Arial"/>
            </a:endParaRPr>
          </a:p>
          <a:p>
            <a:pPr marL="1146240" indent="-635040" defTabSz="1097280">
              <a:lnSpc>
                <a:spcPct val="100000"/>
              </a:lnSpc>
              <a:spcBef>
                <a:spcPts val="601"/>
              </a:spcBef>
              <a:tabLst>
                <a:tab pos="0" algn="l"/>
              </a:tabLst>
            </a:pPr>
            <a:r>
              <a:rPr lang="en-US" sz="3200" b="0" u="none" strike="noStrike">
                <a:solidFill>
                  <a:schemeClr val="lt1"/>
                </a:solidFill>
                <a:effectLst/>
                <a:uFillTx/>
                <a:latin typeface="Trajan Pro"/>
              </a:rPr>
              <a:t>Increased Atmospheric Carbon Dioxide Stimulates Growth Rates by 60%</a:t>
            </a: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r>
              <a:rPr lang="en-US" sz="3200" b="0" u="none" strike="noStrike">
                <a:solidFill>
                  <a:schemeClr val="lt1"/>
                </a:solidFill>
                <a:effectLst/>
                <a:uFillTx/>
                <a:latin typeface="Trajan Pro"/>
              </a:rPr>
              <a:t>Warmer Temperatures Stimulate Growth Rates</a:t>
            </a: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r>
              <a:rPr lang="en-US" sz="3200" b="0" u="none" strike="noStrike">
                <a:solidFill>
                  <a:schemeClr val="lt1"/>
                </a:solidFill>
                <a:effectLst/>
                <a:uFillTx/>
                <a:latin typeface="Trajan Pro"/>
              </a:rPr>
              <a:t>Economic Affordability in Management: Bureaucratic Tax Load</a:t>
            </a: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endParaRPr lang="en-US" sz="3200" b="0" u="none" strike="noStrike">
              <a:solidFill>
                <a:srgbClr val="FFFFFF"/>
              </a:solidFill>
              <a:effectLst/>
              <a:uFillTx/>
              <a:latin typeface="Arial"/>
            </a:endParaRPr>
          </a:p>
          <a:p>
            <a:pPr marL="1146240" indent="-635040" defTabSz="1097280">
              <a:lnSpc>
                <a:spcPct val="100000"/>
              </a:lnSpc>
              <a:spcBef>
                <a:spcPts val="601"/>
              </a:spcBef>
              <a:tabLst>
                <a:tab pos="0" algn="l"/>
              </a:tabLst>
            </a:pPr>
            <a:r>
              <a:rPr lang="en-US" sz="3200" b="0" u="none" strike="noStrike">
                <a:solidFill>
                  <a:schemeClr val="lt1"/>
                </a:solidFill>
                <a:effectLst/>
                <a:uFillTx/>
                <a:latin typeface="Trajan Pro"/>
              </a:rPr>
              <a:t>Material Market Substitution: Mined Fossil Fuel Materials for Redwood</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2800" b="0" u="none" strike="noStrike">
              <a:solidFill>
                <a:srgbClr val="FFFFFF"/>
              </a:solidFill>
              <a:effectLst/>
              <a:uFillTx/>
              <a:latin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1" name="Picture 3"/>
          <p:cNvPicPr/>
          <p:nvPr/>
        </p:nvPicPr>
        <p:blipFill>
          <a:blip r:embed="rId3"/>
          <a:stretch/>
        </p:blipFill>
        <p:spPr>
          <a:xfrm>
            <a:off x="10635480" y="7647840"/>
            <a:ext cx="275400" cy="461160"/>
          </a:xfrm>
          <a:prstGeom prst="rect">
            <a:avLst/>
          </a:prstGeom>
          <a:noFill/>
          <a:ln w="9525">
            <a:noFill/>
          </a:ln>
        </p:spPr>
      </p:pic>
      <p:sp>
        <p:nvSpPr>
          <p:cNvPr id="1452" name="Rectangle 53"/>
          <p:cNvSpPr/>
          <p:nvPr/>
        </p:nvSpPr>
        <p:spPr>
          <a:xfrm>
            <a:off x="365760" y="556920"/>
            <a:ext cx="10477080" cy="7416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3600" b="0" u="none" strike="noStrike">
                <a:solidFill>
                  <a:schemeClr val="lt1"/>
                </a:solidFill>
                <a:effectLst/>
                <a:uFillTx/>
                <a:latin typeface="Trajan Pro"/>
              </a:rPr>
              <a:t>The Current Requirement for 	Biodiversity Means:</a:t>
            </a:r>
            <a:endParaRPr lang="en-US" sz="3600" b="0" u="none" strike="noStrike">
              <a:solidFill>
                <a:srgbClr val="FFFFFF"/>
              </a:solidFill>
              <a:effectLst/>
              <a:uFillTx/>
              <a:latin typeface="Arial"/>
            </a:endParaRPr>
          </a:p>
          <a:p>
            <a:pPr defTabSz="1097280">
              <a:lnSpc>
                <a:spcPct val="100000"/>
              </a:lnSpc>
              <a:tabLst>
                <a:tab pos="569880" algn="l"/>
                <a:tab pos="1144440" algn="l"/>
              </a:tabLst>
            </a:pPr>
            <a:endParaRPr lang="en-US" sz="24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Managed Disturbance IS a Necessity</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Managed Disturbance Entails </a:t>
            </a:r>
            <a:r>
              <a:rPr lang="en-US" sz="3200" b="1" u="none" strike="noStrike">
                <a:solidFill>
                  <a:srgbClr val="FFC000"/>
                </a:solidFill>
                <a:effectLst/>
                <a:uFillTx/>
                <a:latin typeface="Trajan Pro"/>
              </a:rPr>
              <a:t>Risk</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Risk is Mitigated with Knowledge</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We are Short on Knowledge</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Humans Build Knowledge by Experiment</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r>
              <a:rPr lang="en-US" sz="3200" b="0" u="none" strike="noStrike">
                <a:solidFill>
                  <a:schemeClr val="lt1"/>
                </a:solidFill>
                <a:effectLst/>
                <a:uFillTx/>
                <a:latin typeface="Trajan Pro"/>
              </a:rPr>
              <a:t>We MUST Fund That Work</a:t>
            </a: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2800" b="0" u="none" strike="noStrike">
              <a:solidFill>
                <a:srgbClr val="FFFFFF"/>
              </a:solidFill>
              <a:effectLst/>
              <a:uFillTx/>
              <a:latin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3" name="Picture 2" descr="G:\The Wildergarten\Teaching\History\Fenn Edited\Glenwood Panorama from Upper Ranch Picture 012.jpg"/>
          <p:cNvPicPr/>
          <p:nvPr/>
        </p:nvPicPr>
        <p:blipFill>
          <a:blip r:embed="rId3"/>
          <a:srcRect l="256" r="2292" b="1770"/>
          <a:stretch/>
        </p:blipFill>
        <p:spPr>
          <a:xfrm>
            <a:off x="0" y="0"/>
            <a:ext cx="10971720" cy="7957800"/>
          </a:xfrm>
          <a:prstGeom prst="rect">
            <a:avLst/>
          </a:prstGeom>
          <a:noFill/>
          <a:ln w="0">
            <a:noFill/>
          </a:ln>
        </p:spPr>
      </p:pic>
      <p:sp>
        <p:nvSpPr>
          <p:cNvPr id="1454" name="object 6"/>
          <p:cNvSpPr/>
          <p:nvPr/>
        </p:nvSpPr>
        <p:spPr>
          <a:xfrm>
            <a:off x="115560" y="7660080"/>
            <a:ext cx="343404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Calibri"/>
              </a:rPr>
              <a:t>1922 courtesy of Edward Fenn</a:t>
            </a:r>
            <a:endParaRPr lang="en-US" sz="1200" b="0" u="none" strike="noStrike">
              <a:solidFill>
                <a:srgbClr val="FFFFFF"/>
              </a:solidFill>
              <a:effectLst/>
              <a:uFillTx/>
              <a:latin typeface="Arial"/>
            </a:endParaRPr>
          </a:p>
        </p:txBody>
      </p:sp>
      <p:pic>
        <p:nvPicPr>
          <p:cNvPr id="1455" name="Picture 3"/>
          <p:cNvPicPr/>
          <p:nvPr/>
        </p:nvPicPr>
        <p:blipFill>
          <a:blip r:embed="rId4"/>
          <a:stretch/>
        </p:blipFill>
        <p:spPr>
          <a:xfrm>
            <a:off x="10602000" y="7396920"/>
            <a:ext cx="275400" cy="461160"/>
          </a:xfrm>
          <a:prstGeom prst="rect">
            <a:avLst/>
          </a:prstGeom>
          <a:noFill/>
          <a:ln w="9525">
            <a:noFill/>
          </a:ln>
        </p:spPr>
      </p:pic>
      <p:sp>
        <p:nvSpPr>
          <p:cNvPr id="1456" name="Rectangle 28"/>
          <p:cNvSpPr/>
          <p:nvPr/>
        </p:nvSpPr>
        <p:spPr>
          <a:xfrm>
            <a:off x="532079" y="925920"/>
            <a:ext cx="9418409" cy="76824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1097280">
              <a:lnSpc>
                <a:spcPct val="100000"/>
              </a:lnSpc>
              <a:tabLst>
                <a:tab pos="569880" algn="l"/>
                <a:tab pos="1144440" algn="l"/>
              </a:tabLst>
            </a:pPr>
            <a:r>
              <a:rPr lang="en-US" sz="4400" b="0" u="none" strike="noStrike" dirty="0">
                <a:solidFill>
                  <a:schemeClr val="dk1"/>
                </a:solidFill>
                <a:effectLst/>
                <a:uFillTx/>
                <a:latin typeface="Trajan Pro"/>
              </a:rPr>
              <a:t>The More Things Change…</a:t>
            </a:r>
            <a:endParaRPr lang="en-US" sz="4400" b="0" u="none" strike="noStrike" dirty="0">
              <a:solidFill>
                <a:srgbClr val="FFFFFF"/>
              </a:solidFill>
              <a:effectLst/>
              <a:uFillTx/>
              <a:latin typeface="Arial"/>
            </a:endParaRPr>
          </a:p>
        </p:txBody>
      </p:sp>
      <p:sp>
        <p:nvSpPr>
          <p:cNvPr id="1457" name="object 6"/>
          <p:cNvSpPr/>
          <p:nvPr/>
        </p:nvSpPr>
        <p:spPr>
          <a:xfrm rot="20854200">
            <a:off x="9007560" y="7432920"/>
            <a:ext cx="1647720" cy="21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Old Growth Trees</a:t>
            </a:r>
            <a:endParaRPr lang="en-US" sz="1400" b="0" u="none" strike="noStrike">
              <a:solidFill>
                <a:srgbClr val="FFFFFF"/>
              </a:solidFill>
              <a:effectLst/>
              <a:uFillTx/>
              <a:latin typeface="Arial"/>
            </a:endParaRPr>
          </a:p>
        </p:txBody>
      </p:sp>
      <p:sp>
        <p:nvSpPr>
          <p:cNvPr id="1458" name="object 6"/>
          <p:cNvSpPr/>
          <p:nvPr/>
        </p:nvSpPr>
        <p:spPr>
          <a:xfrm rot="500400">
            <a:off x="7335720" y="5107680"/>
            <a:ext cx="1793520" cy="214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Second Growth Treesv</a:t>
            </a:r>
            <a:endParaRPr lang="en-US" sz="1400" b="0" u="none" strike="noStrike">
              <a:solidFill>
                <a:srgbClr val="FFFFFF"/>
              </a:solidFill>
              <a:effectLst/>
              <a:uFillTx/>
              <a:latin typeface="Arial"/>
            </a:endParaRPr>
          </a:p>
        </p:txBody>
      </p:sp>
      <p:sp>
        <p:nvSpPr>
          <p:cNvPr id="1459" name="object 6"/>
          <p:cNvSpPr/>
          <p:nvPr/>
        </p:nvSpPr>
        <p:spPr>
          <a:xfrm rot="557400">
            <a:off x="5435280" y="4800960"/>
            <a:ext cx="1545120" cy="214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First Growth Trees</a:t>
            </a:r>
            <a:endParaRPr lang="en-US" sz="1400" b="0" u="none" strike="noStrike">
              <a:solidFill>
                <a:srgbClr val="FFFFFF"/>
              </a:solidFill>
              <a:effectLst/>
              <a:uFillTx/>
              <a:latin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0" name="Picture 2" descr="G:\Photos\Droning On\DJI_0166.JPG"/>
          <p:cNvPicPr/>
          <p:nvPr/>
        </p:nvPicPr>
        <p:blipFill>
          <a:blip r:embed="rId3"/>
          <a:stretch/>
        </p:blipFill>
        <p:spPr>
          <a:xfrm>
            <a:off x="0" y="773640"/>
            <a:ext cx="10971720" cy="6623640"/>
          </a:xfrm>
          <a:prstGeom prst="rect">
            <a:avLst/>
          </a:prstGeom>
          <a:noFill/>
          <a:ln w="0">
            <a:noFill/>
          </a:ln>
        </p:spPr>
      </p:pic>
      <p:sp>
        <p:nvSpPr>
          <p:cNvPr id="1461" name="object 6"/>
          <p:cNvSpPr/>
          <p:nvPr/>
        </p:nvSpPr>
        <p:spPr>
          <a:xfrm>
            <a:off x="115560" y="7660080"/>
            <a:ext cx="3434040" cy="183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200" b="1" u="none" strike="noStrike">
                <a:solidFill>
                  <a:srgbClr val="FFFFFF"/>
                </a:solidFill>
                <a:effectLst/>
                <a:uFillTx/>
                <a:latin typeface="Calibri"/>
              </a:rPr>
              <a:t>1922 courtesy of Edward Fenn</a:t>
            </a:r>
            <a:endParaRPr lang="en-US" sz="1200" b="0" u="none" strike="noStrike">
              <a:solidFill>
                <a:srgbClr val="FFFFFF"/>
              </a:solidFill>
              <a:effectLst/>
              <a:uFillTx/>
              <a:latin typeface="Arial"/>
            </a:endParaRPr>
          </a:p>
        </p:txBody>
      </p:sp>
      <p:pic>
        <p:nvPicPr>
          <p:cNvPr id="1462" name="Picture 3"/>
          <p:cNvPicPr/>
          <p:nvPr/>
        </p:nvPicPr>
        <p:blipFill>
          <a:blip r:embed="rId4"/>
          <a:stretch/>
        </p:blipFill>
        <p:spPr>
          <a:xfrm>
            <a:off x="10602000" y="7396920"/>
            <a:ext cx="275400" cy="461160"/>
          </a:xfrm>
          <a:prstGeom prst="rect">
            <a:avLst/>
          </a:prstGeom>
          <a:noFill/>
          <a:ln w="9525">
            <a:noFill/>
          </a:ln>
        </p:spPr>
      </p:pic>
      <p:sp>
        <p:nvSpPr>
          <p:cNvPr id="1463" name="object 6"/>
          <p:cNvSpPr/>
          <p:nvPr/>
        </p:nvSpPr>
        <p:spPr>
          <a:xfrm rot="20854200">
            <a:off x="8715600" y="6478560"/>
            <a:ext cx="1647720" cy="21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5120" defTabSz="1097280">
              <a:lnSpc>
                <a:spcPct val="100000"/>
              </a:lnSpc>
            </a:pPr>
            <a:r>
              <a:rPr lang="en-US" sz="1400" b="1" u="none" strike="noStrike">
                <a:solidFill>
                  <a:srgbClr val="FFFFFF"/>
                </a:solidFill>
                <a:effectLst/>
                <a:uFillTx/>
                <a:latin typeface="Calibri"/>
              </a:rPr>
              <a:t>Old Growth Trees</a:t>
            </a:r>
            <a:endParaRPr lang="en-US" sz="1400" b="0" u="none" strike="noStrike">
              <a:solidFill>
                <a:srgbClr val="FFFFFF"/>
              </a:solidFill>
              <a:effectLst/>
              <a:uFillTx/>
              <a:latin typeface="Arial"/>
            </a:endParaRPr>
          </a:p>
        </p:txBody>
      </p:sp>
      <p:sp>
        <p:nvSpPr>
          <p:cNvPr id="1464" name="Rectangle 9"/>
          <p:cNvSpPr/>
          <p:nvPr/>
        </p:nvSpPr>
        <p:spPr>
          <a:xfrm>
            <a:off x="532080" y="925920"/>
            <a:ext cx="8524800" cy="768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569880" algn="l"/>
                <a:tab pos="1144440" algn="l"/>
              </a:tabLst>
            </a:pPr>
            <a:r>
              <a:rPr lang="en-US" sz="4400" b="0" u="none" strike="noStrike" dirty="0">
                <a:solidFill>
                  <a:schemeClr val="dk1"/>
                </a:solidFill>
                <a:effectLst/>
                <a:uFillTx/>
                <a:latin typeface="Trajan Pro"/>
              </a:rPr>
              <a:t>…The More They Change</a:t>
            </a:r>
            <a:endParaRPr lang="en-US" sz="4400" b="0" u="none" strike="noStrike" dirty="0">
              <a:solidFill>
                <a:srgbClr val="FFFFFF"/>
              </a:solidFill>
              <a:effectLst/>
              <a:uFillTx/>
              <a:latin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5" name="Picture 3"/>
          <p:cNvPicPr/>
          <p:nvPr/>
        </p:nvPicPr>
        <p:blipFill>
          <a:blip r:embed="rId3"/>
          <a:stretch/>
        </p:blipFill>
        <p:spPr>
          <a:xfrm>
            <a:off x="10635480" y="7647840"/>
            <a:ext cx="275400" cy="461160"/>
          </a:xfrm>
          <a:prstGeom prst="rect">
            <a:avLst/>
          </a:prstGeom>
          <a:noFill/>
          <a:ln w="9525">
            <a:noFill/>
          </a:ln>
        </p:spPr>
      </p:pic>
      <p:sp>
        <p:nvSpPr>
          <p:cNvPr id="1466" name="Rectangle 53"/>
          <p:cNvSpPr/>
          <p:nvPr/>
        </p:nvSpPr>
        <p:spPr>
          <a:xfrm>
            <a:off x="365760" y="2575800"/>
            <a:ext cx="10477080" cy="378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1097280">
              <a:lnSpc>
                <a:spcPct val="100000"/>
              </a:lnSpc>
              <a:tabLst>
                <a:tab pos="569880" algn="l"/>
                <a:tab pos="1144440" algn="l"/>
              </a:tabLst>
            </a:pPr>
            <a:r>
              <a:rPr lang="en-US" sz="3600" b="0" u="none" strike="noStrike">
                <a:solidFill>
                  <a:schemeClr val="lt1"/>
                </a:solidFill>
                <a:effectLst/>
                <a:uFillTx/>
                <a:latin typeface="Trajan Pro"/>
              </a:rPr>
              <a:t>If We Knew What We Were Doing</a:t>
            </a:r>
            <a:endParaRPr lang="en-US" sz="3600" b="0" u="none" strike="noStrike">
              <a:solidFill>
                <a:srgbClr val="FFFFFF"/>
              </a:solidFill>
              <a:effectLst/>
              <a:uFillTx/>
              <a:latin typeface="Arial"/>
            </a:endParaRPr>
          </a:p>
          <a:p>
            <a:pPr algn="ctr" defTabSz="1097280">
              <a:lnSpc>
                <a:spcPct val="100000"/>
              </a:lnSpc>
              <a:tabLst>
                <a:tab pos="569880" algn="l"/>
                <a:tab pos="1144440" algn="l"/>
              </a:tabLst>
            </a:pPr>
            <a:endParaRPr lang="en-US" sz="3600" b="0" u="none" strike="noStrike">
              <a:solidFill>
                <a:srgbClr val="FFFFFF"/>
              </a:solidFill>
              <a:effectLst/>
              <a:uFillTx/>
              <a:latin typeface="Arial"/>
            </a:endParaRPr>
          </a:p>
          <a:p>
            <a:pPr algn="ctr" defTabSz="1097280">
              <a:lnSpc>
                <a:spcPct val="100000"/>
              </a:lnSpc>
              <a:tabLst>
                <a:tab pos="569880" algn="l"/>
                <a:tab pos="1144440" algn="l"/>
              </a:tabLst>
            </a:pPr>
            <a:r>
              <a:rPr lang="en-US" sz="3600" b="0" u="none" strike="noStrike">
                <a:solidFill>
                  <a:schemeClr val="lt1"/>
                </a:solidFill>
                <a:effectLst/>
                <a:uFillTx/>
                <a:latin typeface="Trajan Pro"/>
              </a:rPr>
              <a:t>We Wouldn’t Call It </a:t>
            </a:r>
            <a:endParaRPr lang="en-US" sz="3600" b="0" u="none" strike="noStrike">
              <a:solidFill>
                <a:srgbClr val="FFFFFF"/>
              </a:solidFill>
              <a:effectLst/>
              <a:uFillTx/>
              <a:latin typeface="Arial"/>
            </a:endParaRPr>
          </a:p>
          <a:p>
            <a:pPr algn="ctr" defTabSz="1097280">
              <a:lnSpc>
                <a:spcPct val="100000"/>
              </a:lnSpc>
              <a:tabLst>
                <a:tab pos="569880" algn="l"/>
                <a:tab pos="1144440" algn="l"/>
              </a:tabLst>
            </a:pPr>
            <a:endParaRPr lang="en-US" sz="3600" b="0" u="none" strike="noStrike">
              <a:solidFill>
                <a:srgbClr val="FFFFFF"/>
              </a:solidFill>
              <a:effectLst/>
              <a:uFillTx/>
              <a:latin typeface="Arial"/>
            </a:endParaRPr>
          </a:p>
          <a:p>
            <a:pPr algn="ctr" defTabSz="1097280">
              <a:lnSpc>
                <a:spcPct val="100000"/>
              </a:lnSpc>
              <a:tabLst>
                <a:tab pos="569880" algn="l"/>
                <a:tab pos="1144440" algn="l"/>
              </a:tabLst>
            </a:pPr>
            <a:r>
              <a:rPr lang="en-US" sz="3600" b="0" u="none" strike="noStrike">
                <a:solidFill>
                  <a:srgbClr val="FFC000"/>
                </a:solidFill>
                <a:effectLst/>
                <a:uFillTx/>
                <a:latin typeface="Trajan Pro"/>
              </a:rPr>
              <a:t>Re</a:t>
            </a:r>
            <a:r>
              <a:rPr lang="en-US" sz="3600" b="0" u="none" strike="noStrike">
                <a:solidFill>
                  <a:schemeClr val="lt1"/>
                </a:solidFill>
                <a:effectLst/>
                <a:uFillTx/>
                <a:latin typeface="Trajan Pro"/>
              </a:rPr>
              <a:t>-Search</a:t>
            </a:r>
            <a:endParaRPr lang="en-US" sz="3600" b="0" u="none" strike="noStrike">
              <a:solidFill>
                <a:srgbClr val="FFFFFF"/>
              </a:solidFill>
              <a:effectLst/>
              <a:uFillTx/>
              <a:latin typeface="Arial"/>
            </a:endParaRPr>
          </a:p>
          <a:p>
            <a:pPr algn="ctr" defTabSz="1097280">
              <a:lnSpc>
                <a:spcPct val="100000"/>
              </a:lnSpc>
              <a:tabLst>
                <a:tab pos="569880" algn="l"/>
                <a:tab pos="1144440" algn="l"/>
              </a:tabLst>
            </a:pPr>
            <a:endParaRPr lang="en-US" sz="3200" b="0" u="none" strike="noStrike">
              <a:solidFill>
                <a:srgbClr val="FFFFFF"/>
              </a:solidFill>
              <a:effectLst/>
              <a:uFillTx/>
              <a:latin typeface="Arial"/>
            </a:endParaRPr>
          </a:p>
          <a:p>
            <a:pPr marL="574560" defTabSz="1097280">
              <a:lnSpc>
                <a:spcPct val="100000"/>
              </a:lnSpc>
              <a:tabLst>
                <a:tab pos="569880" algn="l"/>
                <a:tab pos="1144440" algn="l"/>
              </a:tabLst>
            </a:pPr>
            <a:endParaRPr lang="en-US" sz="2800" b="0" u="none" strike="noStrike">
              <a:solidFill>
                <a:srgbClr val="FFFFFF"/>
              </a:solidFill>
              <a:effectLst/>
              <a:uFillTx/>
              <a:latin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7" name="Picture 3" descr="G:\Photos\Incoming 22\Incoming 4-22\DSCN4540 57.jpg"/>
          <p:cNvPicPr/>
          <p:nvPr/>
        </p:nvPicPr>
        <p:blipFill>
          <a:blip r:embed="rId3"/>
          <a:srcRect r="4287"/>
          <a:stretch/>
        </p:blipFill>
        <p:spPr>
          <a:xfrm>
            <a:off x="0" y="0"/>
            <a:ext cx="11026440" cy="8228520"/>
          </a:xfrm>
          <a:prstGeom prst="rect">
            <a:avLst/>
          </a:prstGeom>
          <a:noFill/>
          <a:ln w="0">
            <a:noFill/>
          </a:ln>
        </p:spPr>
      </p:pic>
      <p:sp>
        <p:nvSpPr>
          <p:cNvPr id="1468" name="Rectangle 11"/>
          <p:cNvSpPr/>
          <p:nvPr/>
        </p:nvSpPr>
        <p:spPr>
          <a:xfrm>
            <a:off x="493560" y="383040"/>
            <a:ext cx="7430400" cy="310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457200" algn="l"/>
              </a:tabLst>
            </a:pPr>
            <a:r>
              <a:rPr lang="en-US" sz="4400" b="0" i="1" u="none" strike="noStrike">
                <a:solidFill>
                  <a:schemeClr val="dk1"/>
                </a:solidFill>
                <a:effectLst/>
                <a:uFillTx/>
                <a:latin typeface="Trajan Pro"/>
              </a:rPr>
              <a:t>Oh Lord</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dk1"/>
                </a:solidFill>
                <a:effectLst/>
                <a:uFillTx/>
                <a:latin typeface="Trajan Pro"/>
              </a:rPr>
              <a:t>My Garden Is So BIG</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dk1"/>
                </a:solidFill>
                <a:effectLst/>
                <a:uFillTx/>
                <a:latin typeface="Trajan Pro"/>
              </a:rPr>
              <a:t>And my chainsaw Is So Small…</a:t>
            </a:r>
            <a:endParaRPr lang="en-US" sz="4400" b="0" u="none" strike="noStrike">
              <a:solidFill>
                <a:srgbClr val="FFFFFF"/>
              </a:solidFill>
              <a:effectLst/>
              <a:uFillTx/>
              <a:latin typeface="Arial"/>
            </a:endParaRPr>
          </a:p>
          <a:p>
            <a:pPr defTabSz="1097280">
              <a:lnSpc>
                <a:spcPct val="100000"/>
              </a:lnSpc>
              <a:tabLst>
                <a:tab pos="457200" algn="l"/>
              </a:tabLst>
            </a:pPr>
            <a:r>
              <a:rPr lang="en-US" sz="2000" b="0" i="1" u="none" strike="noStrike">
                <a:solidFill>
                  <a:schemeClr val="dk1"/>
                </a:solidFill>
                <a:effectLst/>
                <a:uFillTx/>
                <a:latin typeface="Trajan Pro"/>
              </a:rPr>
              <a:t>	</a:t>
            </a:r>
            <a:endParaRPr lang="en-US" sz="2000" b="0" u="none" strike="noStrike">
              <a:solidFill>
                <a:srgbClr val="FFFFFF"/>
              </a:solidFill>
              <a:effectLst/>
              <a:uFillTx/>
              <a:latin typeface="Arial"/>
            </a:endParaRPr>
          </a:p>
        </p:txBody>
      </p:sp>
      <p:sp>
        <p:nvSpPr>
          <p:cNvPr id="1469" name="Rectangle 10"/>
          <p:cNvSpPr/>
          <p:nvPr/>
        </p:nvSpPr>
        <p:spPr>
          <a:xfrm>
            <a:off x="462240" y="357840"/>
            <a:ext cx="7430400" cy="310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457200" algn="l"/>
              </a:tabLst>
            </a:pPr>
            <a:r>
              <a:rPr lang="en-US" sz="4400" b="0" i="1" u="none" strike="noStrike">
                <a:solidFill>
                  <a:schemeClr val="dk1"/>
                </a:solidFill>
                <a:effectLst/>
                <a:uFillTx/>
                <a:latin typeface="Trajan Pro"/>
              </a:rPr>
              <a:t>Oh Lord</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dk1"/>
                </a:solidFill>
                <a:effectLst/>
                <a:uFillTx/>
                <a:latin typeface="Trajan Pro"/>
              </a:rPr>
              <a:t>My Garden Is So BIG</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dk1"/>
                </a:solidFill>
                <a:effectLst/>
                <a:uFillTx/>
                <a:latin typeface="Trajan Pro"/>
              </a:rPr>
              <a:t>And my chainsaw Is So Small…</a:t>
            </a:r>
            <a:endParaRPr lang="en-US" sz="4400" b="0" u="none" strike="noStrike">
              <a:solidFill>
                <a:srgbClr val="FFFFFF"/>
              </a:solidFill>
              <a:effectLst/>
              <a:uFillTx/>
              <a:latin typeface="Arial"/>
            </a:endParaRPr>
          </a:p>
          <a:p>
            <a:pPr defTabSz="1097280">
              <a:lnSpc>
                <a:spcPct val="100000"/>
              </a:lnSpc>
              <a:tabLst>
                <a:tab pos="457200" algn="l"/>
              </a:tabLst>
            </a:pPr>
            <a:r>
              <a:rPr lang="en-US" sz="2000" b="0" i="1" u="none" strike="noStrike">
                <a:solidFill>
                  <a:schemeClr val="dk1"/>
                </a:solidFill>
                <a:effectLst/>
                <a:uFillTx/>
                <a:latin typeface="Trajan Pro"/>
              </a:rPr>
              <a:t>	</a:t>
            </a:r>
            <a:endParaRPr lang="en-US" sz="2000" b="0" u="none" strike="noStrike">
              <a:solidFill>
                <a:srgbClr val="FFFFFF"/>
              </a:solidFill>
              <a:effectLst/>
              <a:uFillTx/>
              <a:latin typeface="Arial"/>
            </a:endParaRPr>
          </a:p>
        </p:txBody>
      </p:sp>
      <p:sp>
        <p:nvSpPr>
          <p:cNvPr id="1470" name="Rectangle 5"/>
          <p:cNvSpPr/>
          <p:nvPr/>
        </p:nvSpPr>
        <p:spPr>
          <a:xfrm>
            <a:off x="474480" y="370440"/>
            <a:ext cx="7430400" cy="310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1097280">
              <a:lnSpc>
                <a:spcPct val="100000"/>
              </a:lnSpc>
              <a:tabLst>
                <a:tab pos="457200" algn="l"/>
              </a:tabLst>
            </a:pPr>
            <a:r>
              <a:rPr lang="en-US" sz="4400" b="0" i="1" u="none" strike="noStrike">
                <a:solidFill>
                  <a:schemeClr val="lt1"/>
                </a:solidFill>
                <a:effectLst/>
                <a:uFillTx/>
                <a:latin typeface="Trajan Pro"/>
              </a:rPr>
              <a:t>Oh Lord,</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lt1"/>
                </a:solidFill>
                <a:effectLst/>
                <a:uFillTx/>
                <a:latin typeface="Trajan Pro"/>
              </a:rPr>
              <a:t>My Garden is So BIG</a:t>
            </a:r>
            <a:endParaRPr lang="en-US" sz="4400" b="0" u="none" strike="noStrike">
              <a:solidFill>
                <a:srgbClr val="FFFFFF"/>
              </a:solidFill>
              <a:effectLst/>
              <a:uFillTx/>
              <a:latin typeface="Arial"/>
            </a:endParaRPr>
          </a:p>
          <a:p>
            <a:pPr defTabSz="1097280">
              <a:lnSpc>
                <a:spcPct val="100000"/>
              </a:lnSpc>
              <a:tabLst>
                <a:tab pos="457200" algn="l"/>
              </a:tabLst>
            </a:pPr>
            <a:r>
              <a:rPr lang="en-US" sz="4400" b="0" i="1" u="none" strike="noStrike">
                <a:solidFill>
                  <a:schemeClr val="lt1"/>
                </a:solidFill>
                <a:effectLst/>
                <a:uFillTx/>
                <a:latin typeface="Trajan Pro"/>
              </a:rPr>
              <a:t>And my chainsaw is So Small…</a:t>
            </a:r>
            <a:endParaRPr lang="en-US" sz="4400" b="0" u="none" strike="noStrike">
              <a:solidFill>
                <a:srgbClr val="FFFFFF"/>
              </a:solidFill>
              <a:effectLst/>
              <a:uFillTx/>
              <a:latin typeface="Arial"/>
            </a:endParaRPr>
          </a:p>
          <a:p>
            <a:pPr defTabSz="1097280">
              <a:lnSpc>
                <a:spcPct val="100000"/>
              </a:lnSpc>
              <a:tabLst>
                <a:tab pos="457200" algn="l"/>
              </a:tabLst>
            </a:pPr>
            <a:r>
              <a:rPr lang="en-US" sz="2000" b="0" i="1" u="none" strike="noStrike">
                <a:solidFill>
                  <a:schemeClr val="lt1"/>
                </a:solidFill>
                <a:effectLst/>
                <a:uFillTx/>
                <a:latin typeface="Trajan Pro"/>
              </a:rPr>
              <a:t>	</a:t>
            </a:r>
            <a:endParaRPr lang="en-US" sz="2000" b="0" u="none" strike="noStrike">
              <a:solidFill>
                <a:srgbClr val="FFFFFF"/>
              </a:solidFill>
              <a:effectLst/>
              <a:uFillTx/>
              <a:latin typeface="Arial"/>
            </a:endParaRPr>
          </a:p>
        </p:txBody>
      </p:sp>
      <p:pic>
        <p:nvPicPr>
          <p:cNvPr id="1471" name="Picture 3"/>
          <p:cNvPicPr/>
          <p:nvPr/>
        </p:nvPicPr>
        <p:blipFill>
          <a:blip r:embed="rId4"/>
          <a:stretch/>
        </p:blipFill>
        <p:spPr>
          <a:xfrm>
            <a:off x="10635480" y="7686360"/>
            <a:ext cx="275400" cy="461160"/>
          </a:xfrm>
          <a:prstGeom prst="rect">
            <a:avLst/>
          </a:prstGeom>
          <a:noFill/>
          <a:ln w="9525">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88900"/>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271259</TotalTime>
  <Words>13562</Words>
  <Application>Microsoft Office PowerPoint</Application>
  <PresentationFormat>Custom</PresentationFormat>
  <Paragraphs>730</Paragraphs>
  <Slides>79</Slides>
  <Notes>79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79</vt:i4>
      </vt:variant>
    </vt:vector>
  </HeadingPairs>
  <TitlesOfParts>
    <vt:vector size="87" baseType="lpstr">
      <vt:lpstr>Arial</vt:lpstr>
      <vt:lpstr>Calibri</vt:lpstr>
      <vt:lpstr>Symbol</vt:lpstr>
      <vt:lpstr>Times New Roman</vt:lpstr>
      <vt:lpstr>Trajan Pro</vt:lpstr>
      <vt:lpstr>Wingdings</vt:lpstr>
      <vt:lpstr>Office Theme</vt:lpstr>
      <vt:lpstr>1_Office Theme</vt:lpstr>
      <vt:lpstr>PowerPoint Presentation</vt:lpstr>
      <vt:lpstr>Part III, Wildergarten  Redwood Ecology  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Mark</dc:creator>
  <dc:description/>
  <cp:lastModifiedBy>Mark Vande Pol</cp:lastModifiedBy>
  <cp:revision>1529</cp:revision>
  <dcterms:created xsi:type="dcterms:W3CDTF">2015-04-03T02:10:23Z</dcterms:created>
  <dcterms:modified xsi:type="dcterms:W3CDTF">2026-08-01T05:52:59Z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190</vt:i4>
  </property>
  <property fmtid="{D5CDD505-2E9C-101B-9397-08002B2CF9AE}" pid="3" name="PresentationFormat">
    <vt:lpwstr>Custom</vt:lpwstr>
  </property>
  <property fmtid="{D5CDD505-2E9C-101B-9397-08002B2CF9AE}" pid="4" name="Slides">
    <vt:i4>190</vt:i4>
  </property>
</Properties>
</file>