
<file path=[Content_Types].xml><?xml version="1.0" encoding="utf-8"?>
<Types xmlns="http://schemas.openxmlformats.org/package/2006/content-types">
  <Override PartName="/ppt/slides/slide47.xml" ContentType="application/vnd.openxmlformats-officedocument.presentationml.slide+xml"/>
  <Override PartName="/ppt/slides/slide58.xml" ContentType="application/vnd.openxmlformats-officedocument.presentationml.slide+xml"/>
  <Override PartName="/ppt/slides/slide94.xml" ContentType="application/vnd.openxmlformats-officedocument.presentationml.slide+xml"/>
  <Override PartName="/ppt/notesSlides/notesSlide2.xml" ContentType="application/vnd.openxmlformats-officedocument.presentationml.notesSlide+xml"/>
  <Override PartName="/ppt/notesSlides/notesSlide105.xml" ContentType="application/vnd.openxmlformats-officedocument.presentationml.notesSlide+xml"/>
  <Override PartName="/ppt/slides/slide36.xml" ContentType="application/vnd.openxmlformats-officedocument.presentationml.slide+xml"/>
  <Override PartName="/ppt/slides/slide83.xml" ContentType="application/vnd.openxmlformats-officedocument.presentationml.slide+xml"/>
  <Override PartName="/ppt/slides/slide120.xml" ContentType="application/vnd.openxmlformats-officedocument.presentationml.slide+xml"/>
  <Override PartName="/ppt/slides/slide131.xml" ContentType="application/vnd.openxmlformats-officedocument.presentationml.slide+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notesSlides/notesSlide85.xml" ContentType="application/vnd.openxmlformats-officedocument.presentationml.notesSlide+xml"/>
  <Override PartName="/ppt/notesSlides/notesSlide96.xml" ContentType="application/vnd.openxmlformats-officedocument.presentationml.notesSlide+xml"/>
  <Override PartName="/ppt/notesSlides/notesSlide130.xml" ContentType="application/vnd.openxmlformats-officedocument.presentationml.notesSlide+xml"/>
  <Override PartName="/ppt/slides/slide25.xml" ContentType="application/vnd.openxmlformats-officedocument.presentationml.slide+xml"/>
  <Override PartName="/ppt/slides/slide72.xml" ContentType="application/vnd.openxmlformats-officedocument.presentationml.slid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74.xml" ContentType="application/vnd.openxmlformats-officedocument.presentationml.notesSlide+xml"/>
  <Default Extension="xml" ContentType="application/xml"/>
  <Override PartName="/ppt/slides/slide14.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63.xml" ContentType="application/vnd.openxmlformats-officedocument.presentationml.notesSlide+xml"/>
  <Override PartName="/ppt/tableStyles.xml" ContentType="application/vnd.openxmlformats-officedocument.presentationml.tableStyles+xml"/>
  <Override PartName="/ppt/notesSlides/notesSlide41.xml" ContentType="application/vnd.openxmlformats-officedocument.presentationml.notesSlide+xml"/>
  <Override PartName="/ppt/notesSlides/notesSlide52.xml" ContentType="application/vnd.openxmlformats-officedocument.presentationml.notesSlide+xml"/>
  <Override PartName="/ppt/notesSlides/notesSlide30.xml" ContentType="application/vnd.openxmlformats-officedocument.presentationml.notesSlide+xml"/>
  <Override PartName="/ppt/slides/slide99.xml" ContentType="application/vnd.openxmlformats-officedocument.presentationml.slide+xml"/>
  <Override PartName="/ppt/slides/slide136.xml" ContentType="application/vnd.openxmlformats-officedocument.presentationml.slide+xml"/>
  <Override PartName="/ppt/notesSlides/notesSlide7.xml" ContentType="application/vnd.openxmlformats-officedocument.presentationml.notesSlide+xml"/>
  <Override PartName="/ppt/slides/slide77.xml" ContentType="application/vnd.openxmlformats-officedocument.presentationml.slide+xml"/>
  <Override PartName="/ppt/slides/slide88.xml" ContentType="application/vnd.openxmlformats-officedocument.presentationml.slide+xml"/>
  <Override PartName="/ppt/slides/slide125.xml" ContentType="application/vnd.openxmlformats-officedocument.presentationml.slide+xml"/>
  <Override PartName="/ppt/notesSlides/notesSlide13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66.xml" ContentType="application/vnd.openxmlformats-officedocument.presentationml.slide+xml"/>
  <Override PartName="/ppt/slides/slide103.xml" ContentType="application/vnd.openxmlformats-officedocument.presentationml.slide+xml"/>
  <Override PartName="/ppt/slides/slide114.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68.xml" ContentType="application/vnd.openxmlformats-officedocument.presentationml.notesSlide+xml"/>
  <Override PartName="/ppt/notesSlides/notesSlide79.xml" ContentType="application/vnd.openxmlformats-officedocument.presentationml.notesSlide+xml"/>
  <Override PartName="/ppt/notesSlides/notesSlide124.xml" ContentType="application/vnd.openxmlformats-officedocument.presentationml.notesSlide+xml"/>
  <Override PartName="/ppt/slides/slide55.xml" ContentType="application/vnd.openxmlformats-officedocument.presentationml.slide+xml"/>
  <Override PartName="/ppt/theme/theme2.xml" ContentType="application/vnd.openxmlformats-officedocument.theme+xml"/>
  <Override PartName="/ppt/notesSlides/notesSlide57.xml" ContentType="application/vnd.openxmlformats-officedocument.presentationml.notesSlide+xml"/>
  <Override PartName="/ppt/notesSlides/notesSlide102.xml" ContentType="application/vnd.openxmlformats-officedocument.presentationml.notesSlide+xml"/>
  <Override PartName="/ppt/notesSlides/notesSlide113.xml" ContentType="application/vnd.openxmlformats-officedocument.presentationml.notesSlide+xml"/>
  <Override PartName="/ppt/slides/slide33.xml" ContentType="application/vnd.openxmlformats-officedocument.presentationml.slide+xml"/>
  <Override PartName="/ppt/slides/slide44.xml" ContentType="application/vnd.openxmlformats-officedocument.presentationml.slide+xml"/>
  <Override PartName="/ppt/slides/slide80.xml" ContentType="application/vnd.openxmlformats-officedocument.presentationml.slide+xml"/>
  <Override PartName="/ppt/slides/slide91.xml" ContentType="application/vnd.openxmlformats-officedocument.presentationml.slide+xml"/>
  <Override PartName="/ppt/notesSlides/notesSlide46.xml" ContentType="application/vnd.openxmlformats-officedocument.presentationml.notesSlide+xml"/>
  <Override PartName="/ppt/notesSlides/notesSlide93.xml" ContentType="application/vnd.openxmlformats-officedocument.presentationml.notesSlide+xml"/>
  <Override PartName="/ppt/presentation.xml" ContentType="application/vnd.openxmlformats-officedocument.presentationml.presentation.main+xml"/>
  <Override PartName="/ppt/slides/slide22.xml" ContentType="application/vnd.openxmlformats-officedocument.presentationml.slide+xml"/>
  <Override PartName="/ppt/notesSlides/notesSlide24.xml" ContentType="application/vnd.openxmlformats-officedocument.presentationml.notesSlide+xml"/>
  <Override PartName="/ppt/notesSlides/notesSlide35.xml" ContentType="application/vnd.openxmlformats-officedocument.presentationml.notesSlide+xml"/>
  <Override PartName="/ppt/notesSlides/notesSlide71.xml" ContentType="application/vnd.openxmlformats-officedocument.presentationml.notesSlide+xml"/>
  <Override PartName="/ppt/notesSlides/notesSlide82.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notesSlides/notesSlide13.xml" ContentType="application/vnd.openxmlformats-officedocument.presentationml.notesSlide+xml"/>
  <Override PartName="/ppt/notesSlides/notesSlide60.xml" ContentType="application/vnd.openxmlformats-officedocument.presentationml.notesSlide+xml"/>
  <Override PartName="/ppt/slides/slide119.xml" ContentType="application/vnd.openxmlformats-officedocument.presentationml.slide+xml"/>
  <Override PartName="/ppt/slideLayouts/slideLayout10.xml" ContentType="application/vnd.openxmlformats-officedocument.presentationml.slideLayout+xml"/>
  <Override PartName="/ppt/notesSlides/notesSlide129.xml" ContentType="application/vnd.openxmlformats-officedocument.presentationml.notesSlide+xml"/>
  <Override PartName="/ppt/slides/slide108.xml" ContentType="application/vnd.openxmlformats-officedocument.presentationml.slide+xml"/>
  <Override PartName="/ppt/notesSlides/notesSlide118.xml" ContentType="application/vnd.openxmlformats-officedocument.presentationml.notesSlide+xml"/>
  <Override PartName="/ppt/slides/slide49.xml" ContentType="application/vnd.openxmlformats-officedocument.presentationml.slide+xml"/>
  <Override PartName="/ppt/slides/slide96.xml" ContentType="application/vnd.openxmlformats-officedocument.presentationml.slide+xml"/>
  <Override PartName="/ppt/notesSlides/notesSlide4.xml" ContentType="application/vnd.openxmlformats-officedocument.presentationml.notesSlide+xml"/>
  <Override PartName="/ppt/notesSlides/notesSlide107.xml" ContentType="application/vnd.openxmlformats-officedocument.presentationml.notesSlide+xml"/>
  <Override PartName="/ppt/slides/slide38.xml" ContentType="application/vnd.openxmlformats-officedocument.presentationml.slide+xml"/>
  <Override PartName="/ppt/slides/slide85.xml" ContentType="application/vnd.openxmlformats-officedocument.presentationml.slide+xml"/>
  <Override PartName="/ppt/slides/slide122.xml" ContentType="application/vnd.openxmlformats-officedocument.presentationml.slide+xml"/>
  <Override PartName="/ppt/slides/slide133.xml" ContentType="application/vnd.openxmlformats-officedocument.presentationml.slide+xml"/>
  <Override PartName="/ppt/notesSlides/notesSlide87.xml" ContentType="application/vnd.openxmlformats-officedocument.presentationml.notesSlide+xml"/>
  <Override PartName="/ppt/notesSlides/notesSlide98.xml" ContentType="application/vnd.openxmlformats-officedocument.presentationml.notesSlide+xml"/>
  <Override PartName="/ppt/notesSlides/notesSlide132.xml" ContentType="application/vnd.openxmlformats-officedocument.presentationml.notesSlide+xml"/>
  <Override PartName="/ppt/slides/slide27.xml" ContentType="application/vnd.openxmlformats-officedocument.presentationml.slide+xml"/>
  <Override PartName="/ppt/slides/slide74.xml" ContentType="application/vnd.openxmlformats-officedocument.presentationml.slide+xml"/>
  <Override PartName="/ppt/slides/slide111.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notesSlides/notesSlide76.xml" ContentType="application/vnd.openxmlformats-officedocument.presentationml.notesSlide+xml"/>
  <Override PartName="/ppt/notesSlides/notesSlide121.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100.xml" ContentType="application/vnd.openxmlformats-officedocument.presentationml.slide+xml"/>
  <Override PartName="/ppt/notesSlides/notesSlide18.xml" ContentType="application/vnd.openxmlformats-officedocument.presentationml.notesSlide+xml"/>
  <Override PartName="/ppt/notesSlides/notesSlide65.xml" ContentType="application/vnd.openxmlformats-officedocument.presentationml.notesSlide+xml"/>
  <Override PartName="/ppt/notesSlides/notesSlide110.xml" ContentType="application/vnd.openxmlformats-officedocument.presentationml.notesSlide+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notesSlides/notesSlide54.xml" ContentType="application/vnd.openxmlformats-officedocument.presentationml.notesSlide+xml"/>
  <Override PartName="/ppt/notesSlides/notesSlide72.xml" ContentType="application/vnd.openxmlformats-officedocument.presentationml.notesSlide+xml"/>
  <Override PartName="/ppt/notesSlides/notesSlide90.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61.xml" ContentType="application/vnd.openxmlformats-officedocument.presentationml.notesSlide+xml"/>
  <Override PartName="/ppt/slides/slide138.xml" ContentType="application/vnd.openxmlformats-officedocument.presentationml.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50.xml" ContentType="application/vnd.openxmlformats-officedocument.presentationml.notesSlide+xml"/>
  <Override PartName="/ppt/slides/slide79.xml" ContentType="application/vnd.openxmlformats-officedocument.presentationml.slide+xml"/>
  <Override PartName="/ppt/slides/slide109.xml" ContentType="application/vnd.openxmlformats-officedocument.presentationml.slide+xml"/>
  <Override PartName="/ppt/slides/slide127.xml" ContentType="application/vnd.openxmlformats-officedocument.presentationml.slide+xml"/>
  <Override PartName="/ppt/notesSlides/notesSlide10.xml" ContentType="application/vnd.openxmlformats-officedocument.presentationml.notesSlide+xml"/>
  <Override PartName="/ppt/notesSlides/notesSlide108.xml" ContentType="application/vnd.openxmlformats-officedocument.presentationml.notesSlide+xml"/>
  <Override PartName="/ppt/notesSlides/notesSlide119.xml" ContentType="application/vnd.openxmlformats-officedocument.presentationml.notesSlide+xml"/>
  <Override PartName="/ppt/notesSlides/notesSlide137.xml" ContentType="application/vnd.openxmlformats-officedocument.presentationml.notesSlide+xml"/>
  <Override PartName="/ppt/slides/slide7.xml" ContentType="application/vnd.openxmlformats-officedocument.presentationml.slide+xml"/>
  <Override PartName="/ppt/slides/slide68.xml" ContentType="application/vnd.openxmlformats-officedocument.presentationml.slide+xml"/>
  <Override PartName="/ppt/slides/slide97.xml" ContentType="application/vnd.openxmlformats-officedocument.presentationml.slide+xml"/>
  <Override PartName="/ppt/slides/slide116.xml" ContentType="application/vnd.openxmlformats-officedocument.presentationml.slide+xml"/>
  <Override PartName="/ppt/slides/slide134.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notesSlides/notesSlide99.xml" ContentType="application/vnd.openxmlformats-officedocument.presentationml.notesSlide+xml"/>
  <Override PartName="/ppt/notesSlides/notesSlide126.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s/slide105.xml" ContentType="application/vnd.openxmlformats-officedocument.presentationml.slide+xml"/>
  <Override PartName="/ppt/slides/slide123.xml" ContentType="application/vnd.openxmlformats-officedocument.presentationml.slide+xml"/>
  <Override PartName="/ppt/notesSlides/notesSlide1.xml" ContentType="application/vnd.openxmlformats-officedocument.presentationml.notesSlide+xml"/>
  <Override PartName="/ppt/notesSlides/notesSlide59.xml" ContentType="application/vnd.openxmlformats-officedocument.presentationml.notesSlide+xml"/>
  <Override PartName="/ppt/notesSlides/notesSlide88.xml" ContentType="application/vnd.openxmlformats-officedocument.presentationml.notesSlide+xml"/>
  <Override PartName="/ppt/notesSlides/notesSlide104.xml" ContentType="application/vnd.openxmlformats-officedocument.presentationml.notesSlide+xml"/>
  <Override PartName="/ppt/notesSlides/notesSlide115.xml" ContentType="application/vnd.openxmlformats-officedocument.presentationml.notesSlide+xml"/>
  <Override PartName="/ppt/notesSlides/notesSlide13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s/slide64.xml" ContentType="application/vnd.openxmlformats-officedocument.presentationml.slide+xml"/>
  <Override PartName="/ppt/slides/slide93.xml" ContentType="application/vnd.openxmlformats-officedocument.presentationml.slide+xml"/>
  <Override PartName="/ppt/slides/slide101.xml" ContentType="application/vnd.openxmlformats-officedocument.presentationml.slide+xml"/>
  <Override PartName="/ppt/slides/slide112.xml" ContentType="application/vnd.openxmlformats-officedocument.presentationml.slide+xml"/>
  <Override PartName="/ppt/slides/slide130.xml" ContentType="application/vnd.openxmlformats-officedocument.presentationml.slide+xml"/>
  <Override PartName="/ppt/slideLayouts/slideLayout5.xml" ContentType="application/vnd.openxmlformats-officedocument.presentationml.slideLayout+xml"/>
  <Override PartName="/ppt/notesSlides/notesSlide19.xml" ContentType="application/vnd.openxmlformats-officedocument.presentationml.notesSlide+xml"/>
  <Override PartName="/ppt/notesSlides/notesSlide48.xml" ContentType="application/vnd.openxmlformats-officedocument.presentationml.notesSlide+xml"/>
  <Override PartName="/ppt/notesSlides/notesSlide66.xml" ContentType="application/vnd.openxmlformats-officedocument.presentationml.notesSlide+xml"/>
  <Override PartName="/ppt/notesSlides/notesSlide77.xml" ContentType="application/vnd.openxmlformats-officedocument.presentationml.notesSlide+xml"/>
  <Override PartName="/ppt/notesSlides/notesSlide95.xml" ContentType="application/vnd.openxmlformats-officedocument.presentationml.notesSlide+xml"/>
  <Override PartName="/ppt/notesSlides/notesSlide122.xml" ContentType="application/vnd.openxmlformats-officedocument.presentationml.notesSlide+xml"/>
  <Override PartName="/ppt/slides/slide24.xml" ContentType="application/vnd.openxmlformats-officedocument.presentationml.slide+xml"/>
  <Override PartName="/ppt/slides/slide35.xml" ContentType="application/vnd.openxmlformats-officedocument.presentationml.slide+xml"/>
  <Override PartName="/ppt/slides/slide53.xml" ContentType="application/vnd.openxmlformats-officedocument.presentationml.slide+xml"/>
  <Override PartName="/ppt/slides/slide71.xml" ContentType="application/vnd.openxmlformats-officedocument.presentationml.slide+xml"/>
  <Override PartName="/ppt/slides/slide82.xml" ContentType="application/vnd.openxmlformats-officedocument.presentationml.slide+xml"/>
  <Default Extension="jpeg" ContentType="image/jpeg"/>
  <Override PartName="/ppt/notesSlides/notesSlide37.xml" ContentType="application/vnd.openxmlformats-officedocument.presentationml.notesSlide+xml"/>
  <Override PartName="/ppt/notesSlides/notesSlide55.xml" ContentType="application/vnd.openxmlformats-officedocument.presentationml.notesSlide+xml"/>
  <Override PartName="/ppt/notesSlides/notesSlide84.xml" ContentType="application/vnd.openxmlformats-officedocument.presentationml.notesSlide+xml"/>
  <Override PartName="/ppt/notesSlides/notesSlide100.xml" ContentType="application/vnd.openxmlformats-officedocument.presentationml.notesSlide+xml"/>
  <Override PartName="/ppt/notesSlides/notesSlide111.xml" ContentType="application/vnd.openxmlformats-officedocument.presentationml.notesSlide+xml"/>
  <Override PartName="/ppt/slides/slide13.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6.xml" ContentType="application/vnd.openxmlformats-officedocument.presentationml.notesSlide+xml"/>
  <Override PartName="/ppt/notesSlides/notesSlide44.xml" ContentType="application/vnd.openxmlformats-officedocument.presentationml.notesSlide+xml"/>
  <Override PartName="/ppt/notesSlides/notesSlide62.xml" ContentType="application/vnd.openxmlformats-officedocument.presentationml.notesSlide+xml"/>
  <Override PartName="/ppt/notesSlides/notesSlide73.xml" ContentType="application/vnd.openxmlformats-officedocument.presentationml.notesSlide+xml"/>
  <Override PartName="/ppt/notesSlides/notesSlide91.xml" ContentType="application/vnd.openxmlformats-officedocument.presentationml.notes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51.xml" ContentType="application/vnd.openxmlformats-officedocument.presentationml.notesSlide+xml"/>
  <Override PartName="/ppt/notesSlides/notesSlide80.xml" ContentType="application/vnd.openxmlformats-officedocument.presentationml.notesSlide+xml"/>
  <Override PartName="/ppt/notesSlides/notesSlide11.xml" ContentType="application/vnd.openxmlformats-officedocument.presentationml.notesSlide+xml"/>
  <Override PartName="/ppt/notesSlides/notesSlide40.xml" ContentType="application/vnd.openxmlformats-officedocument.presentationml.notesSlide+xml"/>
  <Override PartName="/ppt/slides/slide98.xml" ContentType="application/vnd.openxmlformats-officedocument.presentationml.slide+xml"/>
  <Override PartName="/ppt/slides/slide117.xml" ContentType="application/vnd.openxmlformats-officedocument.presentationml.slide+xml"/>
  <Override PartName="/ppt/slides/slide128.xml" ContentType="application/vnd.openxmlformats-officedocument.presentationml.slide+xml"/>
  <Override PartName="/ppt/notesSlides/notesSlide6.xml" ContentType="application/vnd.openxmlformats-officedocument.presentationml.notesSlide+xml"/>
  <Override PartName="/ppt/notesSlides/notesSlide109.xml" ContentType="application/vnd.openxmlformats-officedocument.presentationml.notesSlide+xml"/>
  <Override PartName="/ppt/notesSlides/notesSlide127.xml" ContentType="application/vnd.openxmlformats-officedocument.presentationml.notesSlide+xml"/>
  <Override PartName="/ppt/notesSlides/notesSlide138.xml" ContentType="application/vnd.openxmlformats-officedocument.presentationml.notesSlide+xml"/>
  <Override PartName="/ppt/slides/slide8.xml" ContentType="application/vnd.openxmlformats-officedocument.presentationml.slide+xml"/>
  <Override PartName="/ppt/slides/slide69.xml" ContentType="application/vnd.openxmlformats-officedocument.presentationml.slide+xml"/>
  <Override PartName="/ppt/slides/slide87.xml" ContentType="application/vnd.openxmlformats-officedocument.presentationml.slide+xml"/>
  <Override PartName="/ppt/slides/slide106.xml" ContentType="application/vnd.openxmlformats-officedocument.presentationml.slide+xml"/>
  <Override PartName="/ppt/slides/slide124.xml" ContentType="application/vnd.openxmlformats-officedocument.presentationml.slide+xml"/>
  <Override PartName="/ppt/slides/slide135.xml" ContentType="application/vnd.openxmlformats-officedocument.presentationml.slide+xml"/>
  <Override PartName="/ppt/notesSlides/notesSlide89.xml" ContentType="application/vnd.openxmlformats-officedocument.presentationml.notesSlide+xml"/>
  <Override PartName="/ppt/notesSlides/notesSlide116.xml" ContentType="application/vnd.openxmlformats-officedocument.presentationml.notesSlide+xml"/>
  <Override PartName="/ppt/slides/slide29.xml" ContentType="application/vnd.openxmlformats-officedocument.presentationml.slide+xml"/>
  <Override PartName="/ppt/slides/slide76.xml" ContentType="application/vnd.openxmlformats-officedocument.presentationml.slide+xml"/>
  <Override PartName="/ppt/slides/slide113.xml" ContentType="application/vnd.openxmlformats-officedocument.presentationml.slide+xml"/>
  <Override PartName="/ppt/notesSlides/notesSlide78.xml" ContentType="application/vnd.openxmlformats-officedocument.presentationml.notesSlide+xml"/>
  <Override PartName="/ppt/notesSlides/notesSlide123.xml" ContentType="application/vnd.openxmlformats-officedocument.presentationml.notesSlide+xml"/>
  <Override PartName="/ppt/notesSlides/notesSlide134.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102.xml" ContentType="application/vnd.openxmlformats-officedocument.presentationml.slide+xml"/>
  <Override PartName="/ppt/slideLayouts/slideLayout6.xml" ContentType="application/vnd.openxmlformats-officedocument.presentationml.slideLayout+xml"/>
  <Override PartName="/ppt/notesSlides/notesSlide67.xml" ContentType="application/vnd.openxmlformats-officedocument.presentationml.notesSlide+xml"/>
  <Override PartName="/ppt/notesSlides/notesSlide112.xml" ContentType="application/vnd.openxmlformats-officedocument.presentationml.notesSlide+xml"/>
  <Override PartName="/ppt/slides/slide43.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notesSlides/notesSlide45.xml" ContentType="application/vnd.openxmlformats-officedocument.presentationml.notesSlide+xml"/>
  <Override PartName="/ppt/notesSlides/notesSlide56.xml" ContentType="application/vnd.openxmlformats-officedocument.presentationml.notesSlide+xml"/>
  <Override PartName="/ppt/notesSlides/notesSlide92.xml" ContentType="application/vnd.openxmlformats-officedocument.presentationml.notesSlide+xml"/>
  <Override PartName="/ppt/notesSlides/notesSlide101.xml" ContentType="application/vnd.openxmlformats-officedocument.presentationml.notesSlide+xml"/>
  <Override PartName="/ppt/slides/slide32.xml" ContentType="application/vnd.openxmlformats-officedocument.presentationml.slide+xml"/>
  <Override PartName="/ppt/notesSlides/notesSlide34.xml" ContentType="application/vnd.openxmlformats-officedocument.presentationml.notesSlide+xml"/>
  <Override PartName="/ppt/notesSlides/notesSlide81.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notesSlides/notesSlide23.xml" ContentType="application/vnd.openxmlformats-officedocument.presentationml.notesSlide+xml"/>
  <Override PartName="/ppt/notesSlides/notesSlide70.xml" ContentType="application/vnd.openxmlformats-officedocument.presentationml.notesSlide+xml"/>
  <Override PartName="/docProps/custom.xml" ContentType="application/vnd.openxmlformats-officedocument.custom-properties+xml"/>
  <Override PartName="/ppt/slides/slide129.xml" ContentType="application/vnd.openxmlformats-officedocument.presentationml.slide+xml"/>
  <Override PartName="/ppt/notesSlides/notesSlide12.xml" ContentType="application/vnd.openxmlformats-officedocument.presentationml.notesSlide+xml"/>
  <Override PartName="/ppt/slides/slide118.xml" ContentType="application/vnd.openxmlformats-officedocument.presentationml.slide+xml"/>
  <Override PartName="/ppt/notesSlides/notesSlide128.xml" ContentType="application/vnd.openxmlformats-officedocument.presentationml.notesSlide+xml"/>
  <Override PartName="/ppt/slides/slide9.xml" ContentType="application/vnd.openxmlformats-officedocument.presentationml.slide+xml"/>
  <Override PartName="/ppt/slides/slide59.xml" ContentType="application/vnd.openxmlformats-officedocument.presentationml.slide+xml"/>
  <Override PartName="/ppt/slides/slide107.xml" ContentType="application/vnd.openxmlformats-officedocument.presentationml.slide+xml"/>
  <Override PartName="/ppt/viewProps.xml" ContentType="application/vnd.openxmlformats-officedocument.presentationml.viewProps+xml"/>
  <Override PartName="/ppt/notesSlides/notesSlide106.xml" ContentType="application/vnd.openxmlformats-officedocument.presentationml.notesSlide+xml"/>
  <Override PartName="/ppt/notesSlides/notesSlide117.xml" ContentType="application/vnd.openxmlformats-officedocument.presentationml.notesSlide+xml"/>
  <Override PartName="/ppt/slides/slide48.xml" ContentType="application/vnd.openxmlformats-officedocument.presentationml.slide+xml"/>
  <Override PartName="/ppt/slides/slide95.xml" ContentType="application/vnd.openxmlformats-officedocument.presentationml.slide+xml"/>
  <Override PartName="/ppt/slides/slide132.xml" ContentType="application/vnd.openxmlformats-officedocument.presentationml.slide+xml"/>
  <Override PartName="/ppt/notesSlides/notesSlide3.xml" ContentType="application/vnd.openxmlformats-officedocument.presentationml.notesSlide+xml"/>
  <Override PartName="/ppt/notesSlides/notesSlide97.xml" ContentType="application/vnd.openxmlformats-officedocument.presentationml.notesSlide+xml"/>
  <Override PartName="/ppt/slides/slide26.xml" ContentType="application/vnd.openxmlformats-officedocument.presentationml.slide+xml"/>
  <Override PartName="/ppt/slides/slide37.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slides/slide121.xml" ContentType="application/vnd.openxmlformats-officedocument.presentationml.slide+xml"/>
  <Override PartName="/ppt/presProps.xml" ContentType="application/vnd.openxmlformats-officedocument.presentationml.presProps+xml"/>
  <Override PartName="/ppt/notesSlides/notesSlide39.xml" ContentType="application/vnd.openxmlformats-officedocument.presentationml.notesSlide+xml"/>
  <Override PartName="/ppt/notesSlides/notesSlide86.xml" ContentType="application/vnd.openxmlformats-officedocument.presentationml.notesSlide+xml"/>
  <Override PartName="/ppt/notesSlides/notesSlide131.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62.xml" ContentType="application/vnd.openxmlformats-officedocument.presentationml.slide+xml"/>
  <Override PartName="/ppt/slides/slide110.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64.xml" ContentType="application/vnd.openxmlformats-officedocument.presentationml.notesSlide+xml"/>
  <Override PartName="/ppt/notesSlides/notesSlide75.xml" ContentType="application/vnd.openxmlformats-officedocument.presentationml.notesSlide+xml"/>
  <Override PartName="/ppt/notesSlides/notesSlide120.xml" ContentType="application/vnd.openxmlformats-officedocument.presentationml.notesSlide+xml"/>
  <Override PartName="/ppt/slides/slide51.xml" ContentType="application/vnd.openxmlformats-officedocument.presentationml.slide+xml"/>
  <Override PartName="/ppt/notesSlides/notesSlide53.xml" ContentType="application/vnd.openxmlformats-officedocument.presentationml.notesSlide+xml"/>
  <Override PartName="/ppt/slides/slide40.xml" ContentType="application/vnd.openxmlformats-officedocument.presentationml.slide+xml"/>
  <Override PartName="/ppt/notesSlides/notesSlide42.xml" ContentType="application/vnd.openxmlformats-officedocument.presentationml.notesSlide+xml"/>
  <Override PartName="/ppt/notesSlides/notesSlide8.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slides/slide89.xml" ContentType="application/vnd.openxmlformats-officedocument.presentationml.slide+xml"/>
  <Override PartName="/ppt/slides/slide126.xml" ContentType="application/vnd.openxmlformats-officedocument.presentationml.slide+xml"/>
  <Override PartName="/ppt/slides/slide137.xml" ContentType="application/vnd.openxmlformats-officedocument.presentationml.slide+xml"/>
  <Override PartName="/ppt/slides/slide78.xml" ContentType="application/vnd.openxmlformats-officedocument.presentationml.slide+xml"/>
  <Override PartName="/ppt/slides/slide115.xml" ContentType="application/vnd.openxmlformats-officedocument.presentationml.slide+xml"/>
  <Override PartName="/ppt/notesSlides/notesSlide125.xml" ContentType="application/vnd.openxmlformats-officedocument.presentationml.notesSlide+xml"/>
  <Override PartName="/ppt/notesSlides/notesSlide136.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104.xml" ContentType="application/vnd.openxmlformats-officedocument.presentationml.slide+xml"/>
  <Override PartName="/ppt/slideLayouts/slideLayout8.xml" ContentType="application/vnd.openxmlformats-officedocument.presentationml.slideLayout+xml"/>
  <Override PartName="/ppt/notesSlides/notesSlide69.xml" ContentType="application/vnd.openxmlformats-officedocument.presentationml.notesSlide+xml"/>
  <Override PartName="/ppt/notesSlides/notesSlide114.xml" ContentType="application/vnd.openxmlformats-officedocument.presentationml.notesSlide+xml"/>
  <Override PartName="/ppt/slideMasters/slideMaster1.xml" ContentType="application/vnd.openxmlformats-officedocument.presentationml.slideMaster+xml"/>
  <Override PartName="/ppt/slides/slide45.xml" ContentType="application/vnd.openxmlformats-officedocument.presentationml.slide+xml"/>
  <Override PartName="/ppt/slides/slide92.xml" ContentType="application/vnd.openxmlformats-officedocument.presentationml.slide+xml"/>
  <Override PartName="/ppt/notesSlides/notesSlide47.xml" ContentType="application/vnd.openxmlformats-officedocument.presentationml.notesSlide+xml"/>
  <Override PartName="/ppt/notesSlides/notesSlide58.xml" ContentType="application/vnd.openxmlformats-officedocument.presentationml.notesSlide+xml"/>
  <Override PartName="/ppt/notesSlides/notesSlide94.xml" ContentType="application/vnd.openxmlformats-officedocument.presentationml.notesSlide+xml"/>
  <Override PartName="/ppt/notesSlides/notesSlide103.xml" ContentType="application/vnd.openxmlformats-officedocument.presentationml.notesSlide+xml"/>
  <Override PartName="/ppt/slides/slide34.xml" ContentType="application/vnd.openxmlformats-officedocument.presentationml.slide+xml"/>
  <Override PartName="/ppt/slides/slide81.xml" ContentType="application/vnd.openxmlformats-officedocument.presentationml.slide+xml"/>
  <Override PartName="/ppt/notesSlides/notesSlide36.xml" ContentType="application/vnd.openxmlformats-officedocument.presentationml.notesSlide+xml"/>
  <Override PartName="/ppt/notesSlides/notesSlide83.xml" ContentType="application/vnd.openxmlformats-officedocument.presentationml.notesSlide+xml"/>
  <Default Extension="rels" ContentType="application/vnd.openxmlformats-package.relationship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7" r:id="rId22"/>
    <p:sldId id="276"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3" r:id="rId37"/>
    <p:sldId id="294" r:id="rId38"/>
    <p:sldId id="295" r:id="rId39"/>
    <p:sldId id="474" r:id="rId40"/>
    <p:sldId id="508" r:id="rId41"/>
    <p:sldId id="515" r:id="rId42"/>
    <p:sldId id="509" r:id="rId43"/>
    <p:sldId id="517" r:id="rId44"/>
    <p:sldId id="518" r:id="rId45"/>
    <p:sldId id="519" r:id="rId46"/>
    <p:sldId id="521" r:id="rId47"/>
    <p:sldId id="520" r:id="rId48"/>
    <p:sldId id="522" r:id="rId49"/>
    <p:sldId id="523" r:id="rId50"/>
    <p:sldId id="524" r:id="rId51"/>
    <p:sldId id="525" r:id="rId52"/>
    <p:sldId id="526" r:id="rId53"/>
    <p:sldId id="527" r:id="rId54"/>
    <p:sldId id="540" r:id="rId55"/>
    <p:sldId id="528" r:id="rId56"/>
    <p:sldId id="535" r:id="rId57"/>
    <p:sldId id="536" r:id="rId58"/>
    <p:sldId id="530" r:id="rId59"/>
    <p:sldId id="531" r:id="rId60"/>
    <p:sldId id="538" r:id="rId61"/>
    <p:sldId id="533" r:id="rId62"/>
    <p:sldId id="537" r:id="rId63"/>
    <p:sldId id="542" r:id="rId64"/>
    <p:sldId id="550" r:id="rId65"/>
    <p:sldId id="543" r:id="rId66"/>
    <p:sldId id="544" r:id="rId67"/>
    <p:sldId id="548" r:id="rId68"/>
    <p:sldId id="566" r:id="rId69"/>
    <p:sldId id="541" r:id="rId70"/>
    <p:sldId id="546" r:id="rId71"/>
    <p:sldId id="552" r:id="rId72"/>
    <p:sldId id="547" r:id="rId73"/>
    <p:sldId id="568" r:id="rId74"/>
    <p:sldId id="553" r:id="rId75"/>
    <p:sldId id="554" r:id="rId76"/>
    <p:sldId id="555" r:id="rId77"/>
    <p:sldId id="562" r:id="rId78"/>
    <p:sldId id="510" r:id="rId79"/>
    <p:sldId id="558" r:id="rId80"/>
    <p:sldId id="565" r:id="rId81"/>
    <p:sldId id="559" r:id="rId82"/>
    <p:sldId id="564" r:id="rId83"/>
    <p:sldId id="512" r:id="rId84"/>
    <p:sldId id="511" r:id="rId85"/>
    <p:sldId id="504" r:id="rId86"/>
    <p:sldId id="505" r:id="rId87"/>
    <p:sldId id="506" r:id="rId88"/>
    <p:sldId id="314" r:id="rId89"/>
    <p:sldId id="317" r:id="rId90"/>
    <p:sldId id="318" r:id="rId91"/>
    <p:sldId id="319" r:id="rId92"/>
    <p:sldId id="320" r:id="rId93"/>
    <p:sldId id="322" r:id="rId94"/>
    <p:sldId id="324" r:id="rId95"/>
    <p:sldId id="572" r:id="rId96"/>
    <p:sldId id="328" r:id="rId97"/>
    <p:sldId id="331" r:id="rId98"/>
    <p:sldId id="569" r:id="rId99"/>
    <p:sldId id="570" r:id="rId100"/>
    <p:sldId id="571" r:id="rId101"/>
    <p:sldId id="335" r:id="rId102"/>
    <p:sldId id="336" r:id="rId103"/>
    <p:sldId id="337" r:id="rId104"/>
    <p:sldId id="338" r:id="rId105"/>
    <p:sldId id="573" r:id="rId106"/>
    <p:sldId id="574" r:id="rId107"/>
    <p:sldId id="339" r:id="rId108"/>
    <p:sldId id="340" r:id="rId109"/>
    <p:sldId id="341" r:id="rId110"/>
    <p:sldId id="342" r:id="rId111"/>
    <p:sldId id="343" r:id="rId112"/>
    <p:sldId id="344" r:id="rId113"/>
    <p:sldId id="345" r:id="rId114"/>
    <p:sldId id="346" r:id="rId115"/>
    <p:sldId id="347" r:id="rId116"/>
    <p:sldId id="348" r:id="rId117"/>
    <p:sldId id="349" r:id="rId118"/>
    <p:sldId id="350" r:id="rId119"/>
    <p:sldId id="351" r:id="rId120"/>
    <p:sldId id="352" r:id="rId121"/>
    <p:sldId id="353" r:id="rId122"/>
    <p:sldId id="354" r:id="rId123"/>
    <p:sldId id="355" r:id="rId124"/>
    <p:sldId id="356" r:id="rId125"/>
    <p:sldId id="357" r:id="rId126"/>
    <p:sldId id="358" r:id="rId127"/>
    <p:sldId id="359" r:id="rId128"/>
    <p:sldId id="360" r:id="rId129"/>
    <p:sldId id="361" r:id="rId130"/>
    <p:sldId id="362" r:id="rId131"/>
    <p:sldId id="363" r:id="rId132"/>
    <p:sldId id="364" r:id="rId133"/>
    <p:sldId id="365" r:id="rId134"/>
    <p:sldId id="366" r:id="rId135"/>
    <p:sldId id="367" r:id="rId136"/>
    <p:sldId id="368" r:id="rId137"/>
    <p:sldId id="369" r:id="rId138"/>
    <p:sldId id="370" r:id="rId139"/>
  </p:sldIdLst>
  <p:sldSz cx="10972800" cy="8229600" type="B4JIS"/>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 uri="{2D200454-40CA-4A62-9FC3-DE9A4176ACB9}">
      <p15:notes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220000"/>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7286" autoAdjust="0"/>
    <p:restoredTop sz="70497" autoAdjust="0"/>
  </p:normalViewPr>
  <p:slideViewPr>
    <p:cSldViewPr snapToGrid="0">
      <p:cViewPr>
        <p:scale>
          <a:sx n="66" d="100"/>
          <a:sy n="66" d="100"/>
        </p:scale>
        <p:origin x="-1594" y="-149"/>
      </p:cViewPr>
      <p:guideLst>
        <p:guide orient="horz" pos="2592"/>
        <p:guide pos="3456"/>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33" d="100"/>
        <a:sy n="33" d="100"/>
      </p:scale>
      <p:origin x="0" y="-1434"/>
    </p:cViewPr>
  </p:sorterViewPr>
  <p:notesViewPr>
    <p:cSldViewPr snapToGrid="0">
      <p:cViewPr varScale="1">
        <p:scale>
          <a:sx n="83" d="100"/>
          <a:sy n="83" d="100"/>
        </p:scale>
        <p:origin x="4202" y="20"/>
      </p:cViewPr>
      <p:guideLst/>
    </p:cSldViewPr>
  </p:notesViewPr>
  <p:gridSpacing cx="78028800" cy="780288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4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2" name="PlaceHolder 1"/>
          <p:cNvSpPr>
            <a:spLocks noGrp="1" noRot="1" noChangeAspect="1"/>
          </p:cNvSpPr>
          <p:nvPr>
            <p:ph type="sldImg"/>
          </p:nvPr>
        </p:nvSpPr>
        <p:spPr>
          <a:xfrm>
            <a:off x="0" y="763588"/>
            <a:ext cx="0" cy="0"/>
          </a:xfrm>
          <a:prstGeom prst="rect">
            <a:avLst/>
          </a:prstGeom>
          <a:noFill/>
          <a:ln w="0">
            <a:noFill/>
          </a:ln>
        </p:spPr>
        <p:txBody>
          <a:bodyPr lIns="0" tIns="0" rIns="0" bIns="0" anchor="ctr">
            <a:noAutofit/>
          </a:bodyPr>
          <a:lstStyle/>
          <a:p>
            <a:pPr algn="ctr" defTabSz="1097280">
              <a:lnSpc>
                <a:spcPct val="90000"/>
              </a:lnSpc>
              <a:tabLst>
                <a:tab pos="0" algn="l"/>
              </a:tabLst>
            </a:pPr>
            <a:r>
              <a:rPr lang="en-US" sz="5300" b="0" u="none" strike="noStrike">
                <a:solidFill>
                  <a:schemeClr val="dk1"/>
                </a:solidFill>
                <a:effectLst/>
                <a:uFillTx/>
                <a:latin typeface="Calibri"/>
              </a:rPr>
              <a:t>Click to move the slide</a:t>
            </a:r>
          </a:p>
        </p:txBody>
      </p:sp>
      <p:sp>
        <p:nvSpPr>
          <p:cNvPr id="63" name="PlaceHolder 2"/>
          <p:cNvSpPr>
            <a:spLocks noGrp="1"/>
          </p:cNvSpPr>
          <p:nvPr>
            <p:ph type="body"/>
          </p:nvPr>
        </p:nvSpPr>
        <p:spPr>
          <a:xfrm>
            <a:off x="777241" y="4777560"/>
            <a:ext cx="6217560" cy="4525920"/>
          </a:xfrm>
          <a:prstGeom prst="rect">
            <a:avLst/>
          </a:prstGeom>
          <a:noFill/>
          <a:ln w="0">
            <a:noFill/>
          </a:ln>
        </p:spPr>
        <p:txBody>
          <a:bodyPr lIns="0" tIns="0" rIns="0" bIns="0" anchor="t">
            <a:noAutofit/>
          </a:bodyPr>
          <a:lstStyle/>
          <a:p>
            <a:pPr indent="0" algn="l">
              <a:buNone/>
            </a:pPr>
            <a:r>
              <a:rPr lang="en-US" sz="2000" b="0" u="none" strike="noStrike">
                <a:solidFill>
                  <a:srgbClr val="000000"/>
                </a:solidFill>
                <a:effectLst/>
                <a:uFillTx/>
                <a:latin typeface="Arial"/>
              </a:rPr>
              <a:t>Click to edit the notes format</a:t>
            </a:r>
          </a:p>
        </p:txBody>
      </p:sp>
      <p:sp>
        <p:nvSpPr>
          <p:cNvPr id="64" name="PlaceHolder 3"/>
          <p:cNvSpPr>
            <a:spLocks noGrp="1"/>
          </p:cNvSpPr>
          <p:nvPr>
            <p:ph type="hdr"/>
          </p:nvPr>
        </p:nvSpPr>
        <p:spPr>
          <a:xfrm>
            <a:off x="0" y="0"/>
            <a:ext cx="3372840" cy="502560"/>
          </a:xfrm>
          <a:prstGeom prst="rect">
            <a:avLst/>
          </a:prstGeom>
          <a:noFill/>
          <a:ln w="0">
            <a:noFill/>
          </a:ln>
        </p:spPr>
        <p:txBody>
          <a:bodyPr lIns="0" tIns="0" rIns="0" bIns="0" anchor="t">
            <a:noAutofit/>
          </a:bodyPr>
          <a:lstStyle/>
          <a:p>
            <a:r>
              <a:rPr lang="en-US" sz="1400">
                <a:solidFill>
                  <a:srgbClr val="000000"/>
                </a:solidFill>
                <a:latin typeface="Times New Roman"/>
              </a:rPr>
              <a:t>&lt;header&gt;</a:t>
            </a:r>
          </a:p>
        </p:txBody>
      </p:sp>
      <p:sp>
        <p:nvSpPr>
          <p:cNvPr id="65" name="PlaceHolder 4"/>
          <p:cNvSpPr>
            <a:spLocks noGrp="1"/>
          </p:cNvSpPr>
          <p:nvPr>
            <p:ph type="dt" idx="34"/>
          </p:nvPr>
        </p:nvSpPr>
        <p:spPr>
          <a:xfrm>
            <a:off x="4399201" y="0"/>
            <a:ext cx="3372840" cy="502560"/>
          </a:xfrm>
          <a:prstGeom prst="rect">
            <a:avLst/>
          </a:prstGeom>
          <a:noFill/>
          <a:ln w="0">
            <a:noFill/>
          </a:ln>
        </p:spPr>
        <p:txBody>
          <a:bodyPr lIns="0" tIns="0" rIns="0" bIns="0" anchor="t">
            <a:noAutofit/>
          </a:bodyPr>
          <a:lstStyle>
            <a:lvl1pPr indent="0" algn="r">
              <a:buNone/>
              <a:defRPr lang="en-US" sz="1400" b="0" u="none" strike="noStrike">
                <a:solidFill>
                  <a:srgbClr val="000000"/>
                </a:solidFill>
                <a:effectLst/>
                <a:uFillTx/>
                <a:latin typeface="Times New Roman"/>
              </a:defRPr>
            </a:lvl1pPr>
          </a:lstStyle>
          <a:p>
            <a:r>
              <a:rPr lang="en-US"/>
              <a:t>&lt;date/time&gt;</a:t>
            </a:r>
          </a:p>
        </p:txBody>
      </p:sp>
      <p:sp>
        <p:nvSpPr>
          <p:cNvPr id="66" name="PlaceHolder 5"/>
          <p:cNvSpPr>
            <a:spLocks noGrp="1"/>
          </p:cNvSpPr>
          <p:nvPr>
            <p:ph type="ftr" idx="35"/>
          </p:nvPr>
        </p:nvSpPr>
        <p:spPr>
          <a:xfrm>
            <a:off x="0" y="9555481"/>
            <a:ext cx="3372840" cy="502560"/>
          </a:xfrm>
          <a:prstGeom prst="rect">
            <a:avLst/>
          </a:prstGeom>
          <a:noFill/>
          <a:ln w="0">
            <a:noFill/>
          </a:ln>
        </p:spPr>
        <p:txBody>
          <a:bodyPr lIns="0" tIns="0" rIns="0" bIns="0" anchor="b">
            <a:noAutofit/>
          </a:bodyPr>
          <a:lstStyle>
            <a:lvl1pPr indent="0" algn="l">
              <a:buNone/>
              <a:defRPr lang="en-US" sz="1400" b="0" u="none" strike="noStrike">
                <a:solidFill>
                  <a:srgbClr val="000000"/>
                </a:solidFill>
                <a:effectLst/>
                <a:uFillTx/>
                <a:latin typeface="Times New Roman"/>
              </a:defRPr>
            </a:lvl1pPr>
          </a:lstStyle>
          <a:p>
            <a:r>
              <a:rPr lang="en-US"/>
              <a:t>&lt;footer&gt;</a:t>
            </a:r>
          </a:p>
        </p:txBody>
      </p:sp>
      <p:sp>
        <p:nvSpPr>
          <p:cNvPr id="67" name="PlaceHolder 6"/>
          <p:cNvSpPr>
            <a:spLocks noGrp="1"/>
          </p:cNvSpPr>
          <p:nvPr>
            <p:ph type="sldNum" idx="36"/>
          </p:nvPr>
        </p:nvSpPr>
        <p:spPr>
          <a:xfrm>
            <a:off x="4399201" y="9555481"/>
            <a:ext cx="3372840" cy="502560"/>
          </a:xfrm>
          <a:prstGeom prst="rect">
            <a:avLst/>
          </a:prstGeom>
          <a:noFill/>
          <a:ln w="0">
            <a:noFill/>
          </a:ln>
        </p:spPr>
        <p:txBody>
          <a:bodyPr lIns="0" tIns="0" rIns="0" bIns="0" anchor="b">
            <a:noAutofit/>
          </a:bodyPr>
          <a:lstStyle>
            <a:lvl1pPr indent="0" algn="r">
              <a:buNone/>
              <a:defRPr lang="en-US" sz="1400" b="0" u="none" strike="noStrike">
                <a:solidFill>
                  <a:srgbClr val="000000"/>
                </a:solidFill>
                <a:effectLst/>
                <a:uFillTx/>
                <a:latin typeface="Times New Roman"/>
              </a:defRPr>
            </a:lvl1pPr>
          </a:lstStyle>
          <a:p>
            <a:fld id="{FE2A6AC3-CD29-4B34-8B3F-624C09F81863}"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indent="0" algn="l" defTabSz="1057668" rtl="0" eaLnBrk="1" latinLnBrk="0" hangingPunct="1">
      <a:lnSpc>
        <a:spcPct val="90000"/>
      </a:lnSpc>
      <a:buNone/>
      <a:tabLst>
        <a:tab pos="0" algn="l"/>
      </a:tabLst>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2" name="PlaceHolder 1"/>
          <p:cNvSpPr>
            <a:spLocks noGrp="1" noRot="1" noChangeAspect="1"/>
          </p:cNvSpPr>
          <p:nvPr>
            <p:ph type="sldImg"/>
          </p:nvPr>
        </p:nvSpPr>
        <p:spPr>
          <a:xfrm>
            <a:off x="1181100" y="696913"/>
            <a:ext cx="4648200" cy="3486150"/>
          </a:xfrm>
          <a:prstGeom prst="rect">
            <a:avLst/>
          </a:prstGeom>
          <a:ln w="0">
            <a:noFill/>
          </a:ln>
        </p:spPr>
      </p:sp>
      <p:sp>
        <p:nvSpPr>
          <p:cNvPr id="147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62500" lnSpcReduction="20000"/>
          </a:bodyPr>
          <a:lstStyle/>
          <a:p>
            <a:pPr defTabSz="931544">
              <a:lnSpc>
                <a:spcPct val="100000"/>
              </a:lnSpc>
            </a:pPr>
            <a:r>
              <a:rPr lang="en-US" sz="2000" dirty="0">
                <a:solidFill>
                  <a:schemeClr val="lt1"/>
                </a:solidFill>
                <a:latin typeface="Arial"/>
              </a:rPr>
              <a:t>Part I of this talk was to help us understand how </a:t>
            </a:r>
            <a:r>
              <a:rPr lang="en-US" sz="2000" dirty="0" smtClean="0">
                <a:solidFill>
                  <a:schemeClr val="lt1"/>
                </a:solidFill>
                <a:latin typeface="Arial"/>
              </a:rPr>
              <a:t>most </a:t>
            </a:r>
            <a:r>
              <a:rPr lang="en-US" sz="2000" dirty="0">
                <a:solidFill>
                  <a:schemeClr val="lt1"/>
                </a:solidFill>
                <a:latin typeface="Arial"/>
              </a:rPr>
              <a:t>of the redwood forests we have </a:t>
            </a:r>
            <a:r>
              <a:rPr lang="en-US" sz="2000" dirty="0" smtClean="0">
                <a:solidFill>
                  <a:schemeClr val="lt1"/>
                </a:solidFill>
                <a:latin typeface="Arial"/>
              </a:rPr>
              <a:t>today developed since the Spanish</a:t>
            </a:r>
            <a:r>
              <a:rPr lang="en-US" sz="2000" baseline="0" dirty="0" smtClean="0">
                <a:solidFill>
                  <a:schemeClr val="lt1"/>
                </a:solidFill>
                <a:latin typeface="Arial"/>
              </a:rPr>
              <a:t> conquest</a:t>
            </a:r>
            <a:r>
              <a:rPr lang="en-US" sz="2000" dirty="0" smtClean="0">
                <a:solidFill>
                  <a:schemeClr val="lt1"/>
                </a:solidFill>
                <a:latin typeface="Arial"/>
              </a:rPr>
              <a:t>, </a:t>
            </a:r>
            <a:r>
              <a:rPr lang="en-US" sz="2000" dirty="0">
                <a:solidFill>
                  <a:schemeClr val="lt1"/>
                </a:solidFill>
                <a:latin typeface="Arial"/>
              </a:rPr>
              <a:t>as comprised of relatively few old growth, second growth, </a:t>
            </a:r>
            <a:r>
              <a:rPr lang="en-US" sz="2000" dirty="0" smtClean="0">
                <a:solidFill>
                  <a:schemeClr val="lt1"/>
                </a:solidFill>
                <a:latin typeface="Arial"/>
              </a:rPr>
              <a:t>and</a:t>
            </a:r>
            <a:r>
              <a:rPr lang="en-US" sz="2000" baseline="0" dirty="0" smtClean="0">
                <a:solidFill>
                  <a:schemeClr val="lt1"/>
                </a:solidFill>
                <a:latin typeface="Arial"/>
              </a:rPr>
              <a:t> scads of</a:t>
            </a:r>
            <a:r>
              <a:rPr lang="en-US" sz="2000" dirty="0" smtClean="0">
                <a:solidFill>
                  <a:schemeClr val="lt1"/>
                </a:solidFill>
                <a:latin typeface="Arial"/>
              </a:rPr>
              <a:t> </a:t>
            </a:r>
            <a:r>
              <a:rPr lang="en-US" sz="2000" dirty="0">
                <a:solidFill>
                  <a:schemeClr val="lt1"/>
                </a:solidFill>
                <a:latin typeface="Arial"/>
              </a:rPr>
              <a:t>first </a:t>
            </a:r>
            <a:r>
              <a:rPr lang="en-US" sz="2000" dirty="0" smtClean="0">
                <a:solidFill>
                  <a:schemeClr val="lt1"/>
                </a:solidFill>
                <a:latin typeface="Arial"/>
              </a:rPr>
              <a:t>growth seed </a:t>
            </a:r>
            <a:r>
              <a:rPr lang="en-US" sz="2000" dirty="0">
                <a:solidFill>
                  <a:schemeClr val="lt1"/>
                </a:solidFill>
                <a:latin typeface="Arial"/>
              </a:rPr>
              <a:t>trees.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Here in Part II, we will </a:t>
            </a:r>
            <a:r>
              <a:rPr lang="en-US" sz="2000" dirty="0" smtClean="0">
                <a:solidFill>
                  <a:schemeClr val="lt1"/>
                </a:solidFill>
                <a:latin typeface="Arial"/>
              </a:rPr>
              <a:t>estimate old </a:t>
            </a:r>
            <a:r>
              <a:rPr lang="en-US" sz="2000" dirty="0">
                <a:solidFill>
                  <a:schemeClr val="lt1"/>
                </a:solidFill>
                <a:latin typeface="Arial"/>
              </a:rPr>
              <a:t>growth stand structure before the Spanish invasion.  We will contrast that with how old growth stands are structured today after 235 years of fire suppression.  Then we will delve into the biology of redwood fire response and why it is very different than what we were taught to expect.  We will examine that response pattern as is evident today and what that means given the way fuels are configured now.  Unless we change what we are doing, what will likely happen is not what one would hope.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Part III suggests what might be done about these conditions toward </a:t>
            </a:r>
            <a:r>
              <a:rPr lang="en-US" sz="2000" dirty="0" smtClean="0">
                <a:solidFill>
                  <a:schemeClr val="lt1"/>
                </a:solidFill>
                <a:latin typeface="Arial"/>
              </a:rPr>
              <a:t>the </a:t>
            </a:r>
            <a:r>
              <a:rPr lang="en-US" sz="2000" dirty="0">
                <a:solidFill>
                  <a:schemeClr val="lt1"/>
                </a:solidFill>
                <a:latin typeface="Arial"/>
              </a:rPr>
              <a:t>goal of developing Old Growth stand </a:t>
            </a:r>
            <a:r>
              <a:rPr lang="en-US" sz="2000" dirty="0" smtClean="0">
                <a:solidFill>
                  <a:schemeClr val="lt1"/>
                </a:solidFill>
                <a:latin typeface="Arial"/>
              </a:rPr>
              <a:t>structure.  </a:t>
            </a:r>
            <a:r>
              <a:rPr lang="en-US" sz="2000" dirty="0">
                <a:solidFill>
                  <a:schemeClr val="lt1"/>
                </a:solidFill>
                <a:latin typeface="Arial"/>
              </a:rPr>
              <a:t>My goal for our property is developing its first and second growth stands toward eventually fire-resilient old growth stand structure with diverse groundcovers, producing high quality material in the process.  That experience will help us learn how to make existing old growth stands as fire resilient as they once were, but for the most part are now no longer.  As you will learn in this talk, the bad news is that we don’t know how to do that yet, as there are major cultural challenges with resulting economic barriers to attaining those lofty goals.  This proposal will discuss potential ways to get there, both </a:t>
            </a:r>
            <a:r>
              <a:rPr lang="en-US" sz="2000" dirty="0" smtClean="0">
                <a:solidFill>
                  <a:schemeClr val="lt1"/>
                </a:solidFill>
                <a:latin typeface="Arial"/>
              </a:rPr>
              <a:t>technically </a:t>
            </a:r>
            <a:r>
              <a:rPr lang="en-US" sz="2000" dirty="0">
                <a:solidFill>
                  <a:schemeClr val="lt1"/>
                </a:solidFill>
                <a:latin typeface="Arial"/>
              </a:rPr>
              <a:t>and economically in Part III</a:t>
            </a:r>
            <a:r>
              <a:rPr lang="en-US" sz="2000" dirty="0" smtClean="0">
                <a:solidFill>
                  <a:schemeClr val="lt1"/>
                </a:solidFill>
                <a:latin typeface="Arial"/>
              </a:rPr>
              <a:t>.</a:t>
            </a:r>
            <a:endParaRPr lang="en-US" sz="2000" dirty="0">
              <a:solidFill>
                <a:srgbClr val="000000"/>
              </a:solidFill>
              <a:latin typeface="Arial"/>
            </a:endParaRPr>
          </a:p>
        </p:txBody>
      </p:sp>
      <p:sp>
        <p:nvSpPr>
          <p:cNvPr id="1474" name="PlaceHolder 3"/>
          <p:cNvSpPr>
            <a:spLocks noGrp="1"/>
          </p:cNvSpPr>
          <p:nvPr>
            <p:ph type="sldNum" idx="3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DDF2785B-1582-47C3-ABF1-3BBB9601A340}" type="slidenum">
              <a:rPr lang="en-US"/>
              <a:pPr/>
              <a:t>1</a:t>
            </a:fld>
            <a:endParaRPr lang="en-US">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5" name="PlaceHolder 1"/>
          <p:cNvSpPr>
            <a:spLocks noGrp="1" noRot="1" noChangeAspect="1"/>
          </p:cNvSpPr>
          <p:nvPr>
            <p:ph type="sldImg"/>
          </p:nvPr>
        </p:nvSpPr>
        <p:spPr>
          <a:xfrm>
            <a:off x="1182688" y="696913"/>
            <a:ext cx="4643437" cy="3484562"/>
          </a:xfrm>
          <a:prstGeom prst="rect">
            <a:avLst/>
          </a:prstGeom>
          <a:ln w="0">
            <a:noFill/>
          </a:ln>
        </p:spPr>
      </p:sp>
      <p:sp>
        <p:nvSpPr>
          <p:cNvPr id="1476"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dirty="0">
                <a:solidFill>
                  <a:schemeClr val="lt1"/>
                </a:solidFill>
                <a:latin typeface="Arial"/>
              </a:rPr>
              <a:t>If you wish to know more about the Wildergarten project, there is vastly more at wildergarten.org as this is about full vegetative systems and not just forests.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Just think of it as a “wilderness kindergarten” because that is where we are in terms of managing this planet and perhaps one day to shape the next.  Go outside, get dirty, and figure out how things work.</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But let’s get back to basics, starting with how we got where we are.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477" name="PlaceHolder 3"/>
          <p:cNvSpPr>
            <a:spLocks noGrp="1"/>
          </p:cNvSpPr>
          <p:nvPr>
            <p:ph type="sldNum" idx="38"/>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3131A84E-BAE3-4A75-9E95-A3224D94FD41}" type="slidenum">
              <a:rPr lang="en-US"/>
              <a:pPr/>
              <a:t>2</a:t>
            </a:fld>
            <a:endParaRPr lang="en-US">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8" name="PlaceHolder 1"/>
          <p:cNvSpPr>
            <a:spLocks noGrp="1" noRot="1" noChangeAspect="1"/>
          </p:cNvSpPr>
          <p:nvPr>
            <p:ph type="sldImg"/>
          </p:nvPr>
        </p:nvSpPr>
        <p:spPr>
          <a:xfrm>
            <a:off x="1181100" y="696913"/>
            <a:ext cx="4646613" cy="3486150"/>
          </a:xfrm>
          <a:prstGeom prst="rect">
            <a:avLst/>
          </a:prstGeom>
          <a:ln w="0">
            <a:noFill/>
          </a:ln>
        </p:spPr>
      </p:sp>
      <p:sp>
        <p:nvSpPr>
          <p:cNvPr id="1479"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dirty="0">
                <a:solidFill>
                  <a:schemeClr val="lt1"/>
                </a:solidFill>
                <a:latin typeface="Arial"/>
                <a:ea typeface="Noto Sans CJK SC"/>
              </a:rPr>
              <a:t>To recap from Part I, at the bottom of this 1922 image was the Town of Glenwood, California; a town of some 500 people founded by Charlie Martin almost 70 years earlier, in 1853</a:t>
            </a:r>
            <a:r>
              <a:rPr lang="en-US" sz="2000" b="1" dirty="0">
                <a:solidFill>
                  <a:schemeClr val="lt1"/>
                </a:solidFill>
                <a:latin typeface="Arial"/>
                <a:ea typeface="Noto Sans CJK SC"/>
              </a:rPr>
              <a:t>.</a:t>
            </a:r>
            <a:r>
              <a:rPr lang="en-US" sz="2000" dirty="0">
                <a:solidFill>
                  <a:schemeClr val="lt1"/>
                </a:solidFill>
                <a:latin typeface="Arial"/>
                <a:ea typeface="Noto Sans CJK SC"/>
              </a:rPr>
              <a: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ea typeface="Noto Sans CJK SC"/>
              </a:rPr>
              <a:t>Glenwood was built as essentially an eco-tourism hot </a:t>
            </a:r>
            <a:r>
              <a:rPr lang="en-US" sz="2000" dirty="0" smtClean="0">
                <a:solidFill>
                  <a:schemeClr val="lt1"/>
                </a:solidFill>
                <a:latin typeface="Arial"/>
                <a:ea typeface="Noto Sans CJK SC"/>
              </a:rPr>
              <a:t>spot and railroad turnaround, </a:t>
            </a:r>
            <a:r>
              <a:rPr lang="en-US" sz="2000" dirty="0">
                <a:solidFill>
                  <a:schemeClr val="lt1"/>
                </a:solidFill>
                <a:latin typeface="Arial"/>
                <a:ea typeface="Noto Sans CJK SC"/>
              </a:rPr>
              <a:t>where anyone with a </a:t>
            </a:r>
            <a:r>
              <a:rPr lang="en-US" sz="2000" dirty="0" smtClean="0">
                <a:solidFill>
                  <a:schemeClr val="lt1"/>
                </a:solidFill>
                <a:latin typeface="Arial"/>
                <a:ea typeface="Noto Sans CJK SC"/>
              </a:rPr>
              <a:t>ticket </a:t>
            </a:r>
            <a:r>
              <a:rPr lang="en-US" sz="2000" dirty="0">
                <a:solidFill>
                  <a:schemeClr val="lt1"/>
                </a:solidFill>
                <a:latin typeface="Arial"/>
                <a:ea typeface="Noto Sans CJK SC"/>
              </a:rPr>
              <a:t>in San Francisco or Oakland could come see Charlie Martin’s old growth trees.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ea typeface="Noto Sans CJK SC"/>
              </a:rPr>
              <a:t>If you wanted, you could stay the night too!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480" name="PlaceHolder 3"/>
          <p:cNvSpPr>
            <a:spLocks noGrp="1"/>
          </p:cNvSpPr>
          <p:nvPr>
            <p:ph type="sldNum" idx="39"/>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1B1663E-91CA-4626-80E9-EDE8772976DD}" type="slidenum">
              <a:rPr lang="en-US"/>
              <a:pPr/>
              <a:t>3</a:t>
            </a:fld>
            <a:endParaRPr lang="en-US">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1" name="PlaceHolder 1"/>
          <p:cNvSpPr>
            <a:spLocks noGrp="1" noRot="1" noChangeAspect="1"/>
          </p:cNvSpPr>
          <p:nvPr>
            <p:ph type="sldImg"/>
          </p:nvPr>
        </p:nvSpPr>
        <p:spPr>
          <a:xfrm>
            <a:off x="1181100" y="696913"/>
            <a:ext cx="4646613" cy="3486150"/>
          </a:xfrm>
          <a:prstGeom prst="rect">
            <a:avLst/>
          </a:prstGeom>
          <a:ln w="0">
            <a:noFill/>
          </a:ln>
        </p:spPr>
      </p:sp>
      <p:sp>
        <p:nvSpPr>
          <p:cNvPr id="1482"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14266">
              <a:lnSpc>
                <a:spcPct val="100000"/>
              </a:lnSpc>
            </a:pPr>
            <a:r>
              <a:rPr lang="en-US" sz="2000">
                <a:solidFill>
                  <a:schemeClr val="lt1"/>
                </a:solidFill>
                <a:latin typeface="Arial"/>
              </a:rPr>
              <a:t>There were 20 cabins, </a:t>
            </a:r>
            <a:endParaRPr lang="en-US" sz="2000">
              <a:solidFill>
                <a:srgbClr val="000000"/>
              </a:solidFill>
              <a:latin typeface="Arial"/>
            </a:endParaRPr>
          </a:p>
          <a:p>
            <a:pPr defTabSz="914266">
              <a:lnSpc>
                <a:spcPct val="100000"/>
              </a:lnSpc>
            </a:pPr>
            <a:endParaRPr lang="en-US" sz="2000">
              <a:solidFill>
                <a:srgbClr val="000000"/>
              </a:solidFill>
              <a:latin typeface="Arial"/>
            </a:endParaRPr>
          </a:p>
        </p:txBody>
      </p:sp>
      <p:sp>
        <p:nvSpPr>
          <p:cNvPr id="1483" name="PlaceHolder 3"/>
          <p:cNvSpPr>
            <a:spLocks noGrp="1"/>
          </p:cNvSpPr>
          <p:nvPr>
            <p:ph type="sldNum" idx="40"/>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A7CF779B-C297-4A7D-89D1-C534A9DD6400}" type="slidenum">
              <a:rPr lang="en-US"/>
              <a:pPr/>
              <a:t>4</a:t>
            </a:fld>
            <a:endParaRPr lang="en-US">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 name="PlaceHolder 1"/>
          <p:cNvSpPr>
            <a:spLocks noGrp="1" noRot="1" noChangeAspect="1"/>
          </p:cNvSpPr>
          <p:nvPr>
            <p:ph type="sldImg"/>
          </p:nvPr>
        </p:nvSpPr>
        <p:spPr>
          <a:xfrm>
            <a:off x="1181100" y="696913"/>
            <a:ext cx="4646613" cy="3486150"/>
          </a:xfrm>
          <a:prstGeom prst="rect">
            <a:avLst/>
          </a:prstGeom>
          <a:ln w="0">
            <a:noFill/>
          </a:ln>
        </p:spPr>
      </p:sp>
      <p:sp>
        <p:nvSpPr>
          <p:cNvPr id="1485"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a:lnSpc>
                <a:spcPct val="100000"/>
              </a:lnSpc>
            </a:pPr>
            <a:r>
              <a:rPr lang="en-US" sz="2000">
                <a:solidFill>
                  <a:schemeClr val="lt1"/>
                </a:solidFill>
                <a:latin typeface="Arial"/>
              </a:rPr>
              <a:t>Three hotels, </a:t>
            </a:r>
            <a:endParaRPr lang="en-US" sz="2000">
              <a:solidFill>
                <a:srgbClr val="000000"/>
              </a:solidFill>
              <a:latin typeface="Arial"/>
            </a:endParaRPr>
          </a:p>
        </p:txBody>
      </p:sp>
      <p:sp>
        <p:nvSpPr>
          <p:cNvPr id="1486" name="PlaceHolder 3"/>
          <p:cNvSpPr>
            <a:spLocks noGrp="1"/>
          </p:cNvSpPr>
          <p:nvPr>
            <p:ph type="sldNum" idx="41"/>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2B98CA7F-2817-44ED-867C-63D7A3BBD663}" type="slidenum">
              <a:rPr lang="en-US"/>
              <a:pPr/>
              <a:t>5</a:t>
            </a:fld>
            <a:endParaRPr lang="en-US">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7" name="PlaceHolder 1"/>
          <p:cNvSpPr>
            <a:spLocks noGrp="1" noRot="1" noChangeAspect="1"/>
          </p:cNvSpPr>
          <p:nvPr>
            <p:ph type="sldImg"/>
          </p:nvPr>
        </p:nvSpPr>
        <p:spPr>
          <a:xfrm>
            <a:off x="1181100" y="696913"/>
            <a:ext cx="4646613" cy="3486150"/>
          </a:xfrm>
          <a:prstGeom prst="rect">
            <a:avLst/>
          </a:prstGeom>
          <a:ln w="0">
            <a:noFill/>
          </a:ln>
        </p:spPr>
      </p:sp>
      <p:sp>
        <p:nvSpPr>
          <p:cNvPr id="1488"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dirty="0">
                <a:solidFill>
                  <a:schemeClr val="lt1"/>
                </a:solidFill>
                <a:latin typeface="Arial"/>
              </a:rPr>
              <a:t>There was a conference center for 250 guests, a winery, a general store, a dance hall, a bowling alley, a post office, stables, a foundry…</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There were animal handlers, craftsmen, cleaning ladies, farmers, orchardists</a:t>
            </a:r>
            <a:r>
              <a:rPr lang="en-US" sz="2000" dirty="0" smtClean="0">
                <a:solidFill>
                  <a:schemeClr val="lt1"/>
                </a:solidFill>
                <a:latin typeface="Arial"/>
              </a:rPr>
              <a:t>, vintners, </a:t>
            </a:r>
            <a:r>
              <a:rPr lang="en-US" sz="2000" dirty="0">
                <a:solidFill>
                  <a:schemeClr val="lt1"/>
                </a:solidFill>
                <a:latin typeface="Arial"/>
              </a:rPr>
              <a:t>cooks, and other workers that lived here.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Virtually all of it built out of old growth redwood. </a:t>
            </a:r>
          </a:p>
        </p:txBody>
      </p:sp>
      <p:sp>
        <p:nvSpPr>
          <p:cNvPr id="1489" name="PlaceHolder 3"/>
          <p:cNvSpPr>
            <a:spLocks noGrp="1"/>
          </p:cNvSpPr>
          <p:nvPr>
            <p:ph type="sldNum" idx="42"/>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39D8D69D-3C5A-47EF-B968-0FE121CF9485}" type="slidenum">
              <a:rPr lang="en-US"/>
              <a:pPr/>
              <a:t>6</a:t>
            </a:fld>
            <a:endParaRPr lang="en-US">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0" name="PlaceHolder 1"/>
          <p:cNvSpPr>
            <a:spLocks noGrp="1" noRot="1" noChangeAspect="1"/>
          </p:cNvSpPr>
          <p:nvPr>
            <p:ph type="sldImg"/>
          </p:nvPr>
        </p:nvSpPr>
        <p:spPr>
          <a:xfrm>
            <a:off x="1181100" y="696913"/>
            <a:ext cx="4646613" cy="3486150"/>
          </a:xfrm>
          <a:prstGeom prst="rect">
            <a:avLst/>
          </a:prstGeom>
          <a:ln w="0">
            <a:noFill/>
          </a:ln>
        </p:spPr>
      </p:sp>
      <p:sp>
        <p:nvSpPr>
          <p:cNvPr id="1491"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dirty="0">
                <a:solidFill>
                  <a:schemeClr val="lt1"/>
                </a:solidFill>
                <a:latin typeface="Arial"/>
              </a:rPr>
              <a:t>There was a railroad station, with a switchyard, a turntable, and a half mile of </a:t>
            </a:r>
            <a:r>
              <a:rPr lang="en-US" sz="2000" dirty="0" smtClean="0">
                <a:solidFill>
                  <a:schemeClr val="lt1"/>
                </a:solidFill>
                <a:latin typeface="Arial"/>
              </a:rPr>
              <a:t>track</a:t>
            </a:r>
          </a:p>
        </p:txBody>
      </p:sp>
      <p:sp>
        <p:nvSpPr>
          <p:cNvPr id="1492" name="PlaceHolder 3"/>
          <p:cNvSpPr>
            <a:spLocks noGrp="1"/>
          </p:cNvSpPr>
          <p:nvPr>
            <p:ph type="sldNum" idx="43"/>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4BA7A2EC-C31A-49A0-B0B2-34F0EAE6E3BA}" type="slidenum">
              <a:rPr lang="en-US"/>
              <a:pPr/>
              <a:t>7</a:t>
            </a:fld>
            <a:endParaRPr lang="en-US">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3" name="PlaceHolder 1"/>
          <p:cNvSpPr>
            <a:spLocks noGrp="1" noRot="1" noChangeAspect="1"/>
          </p:cNvSpPr>
          <p:nvPr>
            <p:ph type="sldImg"/>
          </p:nvPr>
        </p:nvSpPr>
        <p:spPr>
          <a:xfrm>
            <a:off x="1181100" y="696913"/>
            <a:ext cx="4646613" cy="3486150"/>
          </a:xfrm>
          <a:prstGeom prst="rect">
            <a:avLst/>
          </a:prstGeom>
          <a:ln w="0">
            <a:noFill/>
          </a:ln>
        </p:spPr>
      </p:sp>
      <p:sp>
        <p:nvSpPr>
          <p:cNvPr id="1494"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a:solidFill>
                  <a:schemeClr val="lt1"/>
                </a:solidFill>
                <a:latin typeface="Arial"/>
              </a:rPr>
              <a:t>5,000 people PER DAY came through this valley on that train, many stopping to see Charlie Martin’s old growth trees. </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r>
              <a:rPr lang="en-US" sz="2000">
                <a:solidFill>
                  <a:schemeClr val="lt1"/>
                </a:solidFill>
                <a:latin typeface="Arial"/>
              </a:rPr>
              <a:t>By night the railroad ran lumber from the San Lorenzo Valley through three tunnels to the Bay Area, making it (at that time) the most profitable railroad line in the world. </a:t>
            </a:r>
            <a:endParaRPr lang="en-US" sz="2000">
              <a:solidFill>
                <a:srgbClr val="000000"/>
              </a:solidFill>
              <a:latin typeface="Arial"/>
            </a:endParaRPr>
          </a:p>
          <a:p>
            <a:pPr defTabSz="931544">
              <a:lnSpc>
                <a:spcPct val="100000"/>
              </a:lnSpc>
            </a:pPr>
            <a:endParaRPr lang="en-US" sz="2000">
              <a:solidFill>
                <a:srgbClr val="000000"/>
              </a:solidFill>
              <a:latin typeface="Arial"/>
            </a:endParaRPr>
          </a:p>
        </p:txBody>
      </p:sp>
      <p:sp>
        <p:nvSpPr>
          <p:cNvPr id="1495" name="PlaceHolder 3"/>
          <p:cNvSpPr>
            <a:spLocks noGrp="1"/>
          </p:cNvSpPr>
          <p:nvPr>
            <p:ph type="sldNum" idx="44"/>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21711FCE-36D1-4D4D-9456-04C4CA314C2A}" type="slidenum">
              <a:rPr lang="en-US"/>
              <a:pPr/>
              <a:t>8</a:t>
            </a:fld>
            <a:endParaRPr lang="en-US">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6" name="PlaceHolder 1"/>
          <p:cNvSpPr>
            <a:spLocks noGrp="1" noRot="1" noChangeAspect="1"/>
          </p:cNvSpPr>
          <p:nvPr>
            <p:ph type="sldImg"/>
          </p:nvPr>
        </p:nvSpPr>
        <p:spPr>
          <a:xfrm>
            <a:off x="1181100" y="696913"/>
            <a:ext cx="4648200" cy="3486150"/>
          </a:xfrm>
          <a:prstGeom prst="rect">
            <a:avLst/>
          </a:prstGeom>
          <a:ln w="0">
            <a:noFill/>
          </a:ln>
        </p:spPr>
      </p:sp>
      <p:sp>
        <p:nvSpPr>
          <p:cNvPr id="1497"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62500" lnSpcReduction="20000"/>
          </a:bodyPr>
          <a:lstStyle/>
          <a:p>
            <a:pPr>
              <a:lnSpc>
                <a:spcPct val="100000"/>
              </a:lnSpc>
            </a:pPr>
            <a:r>
              <a:rPr lang="en-US" sz="2000" dirty="0">
                <a:solidFill>
                  <a:schemeClr val="lt1"/>
                </a:solidFill>
                <a:latin typeface="Arial"/>
              </a:rPr>
              <a:t>Glenwood was a biological hotspot too, hosting species from both North and Central Coast ecotypes, overlaid in everything from grasslands, sand hills, and redwood forest and having a perennial stream with fish.  </a:t>
            </a:r>
            <a:endParaRPr lang="en-US" sz="2000" dirty="0">
              <a:solidFill>
                <a:srgbClr val="000000"/>
              </a:solidFill>
              <a:latin typeface="Arial"/>
            </a:endParaRPr>
          </a:p>
          <a:p>
            <a:pPr>
              <a:lnSpc>
                <a:spcPct val="100000"/>
              </a:lnSpc>
            </a:pPr>
            <a:endParaRPr lang="en-US" sz="2000" dirty="0">
              <a:solidFill>
                <a:srgbClr val="000000"/>
              </a:solidFill>
              <a:latin typeface="Arial"/>
            </a:endParaRPr>
          </a:p>
          <a:p>
            <a:pPr defTabSz="914266">
              <a:lnSpc>
                <a:spcPct val="100000"/>
              </a:lnSpc>
            </a:pPr>
            <a:r>
              <a:rPr lang="en-US" sz="2000" dirty="0">
                <a:solidFill>
                  <a:srgbClr val="000000"/>
                </a:solidFill>
                <a:latin typeface="Arial"/>
              </a:rPr>
              <a:t>As a consequence, among those who visited Glenwood were botanists from Stanford and UC Berkeley. </a:t>
            </a:r>
            <a:r>
              <a:rPr lang="en-US" sz="2000" dirty="0">
                <a:solidFill>
                  <a:schemeClr val="lt1"/>
                </a:solidFill>
                <a:latin typeface="Arial"/>
              </a:rPr>
              <a:t> </a:t>
            </a:r>
            <a:r>
              <a:rPr lang="en-US" sz="2000" dirty="0">
                <a:solidFill>
                  <a:srgbClr val="000000"/>
                </a:solidFill>
                <a:latin typeface="Arial"/>
              </a:rPr>
              <a:t>It made for a nice weekend.  </a:t>
            </a:r>
          </a:p>
          <a:p>
            <a:pPr defTabSz="914266">
              <a:lnSpc>
                <a:spcPct val="100000"/>
              </a:lnSpc>
            </a:pPr>
            <a:endParaRPr lang="en-US" sz="2000" dirty="0">
              <a:solidFill>
                <a:srgbClr val="000000"/>
              </a:solidFill>
              <a:latin typeface="Arial"/>
            </a:endParaRPr>
          </a:p>
          <a:p>
            <a:pPr defTabSz="914266">
              <a:lnSpc>
                <a:spcPct val="100000"/>
              </a:lnSpc>
            </a:pPr>
            <a:r>
              <a:rPr lang="en-US" sz="2000" dirty="0">
                <a:solidFill>
                  <a:schemeClr val="lt1"/>
                </a:solidFill>
                <a:latin typeface="Arial"/>
                <a:ea typeface="Noto Sans CJK SC"/>
              </a:rPr>
              <a:t>From the composition of species they found, it is clear that 100 years before there was a Glenwood the tribal landscape was mostly grasslands. This was an array of high rate-of-disturbance native plant systems that, in places, I have been replicating on parts of our property </a:t>
            </a:r>
            <a:r>
              <a:rPr lang="en-US" sz="2000" dirty="0" smtClean="0">
                <a:solidFill>
                  <a:schemeClr val="lt1"/>
                </a:solidFill>
                <a:latin typeface="Arial"/>
                <a:ea typeface="Noto Sans CJK SC"/>
              </a:rPr>
              <a:t>as sand </a:t>
            </a:r>
            <a:r>
              <a:rPr lang="en-US" sz="2000" dirty="0">
                <a:solidFill>
                  <a:schemeClr val="lt1"/>
                </a:solidFill>
                <a:latin typeface="Arial"/>
                <a:ea typeface="Noto Sans CJK SC"/>
              </a:rPr>
              <a:t>hills, various types of grasslands, brush fields, oak woodland, and </a:t>
            </a:r>
            <a:r>
              <a:rPr lang="en-US" sz="2000" dirty="0" smtClean="0">
                <a:solidFill>
                  <a:schemeClr val="lt1"/>
                </a:solidFill>
                <a:latin typeface="Arial"/>
                <a:ea typeface="Noto Sans CJK SC"/>
              </a:rPr>
              <a:t>3 redwood stands.  </a:t>
            </a:r>
            <a:r>
              <a:rPr lang="en-US" sz="2000" dirty="0">
                <a:solidFill>
                  <a:schemeClr val="lt1"/>
                </a:solidFill>
                <a:latin typeface="Arial"/>
                <a:ea typeface="Noto Sans CJK SC"/>
              </a:rPr>
              <a:t>I also have recovered indications of tribal proto-agriculture that suggest these landscapes were managed in far more detail than has been realized in the academic community.  If that interests you, check out the site history at wildergarten.org.</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ea typeface="Noto Sans CJK SC"/>
              </a:rPr>
              <a:t>Now, besides that this is the oldest image I could find, the reason I am emphasizing this photo here is that 1922 represents a nice midpoint in </a:t>
            </a:r>
            <a:r>
              <a:rPr lang="en-US" sz="2000" dirty="0" smtClean="0">
                <a:solidFill>
                  <a:schemeClr val="lt1"/>
                </a:solidFill>
                <a:latin typeface="Arial"/>
                <a:ea typeface="Noto Sans CJK SC"/>
              </a:rPr>
              <a:t>the span of European settlement: </a:t>
            </a:r>
            <a:r>
              <a:rPr lang="en-US" sz="2000" dirty="0">
                <a:solidFill>
                  <a:schemeClr val="lt1"/>
                </a:solidFill>
                <a:latin typeface="Arial"/>
                <a:ea typeface="Noto Sans CJK SC"/>
              </a:rPr>
              <a:t>129 years after the beginning of </a:t>
            </a:r>
            <a:r>
              <a:rPr lang="en-US" sz="2000" dirty="0" smtClean="0">
                <a:solidFill>
                  <a:schemeClr val="lt1"/>
                </a:solidFill>
                <a:latin typeface="Arial"/>
                <a:ea typeface="Noto Sans CJK SC"/>
              </a:rPr>
              <a:t>the </a:t>
            </a:r>
            <a:r>
              <a:rPr lang="en-US" sz="2000" dirty="0" smtClean="0">
                <a:solidFill>
                  <a:schemeClr val="lt1"/>
                </a:solidFill>
                <a:latin typeface="+mn-lt"/>
                <a:ea typeface="Noto Sans CJK SC"/>
              </a:rPr>
              <a:t>Spanish conquest and a 100 years since.  1922</a:t>
            </a:r>
            <a:r>
              <a:rPr lang="en-US" sz="2000" baseline="0" dirty="0" smtClean="0">
                <a:solidFill>
                  <a:schemeClr val="lt1"/>
                </a:solidFill>
                <a:latin typeface="+mn-lt"/>
                <a:ea typeface="Noto Sans CJK SC"/>
              </a:rPr>
              <a:t> was also </a:t>
            </a:r>
            <a:r>
              <a:rPr lang="en-US" sz="2000" dirty="0" smtClean="0">
                <a:solidFill>
                  <a:schemeClr val="lt1"/>
                </a:solidFill>
                <a:latin typeface="Arial"/>
                <a:ea typeface="Noto Sans CJK SC"/>
              </a:rPr>
              <a:t>40-50 </a:t>
            </a:r>
            <a:r>
              <a:rPr lang="en-US" sz="2000" dirty="0">
                <a:solidFill>
                  <a:schemeClr val="lt1"/>
                </a:solidFill>
                <a:latin typeface="Arial"/>
                <a:ea typeface="Noto Sans CJK SC"/>
              </a:rPr>
              <a:t>years after </a:t>
            </a:r>
            <a:r>
              <a:rPr lang="en-US" sz="2000" dirty="0" smtClean="0">
                <a:solidFill>
                  <a:schemeClr val="lt1"/>
                </a:solidFill>
                <a:latin typeface="Arial"/>
                <a:ea typeface="Noto Sans CJK SC"/>
              </a:rPr>
              <a:t>logging, such </a:t>
            </a:r>
            <a:r>
              <a:rPr lang="en-US" sz="2000" dirty="0">
                <a:solidFill>
                  <a:schemeClr val="lt1"/>
                </a:solidFill>
                <a:latin typeface="Arial"/>
                <a:ea typeface="Noto Sans CJK SC"/>
              </a:rPr>
              <a:t>that we can better understand the consequences of what </a:t>
            </a:r>
            <a:r>
              <a:rPr lang="en-US" sz="2000" dirty="0" smtClean="0">
                <a:solidFill>
                  <a:schemeClr val="lt1"/>
                </a:solidFill>
                <a:latin typeface="Arial"/>
                <a:ea typeface="Noto Sans CJK SC"/>
              </a:rPr>
              <a:t>followed.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ea typeface="Noto Sans CJK SC"/>
              </a:rPr>
              <a:t>So let’s take a look at what happened in only another 104 years. </a:t>
            </a:r>
            <a:endParaRPr lang="en-US" sz="2000" dirty="0">
              <a:solidFill>
                <a:srgbClr val="000000"/>
              </a:solidFill>
              <a:latin typeface="Arial"/>
            </a:endParaRPr>
          </a:p>
        </p:txBody>
      </p:sp>
      <p:sp>
        <p:nvSpPr>
          <p:cNvPr id="1498" name="PlaceHolder 3"/>
          <p:cNvSpPr>
            <a:spLocks noGrp="1"/>
          </p:cNvSpPr>
          <p:nvPr>
            <p:ph type="sldNum" idx="45"/>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CCFB9B56-4A67-440E-AB5C-1635E9E46DFC}" type="slidenum">
              <a:rPr lang="en-US"/>
              <a:pPr/>
              <a:t>9</a:t>
            </a:fld>
            <a:endParaRPr lang="en-US">
              <a:solidFill>
                <a:srgbClr val="000000"/>
              </a:solidFill>
              <a:latin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9" name="PlaceHolder 1"/>
          <p:cNvSpPr>
            <a:spLocks noGrp="1" noRot="1" noChangeAspect="1"/>
          </p:cNvSpPr>
          <p:nvPr>
            <p:ph type="sldImg"/>
          </p:nvPr>
        </p:nvSpPr>
        <p:spPr>
          <a:xfrm>
            <a:off x="1182688" y="696913"/>
            <a:ext cx="4643437" cy="3484562"/>
          </a:xfrm>
          <a:prstGeom prst="rect">
            <a:avLst/>
          </a:prstGeom>
          <a:ln w="0">
            <a:noFill/>
          </a:ln>
        </p:spPr>
      </p:sp>
      <p:sp>
        <p:nvSpPr>
          <p:cNvPr id="1500"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a:lnSpc>
                <a:spcPct val="100000"/>
              </a:lnSpc>
            </a:pPr>
            <a:r>
              <a:rPr lang="en-US" sz="1000" dirty="0">
                <a:solidFill>
                  <a:schemeClr val="lt1"/>
                </a:solidFill>
                <a:latin typeface="Arial"/>
              </a:rPr>
              <a:t>… and what a difference a century makes!   Today, the </a:t>
            </a:r>
            <a:r>
              <a:rPr lang="en-US" sz="1000" b="1" dirty="0">
                <a:solidFill>
                  <a:schemeClr val="lt1"/>
                </a:solidFill>
                <a:latin typeface="Arial"/>
              </a:rPr>
              <a:t>Town </a:t>
            </a:r>
            <a:r>
              <a:rPr lang="en-US" sz="1000" dirty="0">
                <a:solidFill>
                  <a:schemeClr val="lt1"/>
                </a:solidFill>
                <a:latin typeface="Arial"/>
              </a:rPr>
              <a:t>of Glenwood is gone almost without a trace (a feature we will address in Part III of this talk).  </a:t>
            </a:r>
            <a:endParaRPr lang="en-US" sz="1000" dirty="0" smtClean="0">
              <a:solidFill>
                <a:schemeClr val="lt1"/>
              </a:solidFill>
              <a:latin typeface="Arial"/>
            </a:endParaRPr>
          </a:p>
          <a:p>
            <a:pPr>
              <a:lnSpc>
                <a:spcPct val="100000"/>
              </a:lnSpc>
            </a:pPr>
            <a:endParaRPr lang="en-US" sz="1000" dirty="0" smtClean="0">
              <a:solidFill>
                <a:schemeClr val="lt1"/>
              </a:solidFill>
              <a:latin typeface="Arial"/>
            </a:endParaRPr>
          </a:p>
          <a:p>
            <a:pPr defTabSz="914266">
              <a:lnSpc>
                <a:spcPct val="100000"/>
              </a:lnSpc>
            </a:pPr>
            <a:r>
              <a:rPr lang="en-US" sz="1000" dirty="0" smtClean="0">
                <a:solidFill>
                  <a:schemeClr val="lt1"/>
                </a:solidFill>
                <a:latin typeface="Arial"/>
              </a:rPr>
              <a:t>What </a:t>
            </a:r>
            <a:r>
              <a:rPr lang="en-US" sz="1000" dirty="0">
                <a:solidFill>
                  <a:schemeClr val="lt1"/>
                </a:solidFill>
                <a:latin typeface="Arial"/>
              </a:rPr>
              <a:t>you see here is a biological catastrophe long in the making.  Vegetative succession as coupled with the lack of disturbance together with invasive exotic species have driven a process that leads to mass extinctions. Yes, there was at least a minute native seed bank on our place, but after 200 years of infestation, there wasn’t much left of most of it while a good many species were totally gone. </a:t>
            </a:r>
            <a:endParaRPr lang="en-US" sz="1000" dirty="0">
              <a:solidFill>
                <a:srgbClr val="000000"/>
              </a:solidFill>
              <a:latin typeface="Arial"/>
            </a:endParaRPr>
          </a:p>
          <a:p>
            <a:pPr defTabSz="914266">
              <a:lnSpc>
                <a:spcPct val="100000"/>
              </a:lnSpc>
            </a:pPr>
            <a:endParaRPr lang="en-US" sz="1000" dirty="0">
              <a:solidFill>
                <a:srgbClr val="000000"/>
              </a:solidFill>
              <a:latin typeface="Arial"/>
            </a:endParaRPr>
          </a:p>
          <a:p>
            <a:pPr defTabSz="914266">
              <a:lnSpc>
                <a:spcPct val="100000"/>
              </a:lnSpc>
            </a:pPr>
            <a:r>
              <a:rPr lang="en-US" sz="1000" dirty="0">
                <a:solidFill>
                  <a:schemeClr val="lt1"/>
                </a:solidFill>
                <a:latin typeface="Arial"/>
              </a:rPr>
              <a:t>For now at least the situation is mostly reversible.  After 35 years’ arduous work, we have gone from 60 plant species to now 401.  </a:t>
            </a:r>
            <a:endParaRPr lang="en-US" sz="1000" dirty="0">
              <a:solidFill>
                <a:srgbClr val="000000"/>
              </a:solidFill>
              <a:latin typeface="Arial"/>
            </a:endParaRPr>
          </a:p>
          <a:p>
            <a:pPr defTabSz="914266">
              <a:lnSpc>
                <a:spcPct val="100000"/>
              </a:lnSpc>
            </a:pPr>
            <a:endParaRPr lang="en-US" sz="1000" dirty="0">
              <a:solidFill>
                <a:srgbClr val="000000"/>
              </a:solidFill>
              <a:latin typeface="Arial"/>
            </a:endParaRPr>
          </a:p>
          <a:p>
            <a:pPr defTabSz="914266">
              <a:lnSpc>
                <a:spcPct val="100000"/>
              </a:lnSpc>
            </a:pPr>
            <a:r>
              <a:rPr lang="en-US" sz="1000" dirty="0">
                <a:solidFill>
                  <a:schemeClr val="lt1"/>
                </a:solidFill>
                <a:latin typeface="Arial"/>
              </a:rPr>
              <a:t>So I can say with some authority that PEOPLE had originally shaped this landscape, just as we </a:t>
            </a:r>
            <a:r>
              <a:rPr lang="en-US" sz="1000" dirty="0" smtClean="0">
                <a:solidFill>
                  <a:schemeClr val="lt1"/>
                </a:solidFill>
                <a:latin typeface="Arial"/>
              </a:rPr>
              <a:t>have done</a:t>
            </a:r>
            <a:r>
              <a:rPr lang="en-US" sz="1000" baseline="0" dirty="0" smtClean="0">
                <a:solidFill>
                  <a:schemeClr val="lt1"/>
                </a:solidFill>
                <a:latin typeface="Arial"/>
              </a:rPr>
              <a:t> </a:t>
            </a:r>
            <a:r>
              <a:rPr lang="en-US" sz="1000" dirty="0" smtClean="0">
                <a:solidFill>
                  <a:schemeClr val="lt1"/>
                </a:solidFill>
                <a:latin typeface="Arial"/>
              </a:rPr>
              <a:t>today</a:t>
            </a:r>
            <a:r>
              <a:rPr lang="en-US" sz="1000" dirty="0">
                <a:solidFill>
                  <a:schemeClr val="lt1"/>
                </a:solidFill>
                <a:latin typeface="Arial"/>
              </a:rPr>
              <a:t>.  The difference is that we have different </a:t>
            </a:r>
            <a:r>
              <a:rPr lang="en-US" sz="1000" dirty="0" smtClean="0">
                <a:solidFill>
                  <a:schemeClr val="lt1"/>
                </a:solidFill>
                <a:latin typeface="Arial"/>
              </a:rPr>
              <a:t>priorities and much more powerful</a:t>
            </a:r>
            <a:r>
              <a:rPr lang="en-US" sz="1000" baseline="0" dirty="0" smtClean="0">
                <a:solidFill>
                  <a:schemeClr val="lt1"/>
                </a:solidFill>
                <a:latin typeface="Arial"/>
              </a:rPr>
              <a:t> tools which for the most part we don’t use because w</a:t>
            </a:r>
            <a:r>
              <a:rPr lang="en-US" sz="1000" dirty="0" smtClean="0">
                <a:solidFill>
                  <a:schemeClr val="lt1"/>
                </a:solidFill>
                <a:latin typeface="Arial"/>
              </a:rPr>
              <a:t>e </a:t>
            </a:r>
            <a:r>
              <a:rPr lang="en-US" sz="1000" dirty="0">
                <a:solidFill>
                  <a:schemeClr val="lt1"/>
                </a:solidFill>
                <a:latin typeface="Arial"/>
              </a:rPr>
              <a:t>think of this as “Natural.”  </a:t>
            </a:r>
            <a:endParaRPr lang="en-US" sz="1000" dirty="0">
              <a:solidFill>
                <a:srgbClr val="000000"/>
              </a:solidFill>
              <a:latin typeface="Arial"/>
            </a:endParaRPr>
          </a:p>
          <a:p>
            <a:pPr defTabSz="914266">
              <a:lnSpc>
                <a:spcPct val="100000"/>
              </a:lnSpc>
            </a:pPr>
            <a:endParaRPr lang="en-US" sz="1000" dirty="0">
              <a:solidFill>
                <a:srgbClr val="000000"/>
              </a:solidFill>
              <a:latin typeface="Arial"/>
            </a:endParaRPr>
          </a:p>
          <a:p>
            <a:pPr defTabSz="914266">
              <a:lnSpc>
                <a:spcPct val="100000"/>
              </a:lnSpc>
            </a:pPr>
            <a:r>
              <a:rPr lang="en-US" sz="1000" dirty="0">
                <a:solidFill>
                  <a:schemeClr val="lt1"/>
                </a:solidFill>
                <a:latin typeface="Arial"/>
              </a:rPr>
              <a:t>What I see in Glenwood is a fire hazard and the ongoing destruction of that early successional vegetative system, as well as the likelihood of severe damage to these old growth trees.  So let’s get to that.</a:t>
            </a:r>
            <a:endParaRPr lang="en-US" sz="1000" dirty="0">
              <a:solidFill>
                <a:srgbClr val="000000"/>
              </a:solidFill>
              <a:latin typeface="Arial"/>
            </a:endParaRPr>
          </a:p>
        </p:txBody>
      </p:sp>
      <p:sp>
        <p:nvSpPr>
          <p:cNvPr id="1501" name="PlaceHolder 3"/>
          <p:cNvSpPr>
            <a:spLocks noGrp="1"/>
          </p:cNvSpPr>
          <p:nvPr>
            <p:ph type="sldNum" idx="46"/>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9E63C05B-913F-4DE1-869A-BDDB2077B7AE}" type="slidenum">
              <a:rPr lang="en-US"/>
              <a:pPr/>
              <a:t>10</a:t>
            </a:fld>
            <a:endParaRPr lang="en-US">
              <a:solidFill>
                <a:srgbClr val="000000"/>
              </a:solidFill>
              <a:latin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2" name="PlaceHolder 1"/>
          <p:cNvSpPr>
            <a:spLocks noGrp="1" noRot="1" noChangeAspect="1"/>
          </p:cNvSpPr>
          <p:nvPr>
            <p:ph type="sldImg"/>
          </p:nvPr>
        </p:nvSpPr>
        <p:spPr>
          <a:xfrm>
            <a:off x="1181100" y="696913"/>
            <a:ext cx="4646613" cy="3486150"/>
          </a:xfrm>
          <a:prstGeom prst="rect">
            <a:avLst/>
          </a:prstGeom>
          <a:ln w="0">
            <a:noFill/>
          </a:ln>
        </p:spPr>
      </p:sp>
      <p:sp>
        <p:nvSpPr>
          <p:cNvPr id="150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a:lnSpc>
                <a:spcPct val="100000"/>
              </a:lnSpc>
            </a:pPr>
            <a:r>
              <a:rPr lang="en-US" sz="2000" dirty="0" smtClean="0">
                <a:solidFill>
                  <a:schemeClr val="lt1"/>
                </a:solidFill>
                <a:latin typeface="Arial"/>
              </a:rPr>
              <a:t>Back to 1922. </a:t>
            </a:r>
          </a:p>
          <a:p>
            <a:pPr>
              <a:lnSpc>
                <a:spcPct val="100000"/>
              </a:lnSpc>
            </a:pPr>
            <a:endParaRPr lang="en-US" sz="2000" dirty="0" smtClean="0">
              <a:solidFill>
                <a:schemeClr val="lt1"/>
              </a:solidFill>
              <a:latin typeface="Arial"/>
            </a:endParaRPr>
          </a:p>
          <a:p>
            <a:pPr>
              <a:lnSpc>
                <a:spcPct val="100000"/>
              </a:lnSpc>
            </a:pPr>
            <a:r>
              <a:rPr lang="en-US" sz="2000" dirty="0" smtClean="0">
                <a:solidFill>
                  <a:schemeClr val="lt1"/>
                </a:solidFill>
                <a:latin typeface="Arial"/>
              </a:rPr>
              <a:t>The </a:t>
            </a:r>
            <a:r>
              <a:rPr lang="en-US" sz="2000" dirty="0">
                <a:solidFill>
                  <a:schemeClr val="lt1"/>
                </a:solidFill>
                <a:latin typeface="Arial"/>
              </a:rPr>
              <a:t>first goal in starting with this image is to show how different is the appearance of </a:t>
            </a:r>
            <a:r>
              <a:rPr lang="en-US" sz="2000" dirty="0" smtClean="0">
                <a:solidFill>
                  <a:schemeClr val="lt1"/>
                </a:solidFill>
                <a:latin typeface="Arial"/>
              </a:rPr>
              <a:t>redwood forests versus </a:t>
            </a:r>
            <a:r>
              <a:rPr lang="en-US" sz="2000" dirty="0">
                <a:solidFill>
                  <a:schemeClr val="lt1"/>
                </a:solidFill>
                <a:latin typeface="Arial"/>
              </a:rPr>
              <a:t>today.  But there is more to it.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So let’s zoom in a little.</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504" name="PlaceHolder 3"/>
          <p:cNvSpPr>
            <a:spLocks noGrp="1"/>
          </p:cNvSpPr>
          <p:nvPr>
            <p:ph type="sldNum" idx="4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95D86DAB-B1F5-4C0D-A78A-F0AEE9182BD5}" type="slidenum">
              <a:rPr lang="en-US"/>
              <a:pPr/>
              <a:t>11</a:t>
            </a:fld>
            <a:endParaRPr lang="en-US">
              <a:solidFill>
                <a:srgbClr val="000000"/>
              </a:solidFill>
              <a:latin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 name="PlaceHolder 1"/>
          <p:cNvSpPr>
            <a:spLocks noGrp="1" noRot="1" noChangeAspect="1"/>
          </p:cNvSpPr>
          <p:nvPr>
            <p:ph type="sldImg"/>
          </p:nvPr>
        </p:nvSpPr>
        <p:spPr>
          <a:xfrm>
            <a:off x="1182688" y="696913"/>
            <a:ext cx="4643437" cy="3484562"/>
          </a:xfrm>
          <a:prstGeom prst="rect">
            <a:avLst/>
          </a:prstGeom>
          <a:ln w="0">
            <a:noFill/>
          </a:ln>
        </p:spPr>
      </p:sp>
      <p:sp>
        <p:nvSpPr>
          <p:cNvPr id="1506"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92500"/>
          </a:bodyPr>
          <a:lstStyle/>
          <a:p>
            <a:pPr defTabSz="931544">
              <a:lnSpc>
                <a:spcPct val="100000"/>
              </a:lnSpc>
            </a:pPr>
            <a:r>
              <a:rPr lang="en-US" sz="2000" dirty="0">
                <a:solidFill>
                  <a:schemeClr val="lt1"/>
                </a:solidFill>
                <a:latin typeface="Arial"/>
              </a:rPr>
              <a:t>In 1922, this old growth had never been logged and still hasn’t.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Notice their spacing. This represents the highest redwood stand density that withstood </a:t>
            </a:r>
            <a:r>
              <a:rPr lang="en-US" sz="2000" dirty="0" smtClean="0">
                <a:solidFill>
                  <a:schemeClr val="lt1"/>
                </a:solidFill>
                <a:latin typeface="Arial"/>
              </a:rPr>
              <a:t>REGULAR Indian </a:t>
            </a:r>
            <a:r>
              <a:rPr lang="en-US" sz="2000" dirty="0">
                <a:solidFill>
                  <a:schemeClr val="lt1"/>
                </a:solidFill>
                <a:latin typeface="Arial"/>
              </a:rPr>
              <a:t>fires.  Yet this image is after 130 years of fire suppression.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This stand is choking with 50ft tall hardwoods and an understory of brush that, if they burn would do severe damage to these old growth trees.</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Fortunately back then, </a:t>
            </a:r>
            <a:r>
              <a:rPr lang="en-US" sz="2000" dirty="0" smtClean="0">
                <a:solidFill>
                  <a:schemeClr val="lt1"/>
                </a:solidFill>
                <a:latin typeface="Arial"/>
              </a:rPr>
              <a:t>this stand </a:t>
            </a:r>
            <a:r>
              <a:rPr lang="en-US" sz="2000" dirty="0">
                <a:solidFill>
                  <a:schemeClr val="lt1"/>
                </a:solidFill>
                <a:latin typeface="Arial"/>
              </a:rPr>
              <a:t>was still surrounded with </a:t>
            </a:r>
            <a:r>
              <a:rPr lang="en-US" sz="2000" dirty="0" smtClean="0">
                <a:solidFill>
                  <a:schemeClr val="lt1"/>
                </a:solidFill>
                <a:latin typeface="Arial"/>
              </a:rPr>
              <a:t>grasslands on both sides.</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507" name="PlaceHolder 3"/>
          <p:cNvSpPr>
            <a:spLocks noGrp="1"/>
          </p:cNvSpPr>
          <p:nvPr>
            <p:ph type="sldNum" idx="48"/>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B407A857-79D9-4E70-B50F-F5312550B300}" type="slidenum">
              <a:rPr lang="en-US"/>
              <a:pPr/>
              <a:t>12</a:t>
            </a:fld>
            <a:endParaRPr lang="en-US">
              <a:solidFill>
                <a:srgbClr val="000000"/>
              </a:solidFill>
              <a:latin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8" name="PlaceHolder 1"/>
          <p:cNvSpPr>
            <a:spLocks noGrp="1" noRot="1" noChangeAspect="1"/>
          </p:cNvSpPr>
          <p:nvPr>
            <p:ph type="sldImg"/>
          </p:nvPr>
        </p:nvSpPr>
        <p:spPr>
          <a:xfrm>
            <a:off x="1182688" y="696913"/>
            <a:ext cx="4643437" cy="3484562"/>
          </a:xfrm>
          <a:prstGeom prst="rect">
            <a:avLst/>
          </a:prstGeom>
          <a:ln w="0">
            <a:noFill/>
          </a:ln>
        </p:spPr>
      </p:sp>
      <p:sp>
        <p:nvSpPr>
          <p:cNvPr id="1509"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dirty="0">
                <a:solidFill>
                  <a:schemeClr val="lt1"/>
                </a:solidFill>
                <a:latin typeface="Arial"/>
                <a:ea typeface="Noto Sans CJK SC"/>
              </a:rPr>
              <a:t>Here they are from ground </a:t>
            </a:r>
            <a:r>
              <a:rPr lang="en-US" sz="2000" dirty="0" smtClean="0">
                <a:solidFill>
                  <a:schemeClr val="lt1"/>
                </a:solidFill>
                <a:latin typeface="+mn-lt"/>
                <a:ea typeface="Noto Sans CJK SC"/>
              </a:rPr>
              <a:t>level, only 30 years earlier </a:t>
            </a:r>
            <a:r>
              <a:rPr lang="en-US" sz="2000" dirty="0">
                <a:solidFill>
                  <a:schemeClr val="lt1"/>
                </a:solidFill>
                <a:latin typeface="Arial"/>
                <a:ea typeface="Noto Sans CJK SC"/>
              </a:rPr>
              <a:t>in </a:t>
            </a:r>
            <a:r>
              <a:rPr lang="en-US" sz="2000" dirty="0" smtClean="0">
                <a:solidFill>
                  <a:schemeClr val="lt1"/>
                </a:solidFill>
                <a:latin typeface="Arial"/>
                <a:ea typeface="Noto Sans CJK SC"/>
              </a:rPr>
              <a:t>1890, again, </a:t>
            </a:r>
            <a:r>
              <a:rPr lang="en-US" sz="2000" dirty="0">
                <a:solidFill>
                  <a:schemeClr val="lt1"/>
                </a:solidFill>
                <a:latin typeface="Arial"/>
                <a:ea typeface="Noto Sans CJK SC"/>
              </a:rPr>
              <a:t>after a century of fire suppression.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ea typeface="Noto Sans CJK SC"/>
              </a:rPr>
              <a:t>Is this enough hardwood fuel </a:t>
            </a:r>
            <a:r>
              <a:rPr lang="en-US" sz="2000" dirty="0" smtClean="0">
                <a:solidFill>
                  <a:schemeClr val="lt1"/>
                </a:solidFill>
                <a:latin typeface="Arial"/>
                <a:ea typeface="Noto Sans CJK SC"/>
              </a:rPr>
              <a:t>to </a:t>
            </a:r>
            <a:r>
              <a:rPr lang="en-US" sz="2000" dirty="0">
                <a:solidFill>
                  <a:schemeClr val="lt1"/>
                </a:solidFill>
                <a:latin typeface="Arial"/>
                <a:ea typeface="Noto Sans CJK SC"/>
              </a:rPr>
              <a:t>be a problem for those Old Growth trees? </a:t>
            </a:r>
            <a:endParaRPr lang="en-US" sz="2000" dirty="0" smtClean="0">
              <a:solidFill>
                <a:schemeClr val="lt1"/>
              </a:solidFill>
              <a:latin typeface="Arial"/>
              <a:ea typeface="Noto Sans CJK SC"/>
            </a:endParaRPr>
          </a:p>
          <a:p>
            <a:pPr defTabSz="931544">
              <a:lnSpc>
                <a:spcPct val="100000"/>
              </a:lnSpc>
            </a:pPr>
            <a:endParaRPr lang="en-US" sz="2000" dirty="0" smtClean="0">
              <a:solidFill>
                <a:schemeClr val="lt1"/>
              </a:solidFill>
              <a:latin typeface="Arial"/>
            </a:endParaRPr>
          </a:p>
          <a:p>
            <a:pPr defTabSz="931544">
              <a:lnSpc>
                <a:spcPct val="100000"/>
              </a:lnSpc>
            </a:pPr>
            <a:r>
              <a:rPr lang="en-US" sz="2000" dirty="0" smtClean="0">
                <a:solidFill>
                  <a:schemeClr val="lt1"/>
                </a:solidFill>
                <a:latin typeface="Arial"/>
              </a:rPr>
              <a:t>Sure it is.  Bay burns like gasoline. </a:t>
            </a:r>
            <a:endParaRPr lang="en-US" sz="2000" dirty="0">
              <a:solidFill>
                <a:srgbClr val="000000"/>
              </a:solidFill>
              <a:latin typeface="Arial"/>
            </a:endParaRPr>
          </a:p>
        </p:txBody>
      </p:sp>
      <p:sp>
        <p:nvSpPr>
          <p:cNvPr id="1510" name="PlaceHolder 3"/>
          <p:cNvSpPr>
            <a:spLocks noGrp="1"/>
          </p:cNvSpPr>
          <p:nvPr>
            <p:ph type="sldNum" idx="49"/>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314BD28E-A2F9-49BE-8DE8-11904DB4F0AD}" type="slidenum">
              <a:rPr lang="en-US"/>
              <a:pPr/>
              <a:t>13</a:t>
            </a:fld>
            <a:endParaRPr lang="en-US">
              <a:solidFill>
                <a:srgbClr val="000000"/>
              </a:solidFill>
              <a:latin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1" name="PlaceHolder 1"/>
          <p:cNvSpPr>
            <a:spLocks noGrp="1" noRot="1" noChangeAspect="1"/>
          </p:cNvSpPr>
          <p:nvPr>
            <p:ph type="sldImg"/>
          </p:nvPr>
        </p:nvSpPr>
        <p:spPr>
          <a:xfrm>
            <a:off x="1181100" y="696913"/>
            <a:ext cx="4648200" cy="3486150"/>
          </a:xfrm>
          <a:prstGeom prst="rect">
            <a:avLst/>
          </a:prstGeom>
          <a:ln w="0">
            <a:noFill/>
          </a:ln>
        </p:spPr>
      </p:sp>
      <p:sp>
        <p:nvSpPr>
          <p:cNvPr id="1512"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dirty="0">
                <a:solidFill>
                  <a:schemeClr val="lt1"/>
                </a:solidFill>
                <a:latin typeface="Arial"/>
              </a:rPr>
              <a:t>Today it’s 233 </a:t>
            </a:r>
            <a:r>
              <a:rPr lang="en-US" sz="2000" dirty="0" smtClean="0">
                <a:solidFill>
                  <a:schemeClr val="lt1"/>
                </a:solidFill>
                <a:latin typeface="Arial"/>
              </a:rPr>
              <a:t>years of fire suppression, </a:t>
            </a:r>
            <a:r>
              <a:rPr lang="en-US" sz="2000" dirty="0">
                <a:solidFill>
                  <a:schemeClr val="lt1"/>
                </a:solidFill>
                <a:latin typeface="Arial"/>
              </a:rPr>
              <a:t>with other conifers such as Douglas </a:t>
            </a:r>
            <a:r>
              <a:rPr lang="en-US" sz="2000" dirty="0" smtClean="0">
                <a:solidFill>
                  <a:schemeClr val="lt1"/>
                </a:solidFill>
                <a:latin typeface="Arial"/>
              </a:rPr>
              <a:t>fir </a:t>
            </a:r>
            <a:r>
              <a:rPr lang="en-US" sz="2000" dirty="0">
                <a:solidFill>
                  <a:schemeClr val="lt1"/>
                </a:solidFill>
                <a:latin typeface="Arial"/>
              </a:rPr>
              <a:t>also having invaded the </a:t>
            </a:r>
            <a:r>
              <a:rPr lang="en-US" sz="2000" dirty="0" smtClean="0">
                <a:solidFill>
                  <a:schemeClr val="lt1"/>
                </a:solidFill>
                <a:latin typeface="Arial"/>
              </a:rPr>
              <a:t>hardwood around that</a:t>
            </a:r>
            <a:r>
              <a:rPr lang="en-US" sz="2000" baseline="0" dirty="0" smtClean="0">
                <a:solidFill>
                  <a:schemeClr val="lt1"/>
                </a:solidFill>
                <a:latin typeface="Arial"/>
              </a:rPr>
              <a:t> Old Growth</a:t>
            </a:r>
            <a:r>
              <a:rPr lang="en-US" sz="2000" dirty="0" smtClean="0">
                <a:solidFill>
                  <a:schemeClr val="lt1"/>
                </a:solidFill>
                <a:latin typeface="Arial"/>
              </a:rPr>
              <a: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I’d call this radically different.  Even the old growth trees are radically different.  On a steady diet of an atmosphere enriched with twice the carbon dioxide, </a:t>
            </a:r>
            <a:r>
              <a:rPr lang="en-US" sz="2000" dirty="0" smtClean="0">
                <a:solidFill>
                  <a:schemeClr val="lt1"/>
                </a:solidFill>
                <a:latin typeface="Arial"/>
              </a:rPr>
              <a:t>shouldn’t we expect that?</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What does this mean for the prospects of these old growth trees if there is a fire now?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This </a:t>
            </a:r>
            <a:r>
              <a:rPr lang="en-US" sz="2000" dirty="0" smtClean="0">
                <a:solidFill>
                  <a:schemeClr val="lt1"/>
                </a:solidFill>
                <a:latin typeface="Arial"/>
              </a:rPr>
              <a:t>situation </a:t>
            </a:r>
            <a:r>
              <a:rPr lang="en-US" sz="2000" dirty="0">
                <a:solidFill>
                  <a:schemeClr val="lt1"/>
                </a:solidFill>
                <a:latin typeface="Arial"/>
              </a:rPr>
              <a:t>is similar by degree over the entire range of the species.</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Yes, parks </a:t>
            </a:r>
            <a:r>
              <a:rPr lang="en-US" sz="2000" dirty="0" smtClean="0">
                <a:solidFill>
                  <a:schemeClr val="lt1"/>
                </a:solidFill>
                <a:latin typeface="Arial"/>
              </a:rPr>
              <a:t>are starting to return </a:t>
            </a:r>
            <a:r>
              <a:rPr lang="en-US" sz="2000" dirty="0">
                <a:solidFill>
                  <a:schemeClr val="lt1"/>
                </a:solidFill>
                <a:latin typeface="Arial"/>
              </a:rPr>
              <a:t>fire to </a:t>
            </a:r>
            <a:r>
              <a:rPr lang="en-US" sz="2000" dirty="0" smtClean="0">
                <a:solidFill>
                  <a:schemeClr val="lt1"/>
                </a:solidFill>
                <a:latin typeface="Arial"/>
              </a:rPr>
              <a:t>those </a:t>
            </a:r>
            <a:r>
              <a:rPr lang="en-US" sz="2000" dirty="0">
                <a:solidFill>
                  <a:schemeClr val="lt1"/>
                </a:solidFill>
                <a:latin typeface="Arial"/>
              </a:rPr>
              <a:t>stands, but will clearing ground fuels be enough if the crowns are this thick?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What must be done if we wish to keep these ancients intact is the foundational principle of </a:t>
            </a:r>
            <a:r>
              <a:rPr lang="en-US" sz="2000" dirty="0" smtClean="0">
                <a:solidFill>
                  <a:schemeClr val="lt1"/>
                </a:solidFill>
                <a:latin typeface="Arial"/>
              </a:rPr>
              <a:t>Part III of </a:t>
            </a:r>
            <a:r>
              <a:rPr lang="en-US" sz="2000" dirty="0">
                <a:solidFill>
                  <a:schemeClr val="lt1"/>
                </a:solidFill>
                <a:latin typeface="Arial"/>
              </a:rPr>
              <a:t>this talk. </a:t>
            </a:r>
            <a:r>
              <a:rPr lang="en-US" sz="2000" dirty="0" smtClean="0">
                <a:solidFill>
                  <a:schemeClr val="lt1"/>
                </a:solidFill>
                <a:latin typeface="Arial"/>
              </a:rPr>
              <a:t> </a:t>
            </a:r>
            <a:r>
              <a:rPr lang="en-US" sz="2000" baseline="0" dirty="0" smtClean="0">
                <a:solidFill>
                  <a:schemeClr val="lt1"/>
                </a:solidFill>
                <a:latin typeface="Arial"/>
              </a:rPr>
              <a:t>Part II will be about what will happen if we don’t.  </a:t>
            </a:r>
            <a:r>
              <a:rPr lang="en-US" sz="2000" dirty="0" smtClean="0">
                <a:solidFill>
                  <a:schemeClr val="lt1"/>
                </a:solidFill>
                <a:latin typeface="Arial"/>
              </a:rPr>
              <a:t>And </a:t>
            </a:r>
            <a:r>
              <a:rPr lang="en-US" sz="2000" dirty="0">
                <a:solidFill>
                  <a:schemeClr val="lt1"/>
                </a:solidFill>
                <a:latin typeface="Arial"/>
              </a:rPr>
              <a:t>yes, you haven’t heard this before because “preserving” old growth is very political. </a:t>
            </a:r>
            <a:endParaRPr lang="en-US" sz="2000" dirty="0">
              <a:solidFill>
                <a:srgbClr val="000000"/>
              </a:solidFill>
              <a:latin typeface="Arial"/>
            </a:endParaRPr>
          </a:p>
        </p:txBody>
      </p:sp>
      <p:sp>
        <p:nvSpPr>
          <p:cNvPr id="1513" name="PlaceHolder 3"/>
          <p:cNvSpPr>
            <a:spLocks noGrp="1"/>
          </p:cNvSpPr>
          <p:nvPr>
            <p:ph type="sldNum" idx="50"/>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D60A0FEE-2D84-488C-A138-9CDCB3B41D21}" type="slidenum">
              <a:rPr lang="en-US"/>
              <a:pPr/>
              <a:t>14</a:t>
            </a:fld>
            <a:endParaRPr lang="en-US">
              <a:solidFill>
                <a:srgbClr val="000000"/>
              </a:solidFill>
              <a:latin typeface="Times New Roman"/>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4" name="PlaceHolder 1"/>
          <p:cNvSpPr>
            <a:spLocks noGrp="1" noRot="1" noChangeAspect="1"/>
          </p:cNvSpPr>
          <p:nvPr>
            <p:ph type="sldImg"/>
          </p:nvPr>
        </p:nvSpPr>
        <p:spPr>
          <a:xfrm>
            <a:off x="1181100" y="696913"/>
            <a:ext cx="4646613" cy="3486150"/>
          </a:xfrm>
          <a:prstGeom prst="rect">
            <a:avLst/>
          </a:prstGeom>
          <a:ln w="0">
            <a:noFill/>
          </a:ln>
        </p:spPr>
      </p:sp>
      <p:sp>
        <p:nvSpPr>
          <p:cNvPr id="1515"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dirty="0" smtClean="0">
                <a:solidFill>
                  <a:schemeClr val="lt1"/>
                </a:solidFill>
                <a:latin typeface="Arial"/>
              </a:rPr>
              <a:t>Charlie </a:t>
            </a:r>
            <a:r>
              <a:rPr lang="en-US" sz="2000" dirty="0">
                <a:solidFill>
                  <a:schemeClr val="lt1"/>
                </a:solidFill>
                <a:latin typeface="Arial"/>
              </a:rPr>
              <a:t>Martin started building in the 1850s, which was well before serious logging got started in the Santa Cruz Mountains.  </a:t>
            </a:r>
            <a:r>
              <a:rPr lang="en-US" sz="2000" dirty="0" smtClean="0">
                <a:solidFill>
                  <a:schemeClr val="lt1"/>
                </a:solidFill>
                <a:latin typeface="Arial"/>
              </a:rPr>
              <a:t>At first, he had</a:t>
            </a:r>
            <a:r>
              <a:rPr lang="en-US" sz="2000" baseline="0" dirty="0" smtClean="0">
                <a:solidFill>
                  <a:schemeClr val="lt1"/>
                </a:solidFill>
                <a:latin typeface="Arial"/>
              </a:rPr>
              <a:t> to</a:t>
            </a:r>
            <a:r>
              <a:rPr lang="en-US" sz="2000" dirty="0" smtClean="0">
                <a:solidFill>
                  <a:schemeClr val="lt1"/>
                </a:solidFill>
                <a:latin typeface="Arial"/>
              </a:rPr>
              <a:t> use only materials </a:t>
            </a:r>
            <a:r>
              <a:rPr lang="en-US" sz="2000" dirty="0">
                <a:solidFill>
                  <a:schemeClr val="lt1"/>
                </a:solidFill>
                <a:latin typeface="Arial"/>
              </a:rPr>
              <a:t>obtained on his </a:t>
            </a:r>
            <a:r>
              <a:rPr lang="en-US" sz="2000" dirty="0" smtClean="0">
                <a:solidFill>
                  <a:schemeClr val="lt1"/>
                </a:solidFill>
                <a:latin typeface="Arial"/>
              </a:rPr>
              <a:t>land, as there</a:t>
            </a:r>
            <a:r>
              <a:rPr lang="en-US" sz="2000" baseline="0" dirty="0" smtClean="0">
                <a:solidFill>
                  <a:schemeClr val="lt1"/>
                </a:solidFill>
                <a:latin typeface="Arial"/>
              </a:rPr>
              <a:t> was virtually no way in or out of his property to haul heavy loads of lumber</a:t>
            </a:r>
            <a:r>
              <a:rPr lang="en-US" sz="2000" dirty="0" smtClean="0">
                <a:solidFill>
                  <a:schemeClr val="lt1"/>
                </a:solidFill>
                <a:latin typeface="Arial"/>
              </a:rPr>
              <a:t>.  </a:t>
            </a:r>
            <a:r>
              <a:rPr lang="en-US" sz="2000" dirty="0">
                <a:solidFill>
                  <a:schemeClr val="lt1"/>
                </a:solidFill>
                <a:latin typeface="Arial"/>
              </a:rPr>
              <a:t>As a result of the slash and burn logging practices of that day, what we see here in 1922, only 40-60 years after logging, is three types of redwood stands: pre-colonial “old growth” at the bottom, second growth trees sprouting from stumps, and what I call “first-growth” trees that sprouted from seed pursuant to slash burning and road </a:t>
            </a:r>
            <a:r>
              <a:rPr lang="en-US" sz="2000" dirty="0" smtClean="0">
                <a:solidFill>
                  <a:schemeClr val="lt1"/>
                </a:solidFill>
                <a:latin typeface="Arial"/>
              </a:rPr>
              <a:t>grading producing bare mineral soil.  The development </a:t>
            </a:r>
            <a:r>
              <a:rPr lang="en-US" sz="2000" dirty="0">
                <a:solidFill>
                  <a:schemeClr val="lt1"/>
                </a:solidFill>
                <a:latin typeface="Arial"/>
              </a:rPr>
              <a:t>of both types of stand structures are explored in Part I of this presentation.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516" name="PlaceHolder 3"/>
          <p:cNvSpPr>
            <a:spLocks noGrp="1"/>
          </p:cNvSpPr>
          <p:nvPr>
            <p:ph type="sldNum" idx="51"/>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42069B2D-1D75-4FF3-8454-A1EF771426CB}" type="slidenum">
              <a:rPr lang="en-US"/>
              <a:pPr/>
              <a:t>15</a:t>
            </a:fld>
            <a:endParaRPr lang="en-US">
              <a:solidFill>
                <a:srgbClr val="000000"/>
              </a:solidFill>
              <a:latin typeface="Times New Roman"/>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7" name="PlaceHolder 1"/>
          <p:cNvSpPr>
            <a:spLocks noGrp="1" noRot="1" noChangeAspect="1"/>
          </p:cNvSpPr>
          <p:nvPr>
            <p:ph type="sldImg"/>
          </p:nvPr>
        </p:nvSpPr>
        <p:spPr>
          <a:xfrm>
            <a:off x="1181100" y="696913"/>
            <a:ext cx="4648200" cy="3486150"/>
          </a:xfrm>
          <a:prstGeom prst="rect">
            <a:avLst/>
          </a:prstGeom>
          <a:ln w="0">
            <a:noFill/>
          </a:ln>
        </p:spPr>
      </p:sp>
      <p:sp>
        <p:nvSpPr>
          <p:cNvPr id="1518"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92500" lnSpcReduction="19999"/>
          </a:bodyPr>
          <a:lstStyle/>
          <a:p>
            <a:pPr defTabSz="931544">
              <a:lnSpc>
                <a:spcPct val="100000"/>
              </a:lnSpc>
            </a:pPr>
            <a:r>
              <a:rPr lang="en-US" sz="2000" dirty="0" smtClean="0">
                <a:solidFill>
                  <a:schemeClr val="lt1"/>
                </a:solidFill>
                <a:latin typeface="Arial"/>
              </a:rPr>
              <a:t>At </a:t>
            </a:r>
            <a:r>
              <a:rPr lang="en-US" sz="2000" dirty="0">
                <a:solidFill>
                  <a:schemeClr val="lt1"/>
                </a:solidFill>
                <a:latin typeface="Arial"/>
              </a:rPr>
              <a:t>first, </a:t>
            </a:r>
            <a:r>
              <a:rPr lang="en-US" sz="2000" dirty="0" smtClean="0">
                <a:solidFill>
                  <a:schemeClr val="lt1"/>
                </a:solidFill>
                <a:latin typeface="+mn-lt"/>
              </a:rPr>
              <a:t>the supporting root mass of second </a:t>
            </a:r>
            <a:r>
              <a:rPr lang="en-US" sz="2000" dirty="0">
                <a:solidFill>
                  <a:schemeClr val="lt1"/>
                </a:solidFill>
                <a:latin typeface="Arial"/>
              </a:rPr>
              <a:t>growth trees from stumps </a:t>
            </a:r>
            <a:r>
              <a:rPr lang="en-US" sz="2000" dirty="0" smtClean="0">
                <a:solidFill>
                  <a:schemeClr val="lt1"/>
                </a:solidFill>
                <a:latin typeface="Arial"/>
              </a:rPr>
              <a:t>produces new stems that grow twice as fast </a:t>
            </a:r>
            <a:r>
              <a:rPr lang="en-US" sz="2000" dirty="0" smtClean="0">
                <a:solidFill>
                  <a:schemeClr val="lt1"/>
                </a:solidFill>
                <a:latin typeface="+mn-lt"/>
              </a:rPr>
              <a:t>as seed trees.  The two growth rates </a:t>
            </a:r>
            <a:r>
              <a:rPr lang="en-US" sz="2000" dirty="0" err="1" smtClean="0">
                <a:solidFill>
                  <a:schemeClr val="lt1"/>
                </a:solidFill>
                <a:latin typeface="+mn-lt"/>
              </a:rPr>
              <a:t>eventualy</a:t>
            </a:r>
            <a:r>
              <a:rPr lang="en-US" sz="2000" dirty="0" smtClean="0">
                <a:solidFill>
                  <a:schemeClr val="lt1"/>
                </a:solidFill>
                <a:latin typeface="+mn-lt"/>
              </a:rPr>
              <a:t> approach parity as dense stump sprouts compete for local resources while the first growth seed trees have developed root systems and soil fungal relationships of similar scale.  As we see here</a:t>
            </a:r>
            <a:r>
              <a:rPr lang="en-US" sz="2000" baseline="0" dirty="0" smtClean="0">
                <a:solidFill>
                  <a:schemeClr val="lt1"/>
                </a:solidFill>
                <a:latin typeface="+mn-lt"/>
              </a:rPr>
              <a:t> </a:t>
            </a:r>
            <a:r>
              <a:rPr lang="en-US" sz="2000" dirty="0" smtClean="0">
                <a:solidFill>
                  <a:schemeClr val="lt1"/>
                </a:solidFill>
                <a:latin typeface="+mn-lt"/>
              </a:rPr>
              <a:t>a hundred years </a:t>
            </a:r>
            <a:r>
              <a:rPr lang="en-US" sz="2000" baseline="0" dirty="0" smtClean="0">
                <a:solidFill>
                  <a:schemeClr val="lt1"/>
                </a:solidFill>
                <a:latin typeface="+mn-lt"/>
              </a:rPr>
              <a:t>a</a:t>
            </a:r>
            <a:r>
              <a:rPr lang="en-US" sz="2000" dirty="0" smtClean="0">
                <a:solidFill>
                  <a:schemeClr val="lt1"/>
                </a:solidFill>
                <a:latin typeface="+mn-lt"/>
              </a:rPr>
              <a:t>fter logging, </a:t>
            </a:r>
            <a:r>
              <a:rPr lang="en-US" sz="2000" dirty="0" smtClean="0">
                <a:solidFill>
                  <a:schemeClr val="lt1"/>
                </a:solidFill>
                <a:latin typeface="Arial"/>
              </a:rPr>
              <a:t>the growth rates may be about the</a:t>
            </a:r>
            <a:r>
              <a:rPr lang="en-US" sz="2000" baseline="0" dirty="0" smtClean="0">
                <a:solidFill>
                  <a:schemeClr val="lt1"/>
                </a:solidFill>
                <a:latin typeface="Arial"/>
              </a:rPr>
              <a:t> same but the seed trees still have catching up to do.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Accordingly, we can see that difference between the first and second growth more easily in 1922 than today.  This visible difference can tell us a lot about </a:t>
            </a:r>
            <a:r>
              <a:rPr lang="en-US" sz="2000" dirty="0" smtClean="0">
                <a:solidFill>
                  <a:schemeClr val="lt1"/>
                </a:solidFill>
                <a:latin typeface="Arial"/>
              </a:rPr>
              <a:t>what the </a:t>
            </a:r>
            <a:r>
              <a:rPr lang="en-US" sz="2000" dirty="0">
                <a:solidFill>
                  <a:schemeClr val="lt1"/>
                </a:solidFill>
                <a:latin typeface="Arial"/>
              </a:rPr>
              <a:t>stand structure </a:t>
            </a:r>
            <a:r>
              <a:rPr lang="en-US" sz="2000" dirty="0" smtClean="0">
                <a:solidFill>
                  <a:schemeClr val="lt1"/>
                </a:solidFill>
                <a:latin typeface="Arial"/>
              </a:rPr>
              <a:t>was here </a:t>
            </a:r>
            <a:r>
              <a:rPr lang="en-US" sz="2000" dirty="0">
                <a:solidFill>
                  <a:schemeClr val="lt1"/>
                </a:solidFill>
                <a:latin typeface="Arial"/>
              </a:rPr>
              <a:t>before logging. </a:t>
            </a:r>
            <a:endParaRPr lang="en-US" sz="2000" dirty="0">
              <a:solidFill>
                <a:srgbClr val="000000"/>
              </a:solidFill>
              <a:latin typeface="Arial"/>
            </a:endParaRPr>
          </a:p>
        </p:txBody>
      </p:sp>
      <p:sp>
        <p:nvSpPr>
          <p:cNvPr id="1519" name="PlaceHolder 3"/>
          <p:cNvSpPr>
            <a:spLocks noGrp="1"/>
          </p:cNvSpPr>
          <p:nvPr>
            <p:ph type="sldNum" idx="52"/>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80EED8A1-2403-4052-BDBC-3CA3EAA99658}" type="slidenum">
              <a:rPr lang="en-US"/>
              <a:pPr/>
              <a:t>16</a:t>
            </a:fld>
            <a:endParaRPr lang="en-US">
              <a:solidFill>
                <a:srgbClr val="000000"/>
              </a:solidFill>
              <a:latin typeface="Times New Roman"/>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0" name="PlaceHolder 1"/>
          <p:cNvSpPr>
            <a:spLocks noGrp="1" noRot="1" noChangeAspect="1"/>
          </p:cNvSpPr>
          <p:nvPr>
            <p:ph type="sldImg"/>
          </p:nvPr>
        </p:nvSpPr>
        <p:spPr>
          <a:xfrm>
            <a:off x="1181100" y="696913"/>
            <a:ext cx="4648200" cy="3486150"/>
          </a:xfrm>
          <a:prstGeom prst="rect">
            <a:avLst/>
          </a:prstGeom>
          <a:ln w="0">
            <a:noFill/>
          </a:ln>
        </p:spPr>
      </p:sp>
      <p:sp>
        <p:nvSpPr>
          <p:cNvPr id="1521"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dirty="0">
                <a:solidFill>
                  <a:schemeClr val="lt1"/>
                </a:solidFill>
                <a:latin typeface="Arial"/>
              </a:rPr>
              <a:t>Using the relative size of the old growth in the foreground </a:t>
            </a:r>
            <a:r>
              <a:rPr lang="en-US" sz="2000" dirty="0" smtClean="0">
                <a:solidFill>
                  <a:schemeClr val="lt1"/>
                </a:solidFill>
                <a:latin typeface="Arial"/>
              </a:rPr>
              <a:t>I placed these</a:t>
            </a:r>
            <a:r>
              <a:rPr lang="en-US" sz="2000" baseline="0" dirty="0" smtClean="0">
                <a:solidFill>
                  <a:schemeClr val="lt1"/>
                </a:solidFill>
                <a:latin typeface="Arial"/>
              </a:rPr>
              <a:t> outlines </a:t>
            </a:r>
            <a:r>
              <a:rPr lang="en-US" sz="2000" dirty="0" smtClean="0">
                <a:solidFill>
                  <a:schemeClr val="lt1"/>
                </a:solidFill>
                <a:latin typeface="Arial"/>
              </a:rPr>
              <a:t>on </a:t>
            </a:r>
            <a:r>
              <a:rPr lang="en-US" sz="2000" dirty="0">
                <a:solidFill>
                  <a:schemeClr val="lt1"/>
                </a:solidFill>
                <a:latin typeface="Arial"/>
              </a:rPr>
              <a:t>the taller clumps </a:t>
            </a:r>
            <a:r>
              <a:rPr lang="en-US" sz="2000" dirty="0" smtClean="0">
                <a:solidFill>
                  <a:schemeClr val="lt1"/>
                </a:solidFill>
                <a:latin typeface="Arial"/>
              </a:rPr>
              <a:t>suggesting </a:t>
            </a:r>
            <a:r>
              <a:rPr lang="en-US" sz="2000" dirty="0">
                <a:solidFill>
                  <a:schemeClr val="lt1"/>
                </a:solidFill>
                <a:latin typeface="Arial"/>
              </a:rPr>
              <a:t>crown sprouts from single trees, these red outlines represent my guess at the spatial distribution of original pre-colonial trees.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As one would rationally expect, the spacing between clumps as I’ve marked them is very similar to the old growth in the foreground.  Just as important, under Indian management the old growth redwood branches and needles were FAR above the surrounding grasslands, shrubs and hardwood fuels subjected to regular fire.  That way the redwood would grow taller without restriction but only at this stand density and with an additional feature of aboriginal management we will get to.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Effectively, these outlines represent the highest stand density that survived regular aboriginal fires of relatively low intensity.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What this photo also shows us that ladder fuel density and height around the old growth in 1922 were already problematic compared to their pre-colonial norm. </a:t>
            </a:r>
            <a:endParaRPr lang="en-US" sz="2000" dirty="0">
              <a:solidFill>
                <a:srgbClr val="000000"/>
              </a:solidFill>
              <a:latin typeface="Arial"/>
            </a:endParaRPr>
          </a:p>
        </p:txBody>
      </p:sp>
      <p:sp>
        <p:nvSpPr>
          <p:cNvPr id="1522" name="PlaceHolder 3"/>
          <p:cNvSpPr>
            <a:spLocks noGrp="1"/>
          </p:cNvSpPr>
          <p:nvPr>
            <p:ph type="sldNum" idx="53"/>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09F81189-2C01-4509-8B06-62AA62B60E01}" type="slidenum">
              <a:rPr lang="en-US"/>
              <a:pPr/>
              <a:t>17</a:t>
            </a:fld>
            <a:endParaRPr lang="en-US">
              <a:solidFill>
                <a:srgbClr val="000000"/>
              </a:solidFill>
              <a:latin typeface="Times New Roman"/>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3" name="PlaceHolder 1"/>
          <p:cNvSpPr>
            <a:spLocks noGrp="1" noRot="1" noChangeAspect="1"/>
          </p:cNvSpPr>
          <p:nvPr>
            <p:ph type="sldImg"/>
          </p:nvPr>
        </p:nvSpPr>
        <p:spPr>
          <a:xfrm>
            <a:off x="1181100" y="696913"/>
            <a:ext cx="4648200" cy="3486150"/>
          </a:xfrm>
          <a:prstGeom prst="rect">
            <a:avLst/>
          </a:prstGeom>
          <a:ln w="0">
            <a:noFill/>
          </a:ln>
        </p:spPr>
      </p:sp>
      <p:sp>
        <p:nvSpPr>
          <p:cNvPr id="1524"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dirty="0">
                <a:solidFill>
                  <a:srgbClr val="000000"/>
                </a:solidFill>
                <a:latin typeface="Arial"/>
              </a:rPr>
              <a:t>So, what did people do about this?</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In the foreground Charlie Martin “preserved” his old growth trees.  In the mid-ground he went about his business, which included grazing animals and haying (down here). </a:t>
            </a:r>
            <a:r>
              <a:rPr lang="en-US" sz="2000" dirty="0" smtClean="0">
                <a:solidFill>
                  <a:srgbClr val="000000"/>
                </a:solidFill>
                <a:latin typeface="+mn-lt"/>
              </a:rPr>
              <a:t>Wherever there isn’t grazing, there </a:t>
            </a:r>
            <a:r>
              <a:rPr lang="en-US" sz="2000" dirty="0">
                <a:solidFill>
                  <a:srgbClr val="000000"/>
                </a:solidFill>
                <a:latin typeface="Arial"/>
              </a:rPr>
              <a:t>is also a brush invasion in </a:t>
            </a:r>
            <a:r>
              <a:rPr lang="en-US" sz="2000" dirty="0" smtClean="0">
                <a:solidFill>
                  <a:srgbClr val="000000"/>
                </a:solidFill>
                <a:latin typeface="Arial"/>
              </a:rPr>
              <a:t>process, </a:t>
            </a:r>
            <a:r>
              <a:rPr lang="en-US" sz="2000" dirty="0">
                <a:solidFill>
                  <a:srgbClr val="000000"/>
                </a:solidFill>
                <a:latin typeface="Arial"/>
              </a:rPr>
              <a:t>probably “caused” by the introduction of trucks and cars eliminating the need for so many animals.  </a:t>
            </a:r>
          </a:p>
        </p:txBody>
      </p:sp>
      <p:sp>
        <p:nvSpPr>
          <p:cNvPr id="1525" name="PlaceHolder 3"/>
          <p:cNvSpPr>
            <a:spLocks noGrp="1"/>
          </p:cNvSpPr>
          <p:nvPr>
            <p:ph type="sldNum" idx="54"/>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57183119-4DAE-477F-BB7E-52573197111A}" type="slidenum">
              <a:rPr lang="en-US"/>
              <a:pPr/>
              <a:t>18</a:t>
            </a:fld>
            <a:endParaRPr lang="en-US">
              <a:solidFill>
                <a:srgbClr val="000000"/>
              </a:solidFill>
              <a:latin typeface="Times New Roman"/>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6" name="PlaceHolder 1"/>
          <p:cNvSpPr>
            <a:spLocks noGrp="1" noRot="1" noChangeAspect="1"/>
          </p:cNvSpPr>
          <p:nvPr>
            <p:ph type="sldImg"/>
          </p:nvPr>
        </p:nvSpPr>
        <p:spPr>
          <a:xfrm>
            <a:off x="1181100" y="696913"/>
            <a:ext cx="4648200" cy="3486150"/>
          </a:xfrm>
          <a:prstGeom prst="rect">
            <a:avLst/>
          </a:prstGeom>
          <a:ln w="0">
            <a:noFill/>
          </a:ln>
        </p:spPr>
      </p:sp>
      <p:sp>
        <p:nvSpPr>
          <p:cNvPr id="1527"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85000" lnSpcReduction="19999"/>
          </a:bodyPr>
          <a:lstStyle/>
          <a:p>
            <a:pPr defTabSz="931544">
              <a:lnSpc>
                <a:spcPct val="100000"/>
              </a:lnSpc>
            </a:pPr>
            <a:r>
              <a:rPr lang="en-US" sz="2000" dirty="0">
                <a:solidFill>
                  <a:srgbClr val="000000"/>
                </a:solidFill>
                <a:latin typeface="Arial"/>
              </a:rPr>
              <a:t>More impactfully, Mr. Martin went about building roads.  You can see here that, after 70 years of it, oaks are invading the landscape, their acorns having been dragged in with grading blades, and taking root in side castings along dirt roads.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For a while, the oak woodland stopped there because those lands were still subjected to the programmatic disturbance of animal herbivory: </a:t>
            </a:r>
            <a:r>
              <a:rPr lang="en-US" sz="2000" dirty="0" smtClean="0">
                <a:solidFill>
                  <a:srgbClr val="000000"/>
                </a:solidFill>
                <a:latin typeface="Arial"/>
              </a:rPr>
              <a:t>Charlie Martin’s cows</a:t>
            </a:r>
            <a:r>
              <a:rPr lang="en-US" sz="2000" dirty="0">
                <a:solidFill>
                  <a:srgbClr val="000000"/>
                </a:solidFill>
                <a:latin typeface="Arial"/>
              </a:rPr>
              <a:t>, </a:t>
            </a:r>
            <a:r>
              <a:rPr lang="en-US" sz="2000" dirty="0" smtClean="0">
                <a:solidFill>
                  <a:srgbClr val="000000"/>
                </a:solidFill>
                <a:latin typeface="Arial"/>
              </a:rPr>
              <a:t>horses, angora </a:t>
            </a:r>
            <a:r>
              <a:rPr lang="en-US" sz="2000" dirty="0">
                <a:solidFill>
                  <a:srgbClr val="000000"/>
                </a:solidFill>
                <a:latin typeface="Arial"/>
              </a:rPr>
              <a:t>goats, and their supporting haying operations.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Together, these disturbances kept the tree and brush invasions at least partly in check, until automobiles, road improvements, refrigerated trucks, and State Parks put the railroad, and therefore the Town of Glenwood out of business.  But for minimal grazing and a haying operation, all disturbance on this landscape slowly ceased. </a:t>
            </a: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528" name="PlaceHolder 3"/>
          <p:cNvSpPr>
            <a:spLocks noGrp="1"/>
          </p:cNvSpPr>
          <p:nvPr>
            <p:ph type="sldNum" idx="55"/>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449C65D0-585D-4A84-A628-99F293289568}" type="slidenum">
              <a:rPr lang="en-US"/>
              <a:pPr/>
              <a:t>19</a:t>
            </a:fld>
            <a:endParaRPr lang="en-US">
              <a:solidFill>
                <a:srgbClr val="000000"/>
              </a:solidFill>
              <a:latin typeface="Times New Roman"/>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9" name="PlaceHolder 1"/>
          <p:cNvSpPr>
            <a:spLocks noGrp="1" noRot="1" noChangeAspect="1"/>
          </p:cNvSpPr>
          <p:nvPr>
            <p:ph type="sldImg"/>
          </p:nvPr>
        </p:nvSpPr>
        <p:spPr>
          <a:xfrm>
            <a:off x="1181100" y="696913"/>
            <a:ext cx="4648200" cy="3486150"/>
          </a:xfrm>
          <a:prstGeom prst="rect">
            <a:avLst/>
          </a:prstGeom>
          <a:ln w="0">
            <a:noFill/>
          </a:ln>
        </p:spPr>
      </p:sp>
      <p:sp>
        <p:nvSpPr>
          <p:cNvPr id="1530"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92500" lnSpcReduction="19999"/>
          </a:bodyPr>
          <a:lstStyle/>
          <a:p>
            <a:pPr defTabSz="931544">
              <a:lnSpc>
                <a:spcPct val="100000"/>
              </a:lnSpc>
            </a:pPr>
            <a:r>
              <a:rPr lang="en-US" sz="2000" dirty="0">
                <a:solidFill>
                  <a:srgbClr val="000000"/>
                </a:solidFill>
                <a:latin typeface="Arial"/>
              </a:rPr>
              <a:t>OK so here today, the first growth trees are catching up to the point we can no longer see identifiable stump clumps of second growth.  At over 140 years after it was first logged, all of those trees are getting big at a density redwood had never survived.  But who is asking, “How do we configure first and second growth redwoods to survive long enough to develop “old growth” style stands?  Is that even possible?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Who truly knows what old growth stand conditions were before 230 years of fire suppression, much less what to do about the degree of change since then?   Heck, very few can even recognize that rate of change at all!  So let’s finish fixing some of that </a:t>
            </a:r>
            <a:r>
              <a:rPr lang="en-US" sz="2000" b="1" dirty="0">
                <a:solidFill>
                  <a:srgbClr val="000000"/>
                </a:solidFill>
                <a:latin typeface="Arial"/>
              </a:rPr>
              <a:t>recognition</a:t>
            </a:r>
            <a:r>
              <a:rPr lang="en-US" sz="2000" dirty="0">
                <a:solidFill>
                  <a:srgbClr val="000000"/>
                </a:solidFill>
                <a:latin typeface="Arial"/>
              </a:rPr>
              <a:t> problem. </a:t>
            </a:r>
          </a:p>
        </p:txBody>
      </p:sp>
      <p:sp>
        <p:nvSpPr>
          <p:cNvPr id="1531" name="PlaceHolder 3"/>
          <p:cNvSpPr>
            <a:spLocks noGrp="1"/>
          </p:cNvSpPr>
          <p:nvPr>
            <p:ph type="sldNum" idx="56"/>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D4087ADE-B27A-4592-A5EC-295C8AFC0E4C}" type="slidenum">
              <a:rPr lang="en-US"/>
              <a:pPr/>
              <a:t>20</a:t>
            </a:fld>
            <a:endParaRPr lang="en-US">
              <a:solidFill>
                <a:srgbClr val="000000"/>
              </a:solidFill>
              <a:latin typeface="Times New Roman"/>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5" name="PlaceHolder 1"/>
          <p:cNvSpPr>
            <a:spLocks noGrp="1" noRot="1" noChangeAspect="1"/>
          </p:cNvSpPr>
          <p:nvPr>
            <p:ph type="sldImg"/>
          </p:nvPr>
        </p:nvSpPr>
        <p:spPr>
          <a:xfrm>
            <a:off x="1181100" y="696913"/>
            <a:ext cx="4648200" cy="3486150"/>
          </a:xfrm>
          <a:prstGeom prst="rect">
            <a:avLst/>
          </a:prstGeom>
          <a:ln w="0">
            <a:noFill/>
          </a:ln>
        </p:spPr>
      </p:sp>
      <p:sp>
        <p:nvSpPr>
          <p:cNvPr id="1536"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85000" lnSpcReduction="9999"/>
          </a:bodyPr>
          <a:lstStyle/>
          <a:p>
            <a:pPr defTabSz="931544">
              <a:lnSpc>
                <a:spcPct val="100000"/>
              </a:lnSpc>
            </a:pPr>
            <a:r>
              <a:rPr lang="en-US" sz="2000" spc="-6" dirty="0">
                <a:solidFill>
                  <a:srgbClr val="FFFFFF"/>
                </a:solidFill>
                <a:latin typeface="Arial"/>
              </a:rPr>
              <a:t>This is what most people think of when someone says “old growth redwood”:  Massive, craggy, immensely tall trees, a cathedral, with a carpet of ferns and sorrel in the patchy glow of dancing fingers of light.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That is not all of what we see here, but it is what we recognize, not because of how things are, but because of what we believe.  And therein lies a problem for redwood.  The problem with recognition is cognition.  What we believe </a:t>
            </a:r>
            <a:r>
              <a:rPr lang="en-US" sz="2000" b="1" spc="-6" dirty="0">
                <a:solidFill>
                  <a:srgbClr val="FFFFFF"/>
                </a:solidFill>
                <a:latin typeface="Arial"/>
              </a:rPr>
              <a:t>modifies </a:t>
            </a:r>
            <a:r>
              <a:rPr lang="en-US" sz="2000" spc="-6" dirty="0">
                <a:solidFill>
                  <a:srgbClr val="FFFFFF"/>
                </a:solidFill>
                <a:latin typeface="Arial"/>
              </a:rPr>
              <a:t>what we see.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In this case, it’s what we don’t see is that this understory is accruing enough fuel that will eventually pose a hazard to </a:t>
            </a:r>
            <a:r>
              <a:rPr lang="en-US" sz="2000" spc="-6" dirty="0" err="1">
                <a:solidFill>
                  <a:srgbClr val="FFFFFF"/>
                </a:solidFill>
                <a:latin typeface="Arial"/>
              </a:rPr>
              <a:t>thsee</a:t>
            </a:r>
            <a:r>
              <a:rPr lang="en-US" sz="2000" spc="-6" dirty="0">
                <a:solidFill>
                  <a:srgbClr val="FFFFFF"/>
                </a:solidFill>
                <a:latin typeface="Arial"/>
              </a:rPr>
              <a:t> ancient giants because we believe “old growth is fire retardant”   We presume this ”goose pen” on the left burned in entirely from the outside of the tree.   As you will see, that is probably not the case.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537" name="PlaceHolder 3"/>
          <p:cNvSpPr>
            <a:spLocks noGrp="1"/>
          </p:cNvSpPr>
          <p:nvPr>
            <p:ph type="sldNum" idx="58"/>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rgbClr val="000000"/>
                </a:solidFill>
                <a:effectLst/>
                <a:uFillTx/>
                <a:latin typeface="Arial"/>
                <a:ea typeface="+mn-ea"/>
              </a:defRPr>
            </a:lvl1pPr>
          </a:lstStyle>
          <a:p>
            <a:fld id="{68990F52-7320-4B7D-A53F-9AA31EFBFA9B}" type="slidenum">
              <a:rPr lang="en-US"/>
              <a:pPr/>
              <a:t>21</a:t>
            </a:fld>
            <a:endParaRPr lang="en-US">
              <a:latin typeface="Times New Roman"/>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2" name="PlaceHolder 1"/>
          <p:cNvSpPr>
            <a:spLocks noGrp="1" noRot="1" noChangeAspect="1"/>
          </p:cNvSpPr>
          <p:nvPr>
            <p:ph type="sldImg"/>
          </p:nvPr>
        </p:nvSpPr>
        <p:spPr>
          <a:xfrm>
            <a:off x="1181100" y="696913"/>
            <a:ext cx="4648200" cy="3486150"/>
          </a:xfrm>
          <a:prstGeom prst="rect">
            <a:avLst/>
          </a:prstGeom>
          <a:ln w="0">
            <a:noFill/>
          </a:ln>
        </p:spPr>
      </p:sp>
      <p:sp>
        <p:nvSpPr>
          <p:cNvPr id="153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40000" lnSpcReduction="20000"/>
          </a:bodyPr>
          <a:lstStyle/>
          <a:p>
            <a:pPr defTabSz="931544">
              <a:lnSpc>
                <a:spcPct val="100000"/>
              </a:lnSpc>
            </a:pPr>
            <a:r>
              <a:rPr lang="en-US" sz="2000" dirty="0">
                <a:solidFill>
                  <a:srgbClr val="000000"/>
                </a:solidFill>
                <a:latin typeface="Arial"/>
              </a:rPr>
              <a:t>By the time scientists began to study these trees, they went to see what was left of the best, those huge ancient giants.  Dr. Douglass Roy, the author of this 1966 Forest Service Bulletin, was the lead scientist at UC Berkeley’s school of forestry.  Dr. Roy was prolific, his studies are still frequently cited today.  Yet this image illustrates beautifully the paradox of perception: This forest is relatively clean.  There are no huge piles of branches.   There are no big suckers off the root crowns or between trees.  And you know, this is how I remember how they looked at about </a:t>
            </a:r>
            <a:r>
              <a:rPr lang="en-US" sz="2000" dirty="0" smtClean="0">
                <a:solidFill>
                  <a:srgbClr val="000000"/>
                </a:solidFill>
                <a:latin typeface="Arial"/>
              </a:rPr>
              <a:t>that same </a:t>
            </a:r>
            <a:r>
              <a:rPr lang="en-US" sz="2000" dirty="0">
                <a:solidFill>
                  <a:srgbClr val="000000"/>
                </a:solidFill>
                <a:latin typeface="Arial"/>
              </a:rPr>
              <a:t>time.  There is nothing to see but large tall columnar trees surrounded with low-growing greenery.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Or is there?  Yes, there are crown sprouting suckers in this paradigmatic image, but none is more than 12 feet tall.</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It wasn’t hard to find fire scars, and therefore to conclude that the trees had survived fire just fine.  They were after all still there and still impressive.  But what kind of fire did they survive?  What was the recovery like?  Are there hidden defects?  Were those scars from fires repeated perhaps fifty times or was there a </a:t>
            </a:r>
            <a:r>
              <a:rPr lang="en-US" sz="2000" dirty="0" err="1">
                <a:solidFill>
                  <a:srgbClr val="000000"/>
                </a:solidFill>
                <a:latin typeface="Arial"/>
              </a:rPr>
              <a:t>a</a:t>
            </a:r>
            <a:r>
              <a:rPr lang="en-US" sz="2000" dirty="0">
                <a:solidFill>
                  <a:srgbClr val="000000"/>
                </a:solidFill>
                <a:latin typeface="Arial"/>
              </a:rPr>
              <a:t> bigger event that breached the bark?  Aboriginal fires were relatively benign to redwood because understory fuels were so far below the canopy while that thick fire-retardant bark was obviously protective at the base of the trunk.  “Old growth redwoods are fire-tolerant” was repeated early and often throughout schools of forestry and mass media to no end and still is.  Nobody worried about fire in redwood.  Nobody noticed that said understory ladder fuels of suckers and crown sprouts was still growing.  Nobody was looking at them.  Nobody was looking at 5-foot tall piles of dead branches around the trunks.  They were there to look at old growth trees.  </a:t>
            </a:r>
          </a:p>
          <a:p>
            <a:pPr defTabSz="931544">
              <a:lnSpc>
                <a:spcPct val="100000"/>
              </a:lnSpc>
            </a:pPr>
            <a:r>
              <a:rPr lang="en-US" sz="2000" dirty="0">
                <a:solidFill>
                  <a:srgbClr val="000000"/>
                </a:solidFill>
                <a:latin typeface="Arial"/>
              </a:rPr>
              <a:t>Out of recognition that there will be those who have not watched Part I, I am going to recap here some of the material at the beginning of this talk and add a bit of depth to it, because belief literally changes what we see. </a:t>
            </a:r>
          </a:p>
          <a:p>
            <a:pPr defTabSz="931544">
              <a:lnSpc>
                <a:spcPct val="100000"/>
              </a:lnSpc>
            </a:pPr>
            <a:r>
              <a:rPr lang="en-US" sz="2000" dirty="0" err="1">
                <a:solidFill>
                  <a:srgbClr val="000000"/>
                </a:solidFill>
                <a:latin typeface="Arial"/>
                <a:ea typeface="Noto Sans CJK SC"/>
              </a:rPr>
              <a:t>Doglass</a:t>
            </a:r>
            <a:r>
              <a:rPr lang="en-US" sz="2000" dirty="0">
                <a:solidFill>
                  <a:srgbClr val="000000"/>
                </a:solidFill>
                <a:latin typeface="Arial"/>
                <a:ea typeface="Noto Sans CJK SC"/>
              </a:rPr>
              <a:t> Roy’s beliefs arose out of the idea of this redwood system as “Natural,” that people had done little to change the fundamental attributes of a self-optimizing system.   He certainly did not see the degree to which people had shaped redwood system </a:t>
            </a:r>
            <a:r>
              <a:rPr lang="en-US" sz="2000" dirty="0" smtClean="0">
                <a:solidFill>
                  <a:srgbClr val="000000"/>
                </a:solidFill>
                <a:latin typeface="Arial"/>
                <a:ea typeface="Noto Sans CJK SC"/>
              </a:rPr>
              <a:t>behavior as you will see.  </a:t>
            </a:r>
            <a:r>
              <a:rPr lang="en-US" sz="2000" dirty="0">
                <a:solidFill>
                  <a:srgbClr val="000000"/>
                </a:solidFill>
                <a:latin typeface="Arial"/>
                <a:ea typeface="Noto Sans CJK SC"/>
              </a:rPr>
              <a:t>In some respects, those ideas are uniquely American, in that they were first promulgated </a:t>
            </a:r>
            <a:r>
              <a:rPr lang="en-US" sz="2000" dirty="0" smtClean="0">
                <a:solidFill>
                  <a:srgbClr val="000000"/>
                </a:solidFill>
                <a:latin typeface="Arial"/>
                <a:ea typeface="Noto Sans CJK SC"/>
              </a:rPr>
              <a:t>during </a:t>
            </a:r>
            <a:r>
              <a:rPr lang="en-US" sz="2000" dirty="0">
                <a:solidFill>
                  <a:srgbClr val="000000"/>
                </a:solidFill>
                <a:latin typeface="Arial"/>
                <a:ea typeface="Noto Sans CJK SC"/>
              </a:rPr>
              <a:t>The Enlightenment at the turn of the 17</a:t>
            </a:r>
            <a:r>
              <a:rPr lang="en-US" sz="2000" baseline="33000" dirty="0">
                <a:solidFill>
                  <a:srgbClr val="000000"/>
                </a:solidFill>
                <a:latin typeface="Arial"/>
                <a:ea typeface="Noto Sans CJK SC"/>
              </a:rPr>
              <a:t>th</a:t>
            </a:r>
            <a:r>
              <a:rPr lang="en-US" sz="2000" dirty="0">
                <a:solidFill>
                  <a:srgbClr val="000000"/>
                </a:solidFill>
                <a:latin typeface="Arial"/>
                <a:ea typeface="Noto Sans CJK SC"/>
              </a:rPr>
              <a:t> Century.  For those interested there is an article at the Wildergarten web site: Titus Lucretius </a:t>
            </a:r>
            <a:r>
              <a:rPr lang="en-US" sz="2000" dirty="0" err="1">
                <a:solidFill>
                  <a:srgbClr val="000000"/>
                </a:solidFill>
                <a:latin typeface="Arial"/>
                <a:ea typeface="Noto Sans CJK SC"/>
              </a:rPr>
              <a:t>Carus</a:t>
            </a:r>
            <a:r>
              <a:rPr lang="en-US" sz="2000" dirty="0">
                <a:solidFill>
                  <a:srgbClr val="000000"/>
                </a:solidFill>
                <a:latin typeface="Arial"/>
                <a:ea typeface="Noto Sans CJK SC"/>
              </a:rPr>
              <a:t> &amp; “Nature” as Urbane Myth.  </a:t>
            </a:r>
          </a:p>
          <a:p>
            <a:pPr defTabSz="931544">
              <a:lnSpc>
                <a:spcPct val="100000"/>
              </a:lnSpc>
            </a:pPr>
            <a:r>
              <a:rPr lang="en-US" sz="2000" dirty="0">
                <a:solidFill>
                  <a:srgbClr val="000000"/>
                </a:solidFill>
                <a:latin typeface="Arial"/>
                <a:ea typeface="Noto Sans CJK SC"/>
              </a:rPr>
              <a:t>After Dr. Roy, there was an academic undercurrent of those concerned about the consequences of public policy pursuant to those beliefs.  As I wrote Natural Process in the late 1990s, I had many conversations with professors emeriti expressing misgivings about policy in pursuit of those popular beliefs.  So this isn’t a polemic indictment of the academe as much as it is the public culture that sustained </a:t>
            </a:r>
            <a:r>
              <a:rPr lang="en-US" sz="2000" dirty="0" smtClean="0">
                <a:solidFill>
                  <a:srgbClr val="000000"/>
                </a:solidFill>
                <a:latin typeface="Arial"/>
                <a:ea typeface="Noto Sans CJK SC"/>
              </a:rPr>
              <a:t>the academe financially, and </a:t>
            </a:r>
            <a:r>
              <a:rPr lang="en-US" sz="2000" dirty="0">
                <a:solidFill>
                  <a:srgbClr val="000000"/>
                </a:solidFill>
                <a:latin typeface="Arial"/>
                <a:ea typeface="Noto Sans CJK SC"/>
              </a:rPr>
              <a:t>against which they dared not argue strenuously. </a:t>
            </a:r>
            <a:endParaRPr lang="en-US" sz="2000" dirty="0">
              <a:solidFill>
                <a:srgbClr val="000000"/>
              </a:solidFill>
              <a:latin typeface="Arial"/>
            </a:endParaRPr>
          </a:p>
        </p:txBody>
      </p:sp>
      <p:sp>
        <p:nvSpPr>
          <p:cNvPr id="1534" name="PlaceHolder 3"/>
          <p:cNvSpPr>
            <a:spLocks noGrp="1"/>
          </p:cNvSpPr>
          <p:nvPr>
            <p:ph type="sldNum" idx="5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3BAD150D-EB8E-4282-90DF-BB975A18C2BF}" type="slidenum">
              <a:rPr lang="en-US"/>
              <a:pPr/>
              <a:t>22</a:t>
            </a:fld>
            <a:endParaRPr lang="en-US">
              <a:solidFill>
                <a:srgbClr val="000000"/>
              </a:solidFill>
              <a:latin typeface="Times New Roman"/>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8" name="PlaceHolder 1"/>
          <p:cNvSpPr>
            <a:spLocks noGrp="1" noRot="1" noChangeAspect="1"/>
          </p:cNvSpPr>
          <p:nvPr>
            <p:ph type="sldImg"/>
          </p:nvPr>
        </p:nvSpPr>
        <p:spPr>
          <a:xfrm>
            <a:off x="1181100" y="696913"/>
            <a:ext cx="4648200" cy="3486150"/>
          </a:xfrm>
          <a:prstGeom prst="rect">
            <a:avLst/>
          </a:prstGeom>
          <a:ln w="0">
            <a:noFill/>
          </a:ln>
        </p:spPr>
      </p:sp>
      <p:sp>
        <p:nvSpPr>
          <p:cNvPr id="1539"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14266">
              <a:lnSpc>
                <a:spcPct val="100000"/>
              </a:lnSpc>
            </a:pPr>
            <a:r>
              <a:rPr lang="en-US" sz="2000" dirty="0">
                <a:solidFill>
                  <a:srgbClr val="000000"/>
                </a:solidFill>
                <a:latin typeface="Arial"/>
              </a:rPr>
              <a:t>Here’s another tree with a goose-pen up in Prairie Creek on the North Coast</a:t>
            </a:r>
            <a:r>
              <a:rPr lang="en-US" sz="2000" spc="-6" dirty="0">
                <a:solidFill>
                  <a:srgbClr val="FFFFFF"/>
                </a:solidFill>
                <a:latin typeface="Arial"/>
              </a:rPr>
              <a:t>, long thought to have been burned into the tree by successive fires over thousands of years, much as they obviously are in pine across the Great Basin and beyond.  Is that all you see here? </a:t>
            </a:r>
            <a:endParaRPr lang="en-US" sz="2000" dirty="0">
              <a:solidFill>
                <a:srgbClr val="000000"/>
              </a:solidFill>
              <a:latin typeface="Arial"/>
            </a:endParaRPr>
          </a:p>
          <a:p>
            <a:pPr defTabSz="914266">
              <a:lnSpc>
                <a:spcPct val="100000"/>
              </a:lnSpc>
            </a:pPr>
            <a:endParaRPr lang="en-US" sz="2000" dirty="0">
              <a:solidFill>
                <a:srgbClr val="000000"/>
              </a:solidFill>
              <a:latin typeface="Arial"/>
            </a:endParaRPr>
          </a:p>
          <a:p>
            <a:pPr defTabSz="914266">
              <a:lnSpc>
                <a:spcPct val="100000"/>
              </a:lnSpc>
            </a:pPr>
            <a:r>
              <a:rPr lang="en-US" sz="2000" dirty="0">
                <a:solidFill>
                  <a:srgbClr val="000000"/>
                </a:solidFill>
                <a:latin typeface="Arial"/>
              </a:rPr>
              <a:t>Once people have houses, then they want to go see these ancient trees and are glad that they are protected.  Virtually nobody would tolerate a chainsaw on anything in here. </a:t>
            </a:r>
          </a:p>
          <a:p>
            <a:pPr defTabSz="914266">
              <a:lnSpc>
                <a:spcPct val="100000"/>
              </a:lnSpc>
            </a:pPr>
            <a:endParaRPr lang="en-US" sz="2000" dirty="0">
              <a:solidFill>
                <a:srgbClr val="000000"/>
              </a:solidFill>
              <a:latin typeface="Arial"/>
            </a:endParaRPr>
          </a:p>
          <a:p>
            <a:pPr defTabSz="914266">
              <a:lnSpc>
                <a:spcPct val="100000"/>
              </a:lnSpc>
            </a:pPr>
            <a:r>
              <a:rPr lang="en-US" sz="2000" dirty="0">
                <a:solidFill>
                  <a:srgbClr val="000000"/>
                </a:solidFill>
                <a:latin typeface="Arial"/>
              </a:rPr>
              <a:t>Almost nobody notices the accumulation of understory ladder fuels of suckers and crown sprouts that are still growing.  Nobody is looking at those.  They are here to see old growth trees.  </a:t>
            </a:r>
            <a:r>
              <a:rPr lang="en-US" sz="2000" spc="-6" dirty="0">
                <a:solidFill>
                  <a:srgbClr val="FFFFFF"/>
                </a:solidFill>
                <a:latin typeface="Arial"/>
              </a:rPr>
              <a:t>And for the most part, the people who visit Parks are there for what they get FROM the trees, not for what they can do for them.  They come here to gratify themselves.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They don’t come here to make things any better for those trees and wouldn’t allow anyone else to try.  After all, they are “Natural” and must be “preserved.”  </a:t>
            </a:r>
            <a:r>
              <a:rPr lang="en-US" sz="2000" dirty="0">
                <a:solidFill>
                  <a:srgbClr val="000000"/>
                </a:solidFill>
                <a:latin typeface="Arial"/>
              </a:rPr>
              <a:t> Yet the forest is a living and changing thing.  There is no such thing as “preservation” in Nature.</a:t>
            </a:r>
          </a:p>
        </p:txBody>
      </p:sp>
      <p:sp>
        <p:nvSpPr>
          <p:cNvPr id="1540" name="PlaceHolder 3"/>
          <p:cNvSpPr>
            <a:spLocks noGrp="1"/>
          </p:cNvSpPr>
          <p:nvPr>
            <p:ph type="sldNum" idx="59"/>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rgbClr val="000000"/>
                </a:solidFill>
                <a:effectLst/>
                <a:uFillTx/>
                <a:latin typeface="Arial"/>
                <a:ea typeface="+mn-ea"/>
              </a:defRPr>
            </a:lvl1pPr>
          </a:lstStyle>
          <a:p>
            <a:fld id="{518624ED-EB6C-4A3E-B9AF-36D919D254CA}" type="slidenum">
              <a:rPr lang="en-US"/>
              <a:pPr/>
              <a:t>23</a:t>
            </a:fld>
            <a:endParaRPr lang="en-US">
              <a:latin typeface="Times New Roman"/>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1" name="PlaceHolder 1"/>
          <p:cNvSpPr>
            <a:spLocks noGrp="1" noRot="1" noChangeAspect="1"/>
          </p:cNvSpPr>
          <p:nvPr>
            <p:ph type="sldImg"/>
          </p:nvPr>
        </p:nvSpPr>
        <p:spPr>
          <a:xfrm>
            <a:off x="1181100" y="696913"/>
            <a:ext cx="4646613" cy="3486150"/>
          </a:xfrm>
          <a:prstGeom prst="rect">
            <a:avLst/>
          </a:prstGeom>
          <a:ln w="0">
            <a:noFill/>
          </a:ln>
        </p:spPr>
      </p:sp>
      <p:sp>
        <p:nvSpPr>
          <p:cNvPr id="1542"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92500" lnSpcReduction="9999"/>
          </a:bodyPr>
          <a:lstStyle/>
          <a:p>
            <a:pPr>
              <a:lnSpc>
                <a:spcPct val="100000"/>
              </a:lnSpc>
            </a:pPr>
            <a:r>
              <a:rPr lang="en-US" sz="2000" dirty="0">
                <a:solidFill>
                  <a:schemeClr val="lt1"/>
                </a:solidFill>
                <a:latin typeface="Arial"/>
              </a:rPr>
              <a:t>This old growth stand is here in Santa Cruz.  It’s is a little different from what Dr. Roy studied, isn’t it? </a:t>
            </a:r>
            <a:endParaRPr lang="en-US" sz="2000" dirty="0" smtClean="0">
              <a:solidFill>
                <a:schemeClr val="lt1"/>
              </a:solidFill>
              <a:latin typeface="Arial"/>
            </a:endParaRPr>
          </a:p>
          <a:p>
            <a:pPr>
              <a:lnSpc>
                <a:spcPct val="100000"/>
              </a:lnSpc>
            </a:pPr>
            <a:endParaRPr lang="en-US" sz="2000" dirty="0" smtClean="0">
              <a:solidFill>
                <a:schemeClr val="lt1"/>
              </a:solidFill>
              <a:latin typeface="Arial"/>
            </a:endParaRPr>
          </a:p>
          <a:p>
            <a:pPr>
              <a:lnSpc>
                <a:spcPct val="100000"/>
              </a:lnSpc>
            </a:pPr>
            <a:r>
              <a:rPr lang="en-US" sz="2000" dirty="0" smtClean="0">
                <a:solidFill>
                  <a:schemeClr val="lt1"/>
                </a:solidFill>
                <a:latin typeface="Arial"/>
              </a:rPr>
              <a:t>How many “old growth trees” do you actually see here?</a:t>
            </a:r>
            <a:endParaRPr lang="en-US" sz="2000" dirty="0">
              <a:solidFill>
                <a:srgbClr val="000000"/>
              </a:solidFill>
              <a:latin typeface="Arial"/>
            </a:endParaRPr>
          </a:p>
          <a:p>
            <a:pPr>
              <a:lnSpc>
                <a:spcPct val="100000"/>
              </a:lnSpc>
            </a:pPr>
            <a:endParaRPr lang="en-US" sz="2000" dirty="0">
              <a:solidFill>
                <a:srgbClr val="000000"/>
              </a:solidFill>
              <a:latin typeface="Arial"/>
            </a:endParaRPr>
          </a:p>
          <a:p>
            <a:pPr>
              <a:lnSpc>
                <a:spcPct val="100000"/>
              </a:lnSpc>
            </a:pPr>
            <a:r>
              <a:rPr lang="en-US" sz="2000" dirty="0">
                <a:solidFill>
                  <a:schemeClr val="lt1"/>
                </a:solidFill>
                <a:latin typeface="Arial"/>
              </a:rPr>
              <a:t>You will note that this photo didn’t capture the stand at the ground line.  Why not?</a:t>
            </a:r>
            <a:endParaRPr lang="en-US" sz="2000" dirty="0">
              <a:solidFill>
                <a:srgbClr val="000000"/>
              </a:solidFill>
              <a:latin typeface="Arial"/>
            </a:endParaRPr>
          </a:p>
          <a:p>
            <a:pPr>
              <a:lnSpc>
                <a:spcPct val="100000"/>
              </a:lnSpc>
            </a:pPr>
            <a:endParaRPr lang="en-US" sz="2000" dirty="0">
              <a:solidFill>
                <a:srgbClr val="000000"/>
              </a:solidFill>
              <a:latin typeface="Arial"/>
            </a:endParaRPr>
          </a:p>
          <a:p>
            <a:pPr>
              <a:lnSpc>
                <a:spcPct val="100000"/>
              </a:lnSpc>
            </a:pPr>
            <a:r>
              <a:rPr lang="en-US" sz="2000" dirty="0">
                <a:solidFill>
                  <a:schemeClr val="lt1"/>
                </a:solidFill>
                <a:latin typeface="Arial"/>
              </a:rPr>
              <a:t>There is so much undergrowth it wouldn’t make a good picture.  </a:t>
            </a:r>
            <a:endParaRPr lang="en-US" sz="2000" dirty="0">
              <a:solidFill>
                <a:srgbClr val="000000"/>
              </a:solidFill>
              <a:latin typeface="Arial"/>
            </a:endParaRPr>
          </a:p>
          <a:p>
            <a:pPr>
              <a:lnSpc>
                <a:spcPct val="100000"/>
              </a:lnSpc>
            </a:pPr>
            <a:endParaRPr lang="en-US" sz="2000" dirty="0">
              <a:solidFill>
                <a:srgbClr val="000000"/>
              </a:solidFill>
              <a:latin typeface="Arial"/>
            </a:endParaRPr>
          </a:p>
          <a:p>
            <a:pPr>
              <a:lnSpc>
                <a:spcPct val="100000"/>
              </a:lnSpc>
            </a:pPr>
            <a:r>
              <a:rPr lang="en-US" sz="2000" dirty="0">
                <a:solidFill>
                  <a:schemeClr val="lt1"/>
                </a:solidFill>
                <a:latin typeface="Arial"/>
              </a:rPr>
              <a:t>Our perceptions have been a problem for a long time.  This accumulation happens a lot faster than we realize. </a:t>
            </a:r>
            <a:endParaRPr lang="en-US" sz="2000" dirty="0">
              <a:solidFill>
                <a:srgbClr val="000000"/>
              </a:solidFill>
              <a:latin typeface="Arial"/>
            </a:endParaRPr>
          </a:p>
          <a:p>
            <a:pPr>
              <a:lnSpc>
                <a:spcPct val="100000"/>
              </a:lnSpc>
            </a:pPr>
            <a:endParaRPr lang="en-US" sz="2000" dirty="0">
              <a:solidFill>
                <a:srgbClr val="000000"/>
              </a:solidFill>
              <a:latin typeface="Arial"/>
            </a:endParaRPr>
          </a:p>
          <a:p>
            <a:pPr>
              <a:lnSpc>
                <a:spcPct val="100000"/>
              </a:lnSpc>
            </a:pPr>
            <a:r>
              <a:rPr lang="en-US" sz="2000" dirty="0">
                <a:solidFill>
                  <a:schemeClr val="lt1"/>
                </a:solidFill>
                <a:latin typeface="Arial"/>
              </a:rPr>
              <a:t>So let’s see if your perceptions are now a little more attuned.</a:t>
            </a:r>
            <a:endParaRPr lang="en-US" sz="2000" dirty="0">
              <a:solidFill>
                <a:srgbClr val="000000"/>
              </a:solidFill>
              <a:latin typeface="Arial"/>
            </a:endParaRPr>
          </a:p>
          <a:p>
            <a:pPr>
              <a:lnSpc>
                <a:spcPct val="100000"/>
              </a:lnSpc>
            </a:pPr>
            <a:endParaRPr lang="en-US" sz="2000" dirty="0">
              <a:solidFill>
                <a:srgbClr val="000000"/>
              </a:solidFill>
              <a:latin typeface="Arial"/>
            </a:endParaRPr>
          </a:p>
        </p:txBody>
      </p:sp>
      <p:sp>
        <p:nvSpPr>
          <p:cNvPr id="1543" name="PlaceHolder 3"/>
          <p:cNvSpPr>
            <a:spLocks noGrp="1"/>
          </p:cNvSpPr>
          <p:nvPr>
            <p:ph type="sldNum" idx="60"/>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4980481E-C1B1-48D7-B307-F63D56983704}" type="slidenum">
              <a:rPr lang="en-US"/>
              <a:pPr/>
              <a:t>24</a:t>
            </a:fld>
            <a:endParaRPr lang="en-US">
              <a:solidFill>
                <a:srgbClr val="000000"/>
              </a:solidFill>
              <a:latin typeface="Times New Roman"/>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4" name="PlaceHolder 1"/>
          <p:cNvSpPr>
            <a:spLocks noGrp="1" noRot="1" noChangeAspect="1"/>
          </p:cNvSpPr>
          <p:nvPr>
            <p:ph type="sldImg"/>
          </p:nvPr>
        </p:nvSpPr>
        <p:spPr>
          <a:xfrm>
            <a:off x="1181100" y="696913"/>
            <a:ext cx="4648200" cy="3486150"/>
          </a:xfrm>
          <a:prstGeom prst="rect">
            <a:avLst/>
          </a:prstGeom>
          <a:ln w="0">
            <a:noFill/>
          </a:ln>
        </p:spPr>
      </p:sp>
      <p:sp>
        <p:nvSpPr>
          <p:cNvPr id="1545"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85000" lnSpcReduction="9999"/>
          </a:bodyPr>
          <a:lstStyle/>
          <a:p>
            <a:pPr defTabSz="931544">
              <a:lnSpc>
                <a:spcPct val="100000"/>
              </a:lnSpc>
            </a:pPr>
            <a:r>
              <a:rPr lang="en-US" sz="2000" spc="-6" dirty="0">
                <a:solidFill>
                  <a:srgbClr val="FFFFFF"/>
                </a:solidFill>
                <a:latin typeface="Arial"/>
              </a:rPr>
              <a:t>This was in 1918, in the heyday of logging in Santa Cruz County after the San Francisco earthquake and fire.  This was the railroad trestle across San Vicente Creek draining into Davenport.  This area was not marginal redwood habitat like ours above Glenwood, this was a north-facing slope in a classic, continuous “Virgin Old Growth” stand.</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Now I’m pretty sure most people seeing this image without having heard this talk would not have guessed what I am about to ask you about it:</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How dense was this forest before they logged the hell out of it?</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Do you see a lot of monster redwood stumps in here?</a:t>
            </a:r>
            <a:endParaRPr lang="en-US" sz="2000" dirty="0">
              <a:solidFill>
                <a:srgbClr val="000000"/>
              </a:solidFill>
              <a:latin typeface="Arial"/>
            </a:endParaRPr>
          </a:p>
        </p:txBody>
      </p:sp>
      <p:sp>
        <p:nvSpPr>
          <p:cNvPr id="1546" name="PlaceHolder 3"/>
          <p:cNvSpPr>
            <a:spLocks noGrp="1"/>
          </p:cNvSpPr>
          <p:nvPr>
            <p:ph type="sldNum" idx="61"/>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C163284B-305F-4AA3-9B75-FC66109F53C9}" type="slidenum">
              <a:rPr lang="en-US"/>
              <a:pPr/>
              <a:t>25</a:t>
            </a:fld>
            <a:endParaRPr lang="en-US">
              <a:solidFill>
                <a:srgbClr val="000000"/>
              </a:solidFill>
              <a:latin typeface="Times New Roman"/>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7" name="PlaceHolder 1"/>
          <p:cNvSpPr>
            <a:spLocks noGrp="1" noRot="1" noChangeAspect="1"/>
          </p:cNvSpPr>
          <p:nvPr>
            <p:ph type="sldImg"/>
          </p:nvPr>
        </p:nvSpPr>
        <p:spPr>
          <a:xfrm>
            <a:off x="1181100" y="696913"/>
            <a:ext cx="4648200" cy="3486150"/>
          </a:xfrm>
          <a:prstGeom prst="rect">
            <a:avLst/>
          </a:prstGeom>
          <a:ln w="0">
            <a:noFill/>
          </a:ln>
        </p:spPr>
      </p:sp>
      <p:sp>
        <p:nvSpPr>
          <p:cNvPr id="1548"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85000" lnSpcReduction="19999"/>
          </a:bodyPr>
          <a:lstStyle/>
          <a:p>
            <a:pPr defTabSz="931544">
              <a:lnSpc>
                <a:spcPct val="100000"/>
              </a:lnSpc>
            </a:pPr>
            <a:r>
              <a:rPr lang="en-US" sz="2000" spc="-6" dirty="0">
                <a:solidFill>
                  <a:srgbClr val="FFFFFF"/>
                </a:solidFill>
                <a:latin typeface="Arial"/>
              </a:rPr>
              <a:t>I’ve marked every </a:t>
            </a:r>
            <a:r>
              <a:rPr lang="en-US" sz="2000" b="1" spc="-6" dirty="0">
                <a:solidFill>
                  <a:srgbClr val="FFFFFF"/>
                </a:solidFill>
                <a:latin typeface="Arial"/>
              </a:rPr>
              <a:t>potential</a:t>
            </a:r>
            <a:r>
              <a:rPr lang="en-US" sz="2000" spc="-6" dirty="0">
                <a:solidFill>
                  <a:srgbClr val="FFFFFF"/>
                </a:solidFill>
                <a:latin typeface="Arial"/>
              </a:rPr>
              <a:t> stump I could find.  I was aggressive about it.  There are definitely more arrows here than real stumps.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Yet it is still clear that this was a reasonably spacious </a:t>
            </a:r>
            <a:r>
              <a:rPr lang="en-US" sz="2000" spc="-6" dirty="0" smtClean="0">
                <a:solidFill>
                  <a:srgbClr val="FFFFFF"/>
                </a:solidFill>
                <a:latin typeface="Arial"/>
              </a:rPr>
              <a:t>stand by modern standards.  For </a:t>
            </a:r>
            <a:r>
              <a:rPr lang="en-US" sz="2000" spc="-6" dirty="0">
                <a:solidFill>
                  <a:srgbClr val="FFFFFF"/>
                </a:solidFill>
                <a:latin typeface="Arial"/>
              </a:rPr>
              <a:t>the most part the big trees were 40-50 feet apart and more, about 16-25 stems per acre…  Which would be about the same stand density of pre-colonial trees in Redwood National Park</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Hold that thought as to why.</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smtClean="0">
                <a:solidFill>
                  <a:srgbClr val="FFFFFF"/>
                </a:solidFill>
                <a:latin typeface="Arial"/>
              </a:rPr>
              <a:t>This </a:t>
            </a:r>
            <a:r>
              <a:rPr lang="en-US" sz="2000" spc="-6" dirty="0">
                <a:solidFill>
                  <a:srgbClr val="FFFFFF"/>
                </a:solidFill>
                <a:latin typeface="Arial"/>
              </a:rPr>
              <a:t>forest had never been logged.  For thousands of years, the only people around were Indians.</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Is that </a:t>
            </a:r>
            <a:r>
              <a:rPr lang="en-US" sz="2000" spc="-6" dirty="0" smtClean="0">
                <a:solidFill>
                  <a:srgbClr val="FFFFFF"/>
                </a:solidFill>
                <a:latin typeface="Arial"/>
              </a:rPr>
              <a:t>50ft spacing </a:t>
            </a:r>
            <a:r>
              <a:rPr lang="en-US" sz="2000" spc="-6" dirty="0">
                <a:solidFill>
                  <a:srgbClr val="FFFFFF"/>
                </a:solidFill>
                <a:latin typeface="Arial"/>
              </a:rPr>
              <a:t>because of natural habitat or management?   Those tribal families were here a lot longer than the trees.</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549" name="PlaceHolder 3"/>
          <p:cNvSpPr>
            <a:spLocks noGrp="1"/>
          </p:cNvSpPr>
          <p:nvPr>
            <p:ph type="sldNum" idx="62"/>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CDF4F848-4069-4C33-9B39-3FE09827E143}" type="slidenum">
              <a:rPr lang="en-US"/>
              <a:pPr/>
              <a:t>26</a:t>
            </a:fld>
            <a:endParaRPr lang="en-US">
              <a:solidFill>
                <a:srgbClr val="000000"/>
              </a:solidFill>
              <a:latin typeface="Times New Roman"/>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0" name="PlaceHolder 1"/>
          <p:cNvSpPr>
            <a:spLocks noGrp="1" noRot="1" noChangeAspect="1"/>
          </p:cNvSpPr>
          <p:nvPr>
            <p:ph type="sldImg"/>
          </p:nvPr>
        </p:nvSpPr>
        <p:spPr>
          <a:xfrm>
            <a:off x="1182688" y="696913"/>
            <a:ext cx="4643437" cy="3484562"/>
          </a:xfrm>
          <a:prstGeom prst="rect">
            <a:avLst/>
          </a:prstGeom>
          <a:ln w="0">
            <a:noFill/>
          </a:ln>
        </p:spPr>
      </p:sp>
      <p:sp>
        <p:nvSpPr>
          <p:cNvPr id="1551"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spc="-6" dirty="0">
                <a:solidFill>
                  <a:srgbClr val="FFFFFF"/>
                </a:solidFill>
                <a:latin typeface="Arial"/>
              </a:rPr>
              <a:t>Now, my second question for you about this image is </a:t>
            </a:r>
            <a:r>
              <a:rPr lang="en-US" sz="2000" spc="-6" dirty="0" smtClean="0">
                <a:solidFill>
                  <a:srgbClr val="FFFFFF"/>
                </a:solidFill>
                <a:latin typeface="Arial"/>
              </a:rPr>
              <a:t>actually</a:t>
            </a:r>
            <a:r>
              <a:rPr lang="en-US" sz="2000" spc="-6" baseline="0" dirty="0" smtClean="0">
                <a:solidFill>
                  <a:srgbClr val="FFFFFF"/>
                </a:solidFill>
                <a:latin typeface="Arial"/>
              </a:rPr>
              <a:t> </a:t>
            </a:r>
            <a:r>
              <a:rPr lang="en-US" sz="2000" spc="-6" dirty="0" smtClean="0">
                <a:solidFill>
                  <a:srgbClr val="FFFFFF"/>
                </a:solidFill>
                <a:latin typeface="Arial"/>
              </a:rPr>
              <a:t>more </a:t>
            </a:r>
            <a:r>
              <a:rPr lang="en-US" sz="2000" spc="-6" dirty="0">
                <a:solidFill>
                  <a:srgbClr val="FFFFFF"/>
                </a:solidFill>
                <a:latin typeface="Arial"/>
              </a:rPr>
              <a:t>interesting: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Was the stand density when it was logged the same as before the Spanish conquest?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That answer is, clearly NO.  But </a:t>
            </a:r>
            <a:r>
              <a:rPr lang="en-US" sz="2000" spc="-6" dirty="0" smtClean="0">
                <a:solidFill>
                  <a:srgbClr val="FFFFFF"/>
                </a:solidFill>
                <a:latin typeface="Arial"/>
              </a:rPr>
              <a:t>do </a:t>
            </a:r>
            <a:r>
              <a:rPr lang="en-US" sz="2000" spc="-6" dirty="0">
                <a:solidFill>
                  <a:srgbClr val="FFFFFF"/>
                </a:solidFill>
                <a:latin typeface="Arial"/>
              </a:rPr>
              <a:t>you see why?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Let’s take a closer look. </a:t>
            </a:r>
            <a:endParaRPr lang="en-US" sz="2000" dirty="0">
              <a:solidFill>
                <a:srgbClr val="000000"/>
              </a:solidFill>
              <a:latin typeface="Arial"/>
            </a:endParaRPr>
          </a:p>
        </p:txBody>
      </p:sp>
      <p:sp>
        <p:nvSpPr>
          <p:cNvPr id="1552" name="PlaceHolder 3"/>
          <p:cNvSpPr>
            <a:spLocks noGrp="1"/>
          </p:cNvSpPr>
          <p:nvPr>
            <p:ph type="sldNum" idx="63"/>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66B9ADA1-0238-482D-A059-BE7938DF9B07}" type="slidenum">
              <a:rPr lang="en-US"/>
              <a:pPr/>
              <a:t>27</a:t>
            </a:fld>
            <a:endParaRPr lang="en-US">
              <a:solidFill>
                <a:srgbClr val="000000"/>
              </a:solidFill>
              <a:latin typeface="Times New Roman"/>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3" name="PlaceHolder 1"/>
          <p:cNvSpPr>
            <a:spLocks noGrp="1" noRot="1" noChangeAspect="1"/>
          </p:cNvSpPr>
          <p:nvPr>
            <p:ph type="sldImg"/>
          </p:nvPr>
        </p:nvSpPr>
        <p:spPr>
          <a:xfrm>
            <a:off x="1181100" y="696913"/>
            <a:ext cx="4648200" cy="3486150"/>
          </a:xfrm>
          <a:prstGeom prst="rect">
            <a:avLst/>
          </a:prstGeom>
          <a:ln w="0">
            <a:noFill/>
          </a:ln>
        </p:spPr>
      </p:sp>
      <p:sp>
        <p:nvSpPr>
          <p:cNvPr id="1554"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dirty="0">
                <a:solidFill>
                  <a:srgbClr val="FFFFFF"/>
                </a:solidFill>
                <a:latin typeface="Arial"/>
              </a:rPr>
              <a:t>I want to bring your attention to these remaining skinny and often curved standing stems, particularly what looks like a stump clump on the right at the skyline.  These were crown suckers the loggers left behind because they were too skinny and curved to be of any commercial value.  In fact, they were a hassle.  I’m sure they had to cut a lot those just to make room to saw out the big trees.  You can see skinny poles like that in various places on the ground here and I’d bet a lot of them were used for stringers on this railroad trestle.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Now we get to the interesting part: If this was Natural, then why are these suckers all about the same height and diameter, as if they all started at about the same time?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In an old growth stand that had never been logged, why would that be, if they were “Natural”?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Let’s look at a similar condition on an old growth tree that has never been logged 100 years later in Big Basin State Park.</a:t>
            </a:r>
            <a:endParaRPr lang="en-US" sz="2000" dirty="0">
              <a:solidFill>
                <a:srgbClr val="000000"/>
              </a:solidFill>
              <a:latin typeface="Arial"/>
            </a:endParaRPr>
          </a:p>
        </p:txBody>
      </p:sp>
      <p:sp>
        <p:nvSpPr>
          <p:cNvPr id="1555" name="PlaceHolder 3"/>
          <p:cNvSpPr>
            <a:spLocks noGrp="1"/>
          </p:cNvSpPr>
          <p:nvPr>
            <p:ph type="sldNum" idx="64"/>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F8695884-D9AC-43BB-B491-A1FE8B93055E}" type="slidenum">
              <a:rPr lang="en-US"/>
              <a:pPr/>
              <a:t>28</a:t>
            </a:fld>
            <a:endParaRPr lang="en-US">
              <a:solidFill>
                <a:srgbClr val="000000"/>
              </a:solidFill>
              <a:latin typeface="Times New Roman"/>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 name="PlaceHolder 1"/>
          <p:cNvSpPr>
            <a:spLocks noGrp="1" noRot="1" noChangeAspect="1"/>
          </p:cNvSpPr>
          <p:nvPr>
            <p:ph type="sldImg"/>
          </p:nvPr>
        </p:nvSpPr>
        <p:spPr>
          <a:xfrm>
            <a:off x="1181100" y="696913"/>
            <a:ext cx="4648200" cy="3486150"/>
          </a:xfrm>
          <a:prstGeom prst="rect">
            <a:avLst/>
          </a:prstGeom>
          <a:ln w="0">
            <a:noFill/>
          </a:ln>
        </p:spPr>
      </p:sp>
      <p:sp>
        <p:nvSpPr>
          <p:cNvPr id="1557"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dirty="0" smtClean="0">
                <a:solidFill>
                  <a:srgbClr val="FFCC00"/>
                </a:solidFill>
                <a:latin typeface="Arial"/>
              </a:rPr>
              <a:t>At</a:t>
            </a:r>
            <a:r>
              <a:rPr lang="en-US" sz="2000" spc="-6" baseline="0" dirty="0" smtClean="0">
                <a:solidFill>
                  <a:srgbClr val="FFCC00"/>
                </a:solidFill>
                <a:latin typeface="Arial"/>
              </a:rPr>
              <a:t> about eight feet in diameter, t</a:t>
            </a:r>
            <a:r>
              <a:rPr lang="en-US" sz="2000" spc="-6" dirty="0" smtClean="0">
                <a:solidFill>
                  <a:srgbClr val="FFCC00"/>
                </a:solidFill>
                <a:latin typeface="Arial"/>
              </a:rPr>
              <a:t>he </a:t>
            </a:r>
            <a:r>
              <a:rPr lang="en-US" sz="2000" spc="-6" dirty="0">
                <a:solidFill>
                  <a:srgbClr val="FFCC00"/>
                </a:solidFill>
                <a:latin typeface="Arial"/>
              </a:rPr>
              <a:t>tree with the gold dot </a:t>
            </a:r>
            <a:r>
              <a:rPr lang="en-US" sz="2000" spc="-6" dirty="0">
                <a:solidFill>
                  <a:srgbClr val="FFFFFF"/>
                </a:solidFill>
                <a:latin typeface="Arial"/>
              </a:rPr>
              <a:t>is </a:t>
            </a:r>
            <a:r>
              <a:rPr lang="en-US" sz="2000" spc="-6" dirty="0" smtClean="0">
                <a:solidFill>
                  <a:srgbClr val="FFFFFF"/>
                </a:solidFill>
                <a:latin typeface="Arial"/>
              </a:rPr>
              <a:t>obviously a </a:t>
            </a:r>
            <a:r>
              <a:rPr lang="en-US" sz="2000" spc="-6" dirty="0">
                <a:solidFill>
                  <a:srgbClr val="FFFFFF"/>
                </a:solidFill>
                <a:latin typeface="Arial"/>
              </a:rPr>
              <a:t>pre-colonial </a:t>
            </a:r>
            <a:r>
              <a:rPr lang="en-US" sz="2000" spc="-6" dirty="0" smtClean="0">
                <a:solidFill>
                  <a:srgbClr val="FFCC00"/>
                </a:solidFill>
                <a:latin typeface="Arial"/>
              </a:rPr>
              <a:t>redwood.  </a:t>
            </a:r>
            <a:r>
              <a:rPr lang="en-US" sz="2000" spc="-6" dirty="0">
                <a:solidFill>
                  <a:srgbClr val="FFFFFF"/>
                </a:solidFill>
                <a:latin typeface="Arial"/>
              </a:rPr>
              <a:t>It is surrounded by </a:t>
            </a:r>
            <a:r>
              <a:rPr lang="en-US" sz="2000" spc="-6" dirty="0">
                <a:solidFill>
                  <a:srgbClr val="F85028"/>
                </a:solidFill>
                <a:latin typeface="Arial"/>
              </a:rPr>
              <a:t>9 crown suckers </a:t>
            </a:r>
            <a:r>
              <a:rPr lang="en-US" sz="2000" spc="-6" dirty="0">
                <a:solidFill>
                  <a:srgbClr val="FFFFFF"/>
                </a:solidFill>
                <a:latin typeface="Arial"/>
              </a:rPr>
              <a:t>(one behind).  The mound at the base is a mix of dead branches and duff.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Now </a:t>
            </a:r>
            <a:r>
              <a:rPr lang="en-US" sz="2000" spc="-6" dirty="0" smtClean="0">
                <a:solidFill>
                  <a:srgbClr val="FFFFFF"/>
                </a:solidFill>
                <a:latin typeface="Arial"/>
              </a:rPr>
              <a:t>my </a:t>
            </a:r>
            <a:r>
              <a:rPr lang="en-US" sz="2000" spc="-6" dirty="0">
                <a:solidFill>
                  <a:srgbClr val="FFFFFF"/>
                </a:solidFill>
                <a:latin typeface="Arial"/>
              </a:rPr>
              <a:t>next question for you is simpler:  None of these crown suckers is bigger than 30 inches.  Are any of them more than 233 years old?   When Spanish Governor of California, Jose Joaquin de </a:t>
            </a:r>
            <a:r>
              <a:rPr lang="en-US" sz="2000" spc="-6" dirty="0" err="1">
                <a:solidFill>
                  <a:srgbClr val="FFFFFF"/>
                </a:solidFill>
                <a:latin typeface="Arial"/>
              </a:rPr>
              <a:t>Arrillaga</a:t>
            </a:r>
            <a:r>
              <a:rPr lang="en-US" sz="2000" spc="-6" dirty="0">
                <a:solidFill>
                  <a:srgbClr val="FFFFFF"/>
                </a:solidFill>
                <a:latin typeface="Arial"/>
              </a:rPr>
              <a:t> banned Indian burning in 1793???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Is this more ladder fuel than when San Vicente was logged?  Sure!  These suckers are now tall enough to roast the old growth canopy if they burn.   When the wind blows and they shear against each other, they break branches off.  The resulting pile at the root crown is enough fuel to cook roots too.   Have you ever cut up and removed such a pile of trash?   I have.  It isn’t easy.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Now, this isn’t the worst example I could find, it was right by the side of the road.  I didn’t have time to look around for worse.  Look at the clumps in the background.  This is the rule today, not the exception.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558" name="PlaceHolder 3"/>
          <p:cNvSpPr>
            <a:spLocks noGrp="1"/>
          </p:cNvSpPr>
          <p:nvPr>
            <p:ph type="sldNum" idx="65"/>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21AAB7E0-73B8-4FBA-9C5A-ECDFC9150B82}" type="slidenum">
              <a:rPr lang="en-US"/>
              <a:pPr/>
              <a:t>29</a:t>
            </a:fld>
            <a:endParaRPr lang="en-US">
              <a:solidFill>
                <a:srgbClr val="000000"/>
              </a:solidFill>
              <a:latin typeface="Times New Roman"/>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9" name="PlaceHolder 1"/>
          <p:cNvSpPr>
            <a:spLocks noGrp="1" noRot="1" noChangeAspect="1"/>
          </p:cNvSpPr>
          <p:nvPr>
            <p:ph type="sldImg"/>
          </p:nvPr>
        </p:nvSpPr>
        <p:spPr>
          <a:xfrm>
            <a:off x="1181100" y="696913"/>
            <a:ext cx="4648200" cy="3486150"/>
          </a:xfrm>
          <a:prstGeom prst="rect">
            <a:avLst/>
          </a:prstGeom>
          <a:ln w="0">
            <a:noFill/>
          </a:ln>
        </p:spPr>
      </p:sp>
      <p:sp>
        <p:nvSpPr>
          <p:cNvPr id="1560"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7500" lnSpcReduction="20000"/>
          </a:bodyPr>
          <a:lstStyle/>
          <a:p>
            <a:pPr defTabSz="931544">
              <a:lnSpc>
                <a:spcPct val="100000"/>
              </a:lnSpc>
            </a:pPr>
            <a:r>
              <a:rPr lang="en-US" sz="2000" spc="-6" dirty="0">
                <a:solidFill>
                  <a:srgbClr val="FFFFFF"/>
                </a:solidFill>
                <a:latin typeface="Arial"/>
              </a:rPr>
              <a:t>Again, this is 1918, 115 years after the Spanish burn ban.</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Does anyone think any of these suckers started before 1793?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1793 was when redwood management changed.  This is my reason for picking that date as what defines “old growth,” what I also call “pre-colonial growth,” a process that had proceeded for a century before Americans got to logging it.  It just took a long time for enough fuel to accrue to make things obvious</a:t>
            </a:r>
            <a:r>
              <a:rPr lang="en-US" sz="2000" spc="-6" dirty="0" smtClean="0">
                <a:solidFill>
                  <a:srgbClr val="FFFFFF"/>
                </a:solidFill>
                <a:latin typeface="Arial"/>
              </a:rPr>
              <a:t>.</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The problem is, that it may take even longer for that reason to be obvious enough to get us to change OUR behavior.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For a long time people thought old growth redwoods were effectively immune to fire, that a fire would merely “clean up” the stand. </a:t>
            </a:r>
            <a:endParaRPr lang="en-US" sz="2000" dirty="0">
              <a:solidFill>
                <a:srgbClr val="000000"/>
              </a:solidFill>
              <a:latin typeface="Arial"/>
            </a:endParaRPr>
          </a:p>
        </p:txBody>
      </p:sp>
      <p:sp>
        <p:nvSpPr>
          <p:cNvPr id="1561" name="PlaceHolder 3"/>
          <p:cNvSpPr>
            <a:spLocks noGrp="1"/>
          </p:cNvSpPr>
          <p:nvPr>
            <p:ph type="sldNum" idx="66"/>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084A2E61-EB74-4CC8-8FED-EEB1AFFEB397}" type="slidenum">
              <a:rPr lang="en-US"/>
              <a:pPr/>
              <a:t>30</a:t>
            </a:fld>
            <a:endParaRPr lang="en-US">
              <a:solidFill>
                <a:srgbClr val="000000"/>
              </a:solidFill>
              <a:latin typeface="Times New Roman"/>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2" name="PlaceHolder 1"/>
          <p:cNvSpPr>
            <a:spLocks noGrp="1" noRot="1" noChangeAspect="1"/>
          </p:cNvSpPr>
          <p:nvPr>
            <p:ph type="sldImg"/>
          </p:nvPr>
        </p:nvSpPr>
        <p:spPr>
          <a:xfrm>
            <a:off x="1181100" y="696913"/>
            <a:ext cx="4646613" cy="3486150"/>
          </a:xfrm>
          <a:prstGeom prst="rect">
            <a:avLst/>
          </a:prstGeom>
          <a:ln w="0">
            <a:noFill/>
          </a:ln>
        </p:spPr>
      </p:sp>
      <p:sp>
        <p:nvSpPr>
          <p:cNvPr id="156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92500" lnSpcReduction="19999"/>
          </a:bodyPr>
          <a:lstStyle/>
          <a:p>
            <a:pPr defTabSz="931544">
              <a:lnSpc>
                <a:spcPct val="100000"/>
              </a:lnSpc>
            </a:pPr>
            <a:r>
              <a:rPr lang="en-US" sz="2000" dirty="0">
                <a:solidFill>
                  <a:srgbClr val="000000"/>
                </a:solidFill>
                <a:latin typeface="Arial"/>
              </a:rPr>
              <a:t>THIS is what you really get after a fire in redwood,  Does this look, “Cleaned up” to you</a:t>
            </a:r>
            <a:r>
              <a:rPr lang="en-US" sz="2000" dirty="0" smtClean="0">
                <a:solidFill>
                  <a:srgbClr val="000000"/>
                </a:solidFill>
                <a:latin typeface="Arial"/>
              </a:rPr>
              <a:t>?  Or is this a developing monoculture and eventual fuel bomb?</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Yet the belief that “Redwoods are fire tolerant” STILL has people seeing this after a fire as “recovery,” as if this is no problem at all.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But will this forest at this stand density tolerate fire in another 30 years?  100?  Does anybody really know?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What then would be the state of forest floor biodiversity?</a:t>
            </a:r>
          </a:p>
          <a:p>
            <a:pPr defTabSz="931544">
              <a:lnSpc>
                <a:spcPct val="100000"/>
              </a:lnSpc>
            </a:pPr>
            <a:endParaRPr lang="en-US" sz="2000" dirty="0">
              <a:solidFill>
                <a:srgbClr val="000000"/>
              </a:solidFill>
              <a:latin typeface="Arial"/>
            </a:endParaRPr>
          </a:p>
          <a:p>
            <a:pPr defTabSz="931544">
              <a:lnSpc>
                <a:spcPct val="100000"/>
              </a:lnSpc>
            </a:pPr>
            <a:r>
              <a:rPr lang="en-US" sz="2000" dirty="0" smtClean="0">
                <a:solidFill>
                  <a:srgbClr val="000000"/>
                </a:solidFill>
                <a:latin typeface="Arial"/>
              </a:rPr>
              <a:t>Should we be</a:t>
            </a:r>
            <a:r>
              <a:rPr lang="en-US" sz="2000" baseline="0" dirty="0" smtClean="0">
                <a:solidFill>
                  <a:srgbClr val="000000"/>
                </a:solidFill>
                <a:latin typeface="Arial"/>
              </a:rPr>
              <a:t> so un</a:t>
            </a:r>
            <a:r>
              <a:rPr lang="en-US" sz="2000" dirty="0" smtClean="0">
                <a:solidFill>
                  <a:srgbClr val="000000"/>
                </a:solidFill>
                <a:latin typeface="Arial"/>
              </a:rPr>
              <a:t>willing </a:t>
            </a:r>
            <a:r>
              <a:rPr lang="en-US" sz="2000" dirty="0">
                <a:solidFill>
                  <a:srgbClr val="000000"/>
                </a:solidFill>
                <a:latin typeface="Arial"/>
              </a:rPr>
              <a:t>to tolerate anyone trying </a:t>
            </a:r>
            <a:r>
              <a:rPr lang="en-US" sz="2000" dirty="0" smtClean="0">
                <a:solidFill>
                  <a:srgbClr val="000000"/>
                </a:solidFill>
                <a:latin typeface="Arial"/>
              </a:rPr>
              <a:t>something </a:t>
            </a:r>
            <a:r>
              <a:rPr lang="en-US" sz="2000" dirty="0">
                <a:solidFill>
                  <a:srgbClr val="000000"/>
                </a:solidFill>
                <a:latin typeface="Arial"/>
              </a:rPr>
              <a:t>different?  Who is </a:t>
            </a:r>
            <a:r>
              <a:rPr lang="en-US" sz="2000" dirty="0" smtClean="0">
                <a:solidFill>
                  <a:srgbClr val="000000"/>
                </a:solidFill>
                <a:latin typeface="Arial"/>
              </a:rPr>
              <a:t>allowed </a:t>
            </a:r>
            <a:r>
              <a:rPr lang="en-US" sz="2000" dirty="0">
                <a:solidFill>
                  <a:srgbClr val="000000"/>
                </a:solidFill>
                <a:latin typeface="Arial"/>
              </a:rPr>
              <a:t>to do sufficiently “radical” experiments to generate the answers? </a:t>
            </a: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564" name="PlaceHolder 3"/>
          <p:cNvSpPr>
            <a:spLocks noGrp="1"/>
          </p:cNvSpPr>
          <p:nvPr>
            <p:ph type="sldNum" idx="6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rgbClr val="000000"/>
                </a:solidFill>
                <a:effectLst/>
                <a:uFillTx/>
                <a:latin typeface="Arial"/>
                <a:ea typeface="+mn-ea"/>
              </a:defRPr>
            </a:lvl1pPr>
          </a:lstStyle>
          <a:p>
            <a:fld id="{C6D1C82C-E10C-4880-AB96-E97A3F7FBCD8}" type="slidenum">
              <a:rPr lang="en-US"/>
              <a:pPr/>
              <a:t>31</a:t>
            </a:fld>
            <a:endParaRPr lang="en-US">
              <a:latin typeface="Times New Roman"/>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5" name="PlaceHolder 1"/>
          <p:cNvSpPr>
            <a:spLocks noGrp="1" noRot="1" noChangeAspect="1"/>
          </p:cNvSpPr>
          <p:nvPr>
            <p:ph type="sldImg"/>
          </p:nvPr>
        </p:nvSpPr>
        <p:spPr>
          <a:xfrm>
            <a:off x="1181100" y="696913"/>
            <a:ext cx="4648200" cy="3486150"/>
          </a:xfrm>
          <a:prstGeom prst="rect">
            <a:avLst/>
          </a:prstGeom>
          <a:ln w="0">
            <a:noFill/>
          </a:ln>
        </p:spPr>
      </p:sp>
      <p:sp>
        <p:nvSpPr>
          <p:cNvPr id="1566"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dirty="0">
                <a:solidFill>
                  <a:srgbClr val="FFFFFF"/>
                </a:solidFill>
                <a:latin typeface="Arial"/>
              </a:rPr>
              <a:t>This is my other reason for picking 1793 for defining ‘old growth</a:t>
            </a:r>
            <a:r>
              <a:rPr lang="en-US" sz="2000" spc="-6" dirty="0" smtClean="0">
                <a:solidFill>
                  <a:srgbClr val="FFFFFF"/>
                </a:solidFill>
                <a:latin typeface="Arial"/>
              </a:rPr>
              <a:t>.’  Under Indian</a:t>
            </a:r>
            <a:r>
              <a:rPr lang="en-US" sz="2000" spc="-6" baseline="0" dirty="0" smtClean="0">
                <a:solidFill>
                  <a:srgbClr val="FFFFFF"/>
                </a:solidFill>
                <a:latin typeface="Arial"/>
              </a:rPr>
              <a:t> management, this never </a:t>
            </a:r>
            <a:r>
              <a:rPr lang="en-US" sz="2000" b="1" spc="-6" baseline="0" dirty="0" smtClean="0">
                <a:solidFill>
                  <a:srgbClr val="FFFFFF"/>
                </a:solidFill>
                <a:latin typeface="Arial"/>
              </a:rPr>
              <a:t>could </a:t>
            </a:r>
            <a:r>
              <a:rPr lang="en-US" sz="2000" spc="-6" baseline="0" dirty="0" smtClean="0">
                <a:solidFill>
                  <a:srgbClr val="FFFFFF"/>
                </a:solidFill>
                <a:latin typeface="Arial"/>
              </a:rPr>
              <a:t>have happened, and with this presentation, you will learn how I’m so sure of that.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This is </a:t>
            </a:r>
            <a:r>
              <a:rPr lang="en-US" sz="2000" spc="-6" dirty="0" smtClean="0">
                <a:solidFill>
                  <a:srgbClr val="FFFFFF"/>
                </a:solidFill>
                <a:latin typeface="Arial"/>
              </a:rPr>
              <a:t>three </a:t>
            </a:r>
            <a:r>
              <a:rPr lang="en-US" sz="2000" spc="-6" dirty="0">
                <a:solidFill>
                  <a:srgbClr val="FFFFFF"/>
                </a:solidFill>
                <a:latin typeface="Arial"/>
              </a:rPr>
              <a:t>winter seasons after the CZU Lightning Complex Fire in Big Basin State Park.  ALL of the suckers are dead.  They were not protective.  They were fuel.  The Douglas fir that had moved in baked them, and lit them off to cook the main stems. </a:t>
            </a:r>
            <a:r>
              <a:rPr lang="en-US" sz="2000" spc="-6" dirty="0" smtClean="0">
                <a:solidFill>
                  <a:srgbClr val="FFFFFF"/>
                </a:solidFill>
                <a:latin typeface="Arial"/>
              </a:rPr>
              <a:t> So </a:t>
            </a:r>
            <a:r>
              <a:rPr lang="en-US" sz="2000" spc="-6" dirty="0">
                <a:solidFill>
                  <a:srgbClr val="FFFFFF"/>
                </a:solidFill>
                <a:latin typeface="Arial"/>
              </a:rPr>
              <a:t>I think blaming the fir for this misses the point.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Note the variability in how these trees are responding.  The amount of damage strongly correlates with sucker density.  Consider that these stems on the left with no suckers around them still have producing branches while those with more suckers seem to have fewer branches.  Some central stems are clearly dead.</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How many suckers were around each stem and how tall they were when they burned </a:t>
            </a:r>
            <a:r>
              <a:rPr lang="en-US" sz="2000" spc="-6" dirty="0" smtClean="0">
                <a:solidFill>
                  <a:srgbClr val="FFFFFF"/>
                </a:solidFill>
                <a:latin typeface="Arial"/>
              </a:rPr>
              <a:t>matters</a:t>
            </a:r>
            <a:r>
              <a:rPr lang="en-US" sz="2000" spc="-6" dirty="0">
                <a:solidFill>
                  <a:srgbClr val="FFFFFF"/>
                </a:solidFill>
                <a:latin typeface="Arial"/>
              </a:rPr>
              <a:t>.  Is anybody </a:t>
            </a:r>
            <a:r>
              <a:rPr lang="en-US" sz="2000" spc="-6" dirty="0" smtClean="0">
                <a:solidFill>
                  <a:srgbClr val="FFFFFF"/>
                </a:solidFill>
                <a:latin typeface="Arial"/>
              </a:rPr>
              <a:t>collecting </a:t>
            </a:r>
            <a:r>
              <a:rPr lang="en-US" sz="2000" spc="-6" dirty="0">
                <a:solidFill>
                  <a:srgbClr val="FFFFFF"/>
                </a:solidFill>
                <a:latin typeface="Arial"/>
              </a:rPr>
              <a:t>that </a:t>
            </a:r>
            <a:r>
              <a:rPr lang="en-US" sz="2000" spc="-6" dirty="0" smtClean="0">
                <a:solidFill>
                  <a:srgbClr val="FFFFFF"/>
                </a:solidFill>
                <a:latin typeface="Arial"/>
              </a:rPr>
              <a:t>survey</a:t>
            </a:r>
            <a:r>
              <a:rPr lang="en-US" sz="2000" spc="-6" baseline="0" dirty="0" smtClean="0">
                <a:solidFill>
                  <a:srgbClr val="FFFFFF"/>
                </a:solidFill>
                <a:latin typeface="Arial"/>
              </a:rPr>
              <a:t> </a:t>
            </a:r>
            <a:r>
              <a:rPr lang="en-US" sz="2000" spc="-6" dirty="0" smtClean="0">
                <a:solidFill>
                  <a:srgbClr val="FFFFFF"/>
                </a:solidFill>
                <a:latin typeface="Arial"/>
              </a:rPr>
              <a:t>data</a:t>
            </a:r>
            <a:r>
              <a:rPr lang="en-US" sz="2000" spc="-6" dirty="0">
                <a:solidFill>
                  <a:srgbClr val="FFFFFF"/>
                </a:solidFill>
                <a:latin typeface="Arial"/>
              </a:rPr>
              <a:t>?  I doubt it, and partly for the same reason </a:t>
            </a:r>
            <a:r>
              <a:rPr lang="en-US" sz="2000" spc="-6" dirty="0" smtClean="0">
                <a:solidFill>
                  <a:srgbClr val="FFFFFF"/>
                </a:solidFill>
                <a:latin typeface="Arial"/>
              </a:rPr>
              <a:t>so few were </a:t>
            </a:r>
            <a:r>
              <a:rPr lang="en-US" sz="2000" spc="-6" dirty="0">
                <a:solidFill>
                  <a:srgbClr val="FFFFFF"/>
                </a:solidFill>
                <a:latin typeface="Arial"/>
              </a:rPr>
              <a:t>worried about the fuel before the fire.  I think that the people in charge are afraid to admit that we allowed redwood to do this to itself.  Things are ok simply because they didn’t all die.  They will recover, right?</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567" name="PlaceHolder 3"/>
          <p:cNvSpPr>
            <a:spLocks noGrp="1"/>
          </p:cNvSpPr>
          <p:nvPr>
            <p:ph type="sldNum" idx="68"/>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26C17CB4-A0EF-42C1-9C47-0F68CE30F82E}" type="slidenum">
              <a:rPr lang="en-US"/>
              <a:pPr/>
              <a:t>32</a:t>
            </a:fld>
            <a:endParaRPr lang="en-US">
              <a:solidFill>
                <a:srgbClr val="000000"/>
              </a:solidFill>
              <a:latin typeface="Times New Roman"/>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8" name="PlaceHolder 1"/>
          <p:cNvSpPr>
            <a:spLocks noGrp="1" noRot="1" noChangeAspect="1"/>
          </p:cNvSpPr>
          <p:nvPr>
            <p:ph type="sldImg"/>
          </p:nvPr>
        </p:nvSpPr>
        <p:spPr>
          <a:xfrm>
            <a:off x="1181100" y="696913"/>
            <a:ext cx="4648200" cy="3486150"/>
          </a:xfrm>
          <a:prstGeom prst="rect">
            <a:avLst/>
          </a:prstGeom>
          <a:ln w="0">
            <a:noFill/>
          </a:ln>
        </p:spPr>
      </p:sp>
      <p:sp>
        <p:nvSpPr>
          <p:cNvPr id="1569"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55000" lnSpcReduction="20000"/>
          </a:bodyPr>
          <a:lstStyle/>
          <a:p>
            <a:pPr defTabSz="931544">
              <a:lnSpc>
                <a:spcPct val="100000"/>
              </a:lnSpc>
            </a:pPr>
            <a:r>
              <a:rPr lang="en-US" sz="2000" spc="-6" dirty="0">
                <a:solidFill>
                  <a:srgbClr val="FFFFFF"/>
                </a:solidFill>
                <a:latin typeface="Arial"/>
              </a:rPr>
              <a:t>The answer is unfortunately,</a:t>
            </a:r>
            <a:r>
              <a:rPr lang="en-US" sz="2000" b="1" spc="-6" dirty="0">
                <a:solidFill>
                  <a:srgbClr val="FFFFFF"/>
                </a:solidFill>
                <a:latin typeface="Arial"/>
              </a:rPr>
              <a:t> “Recover to what </a:t>
            </a:r>
            <a:r>
              <a:rPr lang="en-US" sz="2000" b="1" spc="-6" dirty="0" smtClean="0">
                <a:solidFill>
                  <a:srgbClr val="FFFFFF"/>
                </a:solidFill>
                <a:latin typeface="Arial"/>
              </a:rPr>
              <a:t>form</a:t>
            </a:r>
            <a:r>
              <a:rPr lang="en-US" sz="2000" b="1" spc="-6" baseline="0" dirty="0" smtClean="0">
                <a:solidFill>
                  <a:srgbClr val="FFFFFF"/>
                </a:solidFill>
                <a:latin typeface="Arial"/>
              </a:rPr>
              <a:t> or </a:t>
            </a:r>
            <a:r>
              <a:rPr lang="en-US" sz="2000" b="1" spc="-6" dirty="0" smtClean="0">
                <a:solidFill>
                  <a:srgbClr val="FFFFFF"/>
                </a:solidFill>
                <a:latin typeface="Arial"/>
              </a:rPr>
              <a:t>degree</a:t>
            </a:r>
            <a:r>
              <a:rPr lang="en-US" sz="2000" b="1" spc="-6" dirty="0">
                <a:solidFill>
                  <a:srgbClr val="FFFFFF"/>
                </a:solidFill>
                <a:latin typeface="Arial"/>
              </a:rPr>
              <a:t>?”  </a:t>
            </a:r>
            <a:r>
              <a:rPr lang="en-US" sz="2000" spc="-6" dirty="0">
                <a:solidFill>
                  <a:srgbClr val="FFFFFF"/>
                </a:solidFill>
                <a:latin typeface="Arial"/>
              </a:rPr>
              <a:t>We don’t know yet.  And as you will learn, there is reason to harbor doubts.  And by the way, I </a:t>
            </a:r>
            <a:r>
              <a:rPr lang="en-US" sz="2000" spc="-6" dirty="0" smtClean="0">
                <a:solidFill>
                  <a:srgbClr val="FFFFFF"/>
                </a:solidFill>
                <a:latin typeface="Arial"/>
              </a:rPr>
              <a:t>suspect </a:t>
            </a:r>
            <a:r>
              <a:rPr lang="en-US" sz="2000" spc="-6" dirty="0">
                <a:solidFill>
                  <a:srgbClr val="FFFFFF"/>
                </a:solidFill>
                <a:latin typeface="Arial"/>
              </a:rPr>
              <a:t>this </a:t>
            </a:r>
            <a:r>
              <a:rPr lang="en-US" sz="2000" spc="-6" dirty="0" smtClean="0">
                <a:solidFill>
                  <a:srgbClr val="FFFFFF"/>
                </a:solidFill>
                <a:latin typeface="Arial"/>
              </a:rPr>
              <a:t>was </a:t>
            </a:r>
            <a:r>
              <a:rPr lang="en-US" sz="2000" spc="-6" dirty="0">
                <a:solidFill>
                  <a:srgbClr val="FFFFFF"/>
                </a:solidFill>
                <a:latin typeface="Arial"/>
              </a:rPr>
              <a:t>a “first growth” stand similar to what I have. </a:t>
            </a:r>
            <a:endParaRPr lang="en-US" sz="2000" dirty="0">
              <a:solidFill>
                <a:srgbClr val="000000"/>
              </a:solidFill>
              <a:latin typeface="Arial"/>
            </a:endParaRPr>
          </a:p>
          <a:p>
            <a:pPr defTabSz="931544">
              <a:lnSpc>
                <a:spcPct val="100000"/>
              </a:lnSpc>
            </a:pPr>
            <a:endParaRPr lang="en-US" dirty="0">
              <a:solidFill>
                <a:srgbClr val="000000"/>
              </a:solidFill>
              <a:latin typeface="Arial"/>
            </a:endParaRPr>
          </a:p>
          <a:p>
            <a:pPr defTabSz="931544">
              <a:lnSpc>
                <a:spcPct val="100000"/>
              </a:lnSpc>
            </a:pPr>
            <a:r>
              <a:rPr lang="en-US" dirty="0">
                <a:solidFill>
                  <a:schemeClr val="dk1"/>
                </a:solidFill>
              </a:rPr>
              <a:t>The reason redwood develops that famously thick bark is that the</a:t>
            </a:r>
            <a:r>
              <a:rPr lang="en-US" b="1" dirty="0">
                <a:solidFill>
                  <a:schemeClr val="dk1"/>
                </a:solidFill>
              </a:rPr>
              <a:t> critical threshold for cambium death is only around 60 °C (140°F)</a:t>
            </a:r>
            <a:r>
              <a:rPr lang="en-US" dirty="0">
                <a:solidFill>
                  <a:schemeClr val="dk1"/>
                </a:solidFill>
              </a:rPr>
              <a:t>, </a:t>
            </a:r>
            <a:r>
              <a:rPr lang="en-US" b="1" dirty="0">
                <a:solidFill>
                  <a:schemeClr val="dk1"/>
                </a:solidFill>
              </a:rPr>
              <a:t>only 40° higher than a hot summer afternoon, </a:t>
            </a:r>
            <a:r>
              <a:rPr lang="en-US" dirty="0">
                <a:solidFill>
                  <a:schemeClr val="dk1"/>
                </a:solidFill>
              </a:rPr>
              <a:t>and that risk rises when heat penetrates the bark and sustains exposure above this level for sufficient time, a duration measured in single digit minutes. </a:t>
            </a:r>
            <a:endParaRPr lang="en-US" dirty="0">
              <a:solidFill>
                <a:srgbClr val="000000"/>
              </a:solidFill>
              <a:latin typeface="Arial"/>
            </a:endParaRPr>
          </a:p>
          <a:p>
            <a:pPr defTabSz="931544">
              <a:lnSpc>
                <a:spcPct val="100000"/>
              </a:lnSpc>
            </a:pPr>
            <a:endParaRPr lang="en-US" dirty="0">
              <a:solidFill>
                <a:srgbClr val="000000"/>
              </a:solidFill>
              <a:latin typeface="Arial"/>
            </a:endParaRPr>
          </a:p>
          <a:p>
            <a:pPr defTabSz="931544">
              <a:lnSpc>
                <a:spcPct val="100000"/>
              </a:lnSpc>
            </a:pPr>
            <a:r>
              <a:rPr lang="en-US" sz="2000" spc="-6" dirty="0">
                <a:solidFill>
                  <a:srgbClr val="FFFFFF"/>
                </a:solidFill>
              </a:rPr>
              <a:t>That green fuzz sprouting from epicormic buds inside the cambium doesn’t necessarily mean that the entire stem is viable long-term wherever you see it. </a:t>
            </a:r>
            <a:r>
              <a:rPr lang="en-US" sz="2000" spc="-6" dirty="0" smtClean="0">
                <a:solidFill>
                  <a:srgbClr val="FFFFFF"/>
                </a:solidFill>
              </a:rPr>
              <a:t> After partial cambium death, the new shoots can produce new vascular cambium tissue from stored starches and water in the stem but that does not mean they can acquire sufficient</a:t>
            </a:r>
            <a:r>
              <a:rPr lang="en-US" sz="2000" spc="-6" baseline="0" dirty="0" smtClean="0">
                <a:solidFill>
                  <a:srgbClr val="FFFFFF"/>
                </a:solidFill>
              </a:rPr>
              <a:t> water</a:t>
            </a:r>
            <a:r>
              <a:rPr lang="en-US" sz="2000" spc="-6" dirty="0" smtClean="0">
                <a:solidFill>
                  <a:srgbClr val="FFFFFF"/>
                </a:solidFill>
              </a:rPr>
              <a:t>.  Redwood is shallow rooted.  Heat </a:t>
            </a:r>
            <a:r>
              <a:rPr lang="en-US" sz="2000" spc="-6" dirty="0">
                <a:solidFill>
                  <a:srgbClr val="FFFFFF"/>
                </a:solidFill>
              </a:rPr>
              <a:t>from a hot and (more importantly) persistent fire from the piles of branches around the root crowns can do considerable damage to their ability to supply sufficient nutrients and moisture to support recovering growth long term. </a:t>
            </a:r>
            <a:r>
              <a:rPr lang="en-US" sz="2000" spc="-6" dirty="0" smtClean="0">
                <a:solidFill>
                  <a:srgbClr val="FFFFFF"/>
                </a:solidFill>
              </a:rPr>
              <a:t> Redwood gathers moisture</a:t>
            </a:r>
            <a:r>
              <a:rPr lang="en-US" sz="2000" spc="-6" baseline="0" dirty="0" smtClean="0">
                <a:solidFill>
                  <a:srgbClr val="FFFFFF"/>
                </a:solidFill>
              </a:rPr>
              <a:t> from fog through its needles.  The collection area to support the stem is obviously degraded.  </a:t>
            </a:r>
            <a:r>
              <a:rPr lang="en-US" sz="2000" spc="-6" dirty="0" smtClean="0">
                <a:solidFill>
                  <a:srgbClr val="FFFFFF"/>
                </a:solidFill>
              </a:rPr>
              <a:t>I </a:t>
            </a:r>
            <a:r>
              <a:rPr lang="en-US" sz="2000" spc="-6" dirty="0">
                <a:solidFill>
                  <a:srgbClr val="FFFFFF"/>
                </a:solidFill>
              </a:rPr>
              <a:t>will explain these relationships after expositing a few more ideas.</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rPr>
              <a:t>But in any case, the orange stems in here look like many of these trees are dying back down from the top.  We still don’t know yet how many or to what degree or what form they will recover. </a:t>
            </a:r>
            <a:r>
              <a:rPr lang="en-US" sz="2000" spc="-6" dirty="0" smtClean="0">
                <a:solidFill>
                  <a:srgbClr val="FFFFFF"/>
                </a:solidFill>
              </a:rPr>
              <a:t> We </a:t>
            </a:r>
            <a:r>
              <a:rPr lang="en-US" sz="2000" spc="-6" dirty="0">
                <a:solidFill>
                  <a:srgbClr val="FFFFFF"/>
                </a:solidFill>
              </a:rPr>
              <a:t>do have </a:t>
            </a:r>
            <a:r>
              <a:rPr lang="en-US" sz="2000" spc="-6" dirty="0" smtClean="0">
                <a:solidFill>
                  <a:srgbClr val="FFFFFF"/>
                </a:solidFill>
              </a:rPr>
              <a:t>examples</a:t>
            </a:r>
            <a:r>
              <a:rPr lang="en-US" sz="2000" spc="-6" baseline="0" dirty="0" smtClean="0">
                <a:solidFill>
                  <a:srgbClr val="FFFFFF"/>
                </a:solidFill>
              </a:rPr>
              <a:t> </a:t>
            </a:r>
            <a:r>
              <a:rPr lang="en-US" sz="2000" spc="-6" dirty="0" smtClean="0">
                <a:solidFill>
                  <a:srgbClr val="FFFFFF"/>
                </a:solidFill>
              </a:rPr>
              <a:t>of </a:t>
            </a:r>
            <a:r>
              <a:rPr lang="en-US" sz="2000" spc="-6" dirty="0">
                <a:solidFill>
                  <a:srgbClr val="FFFFFF"/>
                </a:solidFill>
              </a:rPr>
              <a:t>to what is likely to happen structurally to a good many of these trees.  And we did long before the CZU Lightning Complex fires </a:t>
            </a:r>
            <a:r>
              <a:rPr lang="en-US" sz="2000" spc="-6" dirty="0" smtClean="0">
                <a:solidFill>
                  <a:srgbClr val="FFFFFF"/>
                </a:solidFill>
              </a:rPr>
              <a:t>made </a:t>
            </a:r>
            <a:r>
              <a:rPr lang="en-US" sz="2000" spc="-6" dirty="0">
                <a:solidFill>
                  <a:srgbClr val="FFFFFF"/>
                </a:solidFill>
              </a:rPr>
              <a:t>this mess. </a:t>
            </a:r>
            <a:r>
              <a:rPr lang="en-US" sz="2000" spc="-6" dirty="0" smtClean="0">
                <a:solidFill>
                  <a:srgbClr val="FFFFFF"/>
                </a:solidFill>
              </a:rPr>
              <a:t>  We just ignored those examples, because of our beliefs.  Remember </a:t>
            </a:r>
            <a:r>
              <a:rPr lang="en-US" sz="2000" spc="-6" dirty="0">
                <a:solidFill>
                  <a:srgbClr val="FFFFFF"/>
                </a:solidFill>
              </a:rPr>
              <a:t>that stem section I showed you in Part I burned by the fuel in the Spanish Gulch on our property?  </a:t>
            </a:r>
            <a:endParaRPr lang="en-US" sz="2000" dirty="0">
              <a:solidFill>
                <a:srgbClr val="000000"/>
              </a:solidFill>
              <a:latin typeface="Arial"/>
            </a:endParaRPr>
          </a:p>
        </p:txBody>
      </p:sp>
      <p:sp>
        <p:nvSpPr>
          <p:cNvPr id="1570" name="PlaceHolder 3"/>
          <p:cNvSpPr>
            <a:spLocks noGrp="1"/>
          </p:cNvSpPr>
          <p:nvPr>
            <p:ph type="sldNum" idx="69"/>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E2C9CF7C-2870-4204-9068-B7972CB950BD}" type="slidenum">
              <a:rPr lang="en-US"/>
              <a:pPr/>
              <a:t>33</a:t>
            </a:fld>
            <a:endParaRPr lang="en-US">
              <a:solidFill>
                <a:srgbClr val="000000"/>
              </a:solidFill>
              <a:latin typeface="Times New Roman"/>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1" name="PlaceHolder 1"/>
          <p:cNvSpPr>
            <a:spLocks noGrp="1" noRot="1" noChangeAspect="1"/>
          </p:cNvSpPr>
          <p:nvPr>
            <p:ph type="sldImg"/>
          </p:nvPr>
        </p:nvSpPr>
        <p:spPr>
          <a:xfrm>
            <a:off x="1181100" y="696913"/>
            <a:ext cx="4648200" cy="3486150"/>
          </a:xfrm>
          <a:prstGeom prst="rect">
            <a:avLst/>
          </a:prstGeom>
          <a:ln w="0">
            <a:noFill/>
          </a:ln>
        </p:spPr>
      </p:sp>
      <p:sp>
        <p:nvSpPr>
          <p:cNvPr id="1572"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lnSpcReduction="10000"/>
          </a:bodyPr>
          <a:lstStyle/>
          <a:p>
            <a:pPr defTabSz="931544">
              <a:lnSpc>
                <a:spcPct val="100000"/>
              </a:lnSpc>
            </a:pPr>
            <a:r>
              <a:rPr lang="en-US" sz="2000" spc="-6" dirty="0">
                <a:solidFill>
                  <a:srgbClr val="FFFFFF"/>
                </a:solidFill>
                <a:latin typeface="Arial"/>
              </a:rPr>
              <a:t>As mentioned in Part I, this is a cross section of a redwood top that blew out in 2024 as a direct result of a fire in 1941.  That date was reported to me by our immediately adjacent neighbor, Margaret Koch, who was long an historian for the Santa Cruz Sentinel. </a:t>
            </a:r>
            <a:r>
              <a:rPr lang="en-US" sz="2000" spc="-6" dirty="0" smtClean="0">
                <a:solidFill>
                  <a:srgbClr val="FFFFFF"/>
                </a:solidFill>
                <a:latin typeface="Arial"/>
              </a:rPr>
              <a:t> I confirmed</a:t>
            </a:r>
            <a:r>
              <a:rPr lang="en-US" sz="2000" spc="-6" baseline="0" dirty="0" smtClean="0">
                <a:solidFill>
                  <a:srgbClr val="FFFFFF"/>
                </a:solidFill>
                <a:latin typeface="Arial"/>
              </a:rPr>
              <a:t> it with ring counts of a stump section we will use for analysis of goose pen formation as well as a section of a bay clone at the top of the next draw to the north.  </a:t>
            </a:r>
            <a:r>
              <a:rPr lang="en-US" sz="2000" spc="-6" dirty="0" smtClean="0">
                <a:solidFill>
                  <a:srgbClr val="FFFFFF"/>
                </a:solidFill>
                <a:latin typeface="Arial"/>
              </a:rPr>
              <a:t>Analysis </a:t>
            </a:r>
            <a:r>
              <a:rPr lang="en-US" sz="2000" spc="-6" dirty="0">
                <a:solidFill>
                  <a:srgbClr val="FFFFFF"/>
                </a:solidFill>
                <a:latin typeface="Arial"/>
              </a:rPr>
              <a:t>of </a:t>
            </a:r>
            <a:r>
              <a:rPr lang="en-US" sz="2000" spc="-6" dirty="0" smtClean="0">
                <a:solidFill>
                  <a:srgbClr val="FFFFFF"/>
                </a:solidFill>
                <a:latin typeface="Arial"/>
              </a:rPr>
              <a:t>this broken top can </a:t>
            </a:r>
            <a:r>
              <a:rPr lang="en-US" sz="2000" spc="-6" dirty="0">
                <a:solidFill>
                  <a:srgbClr val="FFFFFF"/>
                </a:solidFill>
                <a:latin typeface="Arial"/>
              </a:rPr>
              <a:t>reveal a “recovery” history from that 1941 </a:t>
            </a:r>
            <a:r>
              <a:rPr lang="en-US" sz="2000" spc="-6" dirty="0" smtClean="0">
                <a:solidFill>
                  <a:srgbClr val="FFFFFF"/>
                </a:solidFill>
                <a:latin typeface="Arial"/>
              </a:rPr>
              <a:t>fire at the top of the tree.</a:t>
            </a:r>
            <a:endParaRPr lang="en-US" sz="2000" spc="-6" dirty="0">
              <a:solidFill>
                <a:srgbClr val="FFFFFF"/>
              </a:solidFill>
              <a:latin typeface="Arial"/>
            </a:endParaRPr>
          </a:p>
          <a:p>
            <a:pPr defTabSz="931544">
              <a:lnSpc>
                <a:spcPct val="100000"/>
              </a:lnSpc>
            </a:pPr>
            <a:endParaRPr lang="en-US" sz="2000" spc="-6" dirty="0">
              <a:solidFill>
                <a:srgbClr val="FFFFFF"/>
              </a:solidFill>
              <a:latin typeface="Arial"/>
            </a:endParaRPr>
          </a:p>
          <a:p>
            <a:pPr defTabSz="931544">
              <a:lnSpc>
                <a:spcPct val="100000"/>
              </a:lnSpc>
            </a:pPr>
            <a:r>
              <a:rPr lang="en-US" sz="2000" spc="-6" dirty="0" smtClean="0">
                <a:solidFill>
                  <a:srgbClr val="FFFFFF"/>
                </a:solidFill>
                <a:latin typeface="Arial"/>
              </a:rPr>
              <a:t>The </a:t>
            </a:r>
            <a:r>
              <a:rPr lang="en-US" sz="2000" spc="-6" dirty="0">
                <a:solidFill>
                  <a:srgbClr val="FFFFFF"/>
                </a:solidFill>
                <a:latin typeface="Arial"/>
              </a:rPr>
              <a:t>real cause of this crown fire was the </a:t>
            </a:r>
            <a:r>
              <a:rPr lang="en-US" sz="2000" spc="-6" dirty="0" smtClean="0">
                <a:solidFill>
                  <a:srgbClr val="FFFFFF"/>
                </a:solidFill>
                <a:latin typeface="Arial"/>
              </a:rPr>
              <a:t>history of fuel accumulation to the south of this stand.</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Let’s take a look at what we can infer about how that happened. </a:t>
            </a:r>
            <a:endParaRPr lang="en-US" sz="2000" dirty="0">
              <a:solidFill>
                <a:srgbClr val="000000"/>
              </a:solidFill>
              <a:latin typeface="Arial"/>
            </a:endParaRPr>
          </a:p>
        </p:txBody>
      </p:sp>
      <p:sp>
        <p:nvSpPr>
          <p:cNvPr id="1573" name="PlaceHolder 3"/>
          <p:cNvSpPr>
            <a:spLocks noGrp="1"/>
          </p:cNvSpPr>
          <p:nvPr>
            <p:ph type="sldNum" idx="70"/>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F9D10D41-94A1-4C40-A142-79FD94378C5B}" type="slidenum">
              <a:rPr lang="en-US"/>
              <a:pPr/>
              <a:t>34</a:t>
            </a:fld>
            <a:endParaRPr lang="en-US">
              <a:solidFill>
                <a:srgbClr val="000000"/>
              </a:solidFill>
              <a:latin typeface="Times New Roman"/>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4" name="PlaceHolder 1"/>
          <p:cNvSpPr>
            <a:spLocks noGrp="1" noRot="1" noChangeAspect="1"/>
          </p:cNvSpPr>
          <p:nvPr>
            <p:ph type="sldImg"/>
          </p:nvPr>
        </p:nvSpPr>
        <p:spPr>
          <a:xfrm>
            <a:off x="1181100" y="696913"/>
            <a:ext cx="4648200" cy="3486150"/>
          </a:xfrm>
          <a:prstGeom prst="rect">
            <a:avLst/>
          </a:prstGeom>
          <a:ln w="0">
            <a:noFill/>
          </a:ln>
        </p:spPr>
      </p:sp>
      <p:sp>
        <p:nvSpPr>
          <p:cNvPr id="1575"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dirty="0">
                <a:solidFill>
                  <a:srgbClr val="FFFFFF"/>
                </a:solidFill>
                <a:latin typeface="Arial"/>
              </a:rPr>
              <a:t>This is an enlarged section of a 1931 aerial photo showing part of what became our </a:t>
            </a:r>
            <a:r>
              <a:rPr lang="en-US" sz="2000" spc="-6" dirty="0" smtClean="0">
                <a:solidFill>
                  <a:srgbClr val="FFFFFF"/>
                </a:solidFill>
                <a:latin typeface="+mn-lt"/>
              </a:rPr>
              <a:t>property ten years before the 1941 fire.  </a:t>
            </a:r>
            <a:r>
              <a:rPr lang="en-US" sz="2000" spc="-6" dirty="0">
                <a:solidFill>
                  <a:srgbClr val="FFFFFF"/>
                </a:solidFill>
                <a:latin typeface="Arial"/>
              </a:rPr>
              <a:t>This was 50 years after logging in about </a:t>
            </a:r>
            <a:r>
              <a:rPr lang="en-US" sz="2000" spc="-6" dirty="0" smtClean="0">
                <a:solidFill>
                  <a:srgbClr val="FFFFFF"/>
                </a:solidFill>
                <a:latin typeface="Arial"/>
              </a:rPr>
              <a:t>1880 had produced this #1 Stand of seed trees.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a:solidFill>
                  <a:srgbClr val="FFFFFF"/>
                </a:solidFill>
                <a:latin typeface="Arial"/>
              </a:rPr>
              <a:t>This dashed white line is the edge of what I call, the Spanish Gulch, cut by drainage (following this dashed blue line) off a road Indians </a:t>
            </a:r>
            <a:r>
              <a:rPr lang="en-US" sz="2000" spc="-6" dirty="0" smtClean="0">
                <a:solidFill>
                  <a:srgbClr val="FFFFFF"/>
                </a:solidFill>
                <a:latin typeface="+mn-lt"/>
              </a:rPr>
              <a:t>built </a:t>
            </a:r>
            <a:r>
              <a:rPr lang="en-US" sz="2000" spc="-6" dirty="0" smtClean="0">
                <a:solidFill>
                  <a:srgbClr val="FFFFFF"/>
                </a:solidFill>
                <a:latin typeface="Arial"/>
              </a:rPr>
              <a:t>for </a:t>
            </a:r>
            <a:r>
              <a:rPr lang="en-US" sz="2000" spc="-6" dirty="0">
                <a:solidFill>
                  <a:srgbClr val="FFFFFF"/>
                </a:solidFill>
                <a:latin typeface="Arial"/>
              </a:rPr>
              <a:t>the Spanish along this yellow </a:t>
            </a:r>
            <a:r>
              <a:rPr lang="en-US" sz="2000" spc="-6" dirty="0" smtClean="0">
                <a:solidFill>
                  <a:srgbClr val="FFFFFF"/>
                </a:solidFill>
                <a:latin typeface="Arial"/>
              </a:rPr>
              <a:t>line.  </a:t>
            </a:r>
            <a:r>
              <a:rPr lang="en-US" sz="2000" spc="-6" dirty="0">
                <a:solidFill>
                  <a:srgbClr val="FFFFFF"/>
                </a:solidFill>
                <a:latin typeface="Arial"/>
              </a:rPr>
              <a:t>A more detailed discussion of its origins is in Part I of this talk.  The southern edge of the redwood stand of seed trees faces the North edge of the Spanish Gulch about 50ft away.  The solid blue lines are natural drainages both forming deeply incised channels with this spur ridge </a:t>
            </a:r>
            <a:r>
              <a:rPr lang="en-US" sz="2000" spc="-6" dirty="0" smtClean="0">
                <a:solidFill>
                  <a:srgbClr val="FFFFFF"/>
                </a:solidFill>
                <a:latin typeface="Arial"/>
              </a:rPr>
              <a:t>in between.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By 1931, landslides into the Gulch off that original roadway had long before forced the County to abandon that section of the original road and </a:t>
            </a:r>
            <a:r>
              <a:rPr lang="en-US" sz="2000" spc="-6" dirty="0" smtClean="0">
                <a:solidFill>
                  <a:srgbClr val="FFFFFF"/>
                </a:solidFill>
                <a:latin typeface="Arial"/>
              </a:rPr>
              <a:t>re-rout </a:t>
            </a:r>
            <a:r>
              <a:rPr lang="en-US" sz="2000" spc="-6" dirty="0">
                <a:solidFill>
                  <a:srgbClr val="FFFFFF"/>
                </a:solidFill>
                <a:latin typeface="Arial"/>
              </a:rPr>
              <a:t>it uphill.  As a result, the runoff from the ridge above collected by the road was redirected away from the Spanish Gulch.  Use of the Gulch as a drainage was discontinued.  There is no winter storm runoff at the bottom of that channel today.  But that didn’t stop </a:t>
            </a:r>
            <a:r>
              <a:rPr lang="en-US" sz="2000" spc="-6" dirty="0" smtClean="0">
                <a:solidFill>
                  <a:srgbClr val="FFFFFF"/>
                </a:solidFill>
                <a:latin typeface="Arial"/>
              </a:rPr>
              <a:t>vegetative succession,</a:t>
            </a:r>
            <a:r>
              <a:rPr lang="en-US" sz="2000" spc="-6" baseline="0" dirty="0" smtClean="0">
                <a:solidFill>
                  <a:srgbClr val="FFFFFF"/>
                </a:solidFill>
                <a:latin typeface="Arial"/>
              </a:rPr>
              <a:t> until the fire</a:t>
            </a:r>
            <a:r>
              <a:rPr lang="en-US" sz="2000" spc="-6" dirty="0" smtClean="0">
                <a:solidFill>
                  <a:srgbClr val="FFFFFF"/>
                </a:solidFill>
                <a:latin typeface="Arial"/>
              </a:rPr>
              <a: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endParaRPr lang="en-US" sz="2000" spc="-6" dirty="0">
              <a:solidFill>
                <a:srgbClr val="FFFFFF"/>
              </a:solidFill>
              <a:latin typeface="Arial"/>
            </a:endParaRPr>
          </a:p>
        </p:txBody>
      </p:sp>
      <p:sp>
        <p:nvSpPr>
          <p:cNvPr id="1576" name="PlaceHolder 3"/>
          <p:cNvSpPr>
            <a:spLocks noGrp="1"/>
          </p:cNvSpPr>
          <p:nvPr>
            <p:ph type="sldNum" idx="71"/>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A7C119ED-F9F2-450C-9A30-AC8A9AE32E28}" type="slidenum">
              <a:rPr lang="en-US"/>
              <a:pPr/>
              <a:t>35</a:t>
            </a:fld>
            <a:endParaRPr lang="en-US">
              <a:solidFill>
                <a:srgbClr val="000000"/>
              </a:solidFill>
              <a:latin typeface="Times New Roman"/>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3" name="PlaceHolder 1"/>
          <p:cNvSpPr>
            <a:spLocks noGrp="1" noRot="1" noChangeAspect="1"/>
          </p:cNvSpPr>
          <p:nvPr>
            <p:ph type="sldImg"/>
          </p:nvPr>
        </p:nvSpPr>
        <p:spPr>
          <a:xfrm>
            <a:off x="1182688" y="696913"/>
            <a:ext cx="4643437" cy="3484562"/>
          </a:xfrm>
          <a:prstGeom prst="rect">
            <a:avLst/>
          </a:prstGeom>
          <a:ln w="0">
            <a:noFill/>
          </a:ln>
        </p:spPr>
      </p:sp>
      <p:sp>
        <p:nvSpPr>
          <p:cNvPr id="1584"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92500" lnSpcReduction="20000"/>
          </a:bodyPr>
          <a:lstStyle/>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a:solidFill>
                  <a:srgbClr val="FFFFFF"/>
                </a:solidFill>
                <a:latin typeface="Arial"/>
              </a:rPr>
              <a:t>Effectively, the Spanish Gulch is a chimney made by a series of landslides from the sides, with side walls exceeding 150% slope.  Here in 1931, it was full of fuel, and despite my efforts, it is vastly worse </a:t>
            </a:r>
            <a:r>
              <a:rPr lang="en-US" sz="2000" spc="-6" dirty="0" smtClean="0">
                <a:solidFill>
                  <a:srgbClr val="FFFFFF"/>
                </a:solidFill>
                <a:latin typeface="Arial"/>
              </a:rPr>
              <a:t>today at the top along the road where the slopes are nearly vertical.  </a:t>
            </a:r>
            <a:endParaRPr lang="en-US" sz="2000" dirty="0">
              <a:solidFill>
                <a:srgbClr val="000000"/>
              </a:solidFill>
              <a:latin typeface="Arial"/>
            </a:endParaRPr>
          </a:p>
          <a:p>
            <a:pPr defTabSz="931544">
              <a:lnSpc>
                <a:spcPct val="100000"/>
              </a:lnSpc>
            </a:pPr>
            <a:endParaRPr lang="en-US" sz="2000" spc="-6" dirty="0">
              <a:solidFill>
                <a:srgbClr val="FFFFFF"/>
              </a:solidFill>
              <a:latin typeface="Arial"/>
            </a:endParaRPr>
          </a:p>
          <a:p>
            <a:pPr defTabSz="931544">
              <a:lnSpc>
                <a:spcPct val="100000"/>
              </a:lnSpc>
            </a:pPr>
            <a:r>
              <a:rPr lang="en-US" sz="2000" spc="-6" dirty="0" smtClean="0">
                <a:solidFill>
                  <a:srgbClr val="FFFFFF"/>
                </a:solidFill>
                <a:latin typeface="Arial"/>
              </a:rPr>
              <a:t>This </a:t>
            </a:r>
            <a:r>
              <a:rPr lang="en-US" sz="2000" spc="-6" dirty="0">
                <a:solidFill>
                  <a:srgbClr val="FFFFFF"/>
                </a:solidFill>
                <a:latin typeface="Arial"/>
              </a:rPr>
              <a:t>is </a:t>
            </a:r>
            <a:r>
              <a:rPr lang="en-US" sz="2000" spc="-6" dirty="0" smtClean="0">
                <a:solidFill>
                  <a:srgbClr val="FFFFFF"/>
                </a:solidFill>
                <a:latin typeface="Arial"/>
              </a:rPr>
              <a:t>my </a:t>
            </a:r>
            <a:r>
              <a:rPr lang="en-US" sz="2000" spc="-6" dirty="0">
                <a:solidFill>
                  <a:srgbClr val="FFFFFF"/>
                </a:solidFill>
                <a:latin typeface="Arial"/>
              </a:rPr>
              <a:t>estimated distribution of the fuel by species preceding that 1941 fire</a:t>
            </a:r>
            <a:r>
              <a:rPr lang="en-US" sz="2000" spc="-6" dirty="0" smtClean="0">
                <a:solidFill>
                  <a:srgbClr val="FFFFFF"/>
                </a:solidFill>
                <a:latin typeface="Arial"/>
              </a:rPr>
              <a:t>.</a:t>
            </a:r>
          </a:p>
          <a:p>
            <a:pPr defTabSz="931544">
              <a:lnSpc>
                <a:spcPct val="100000"/>
              </a:lnSpc>
            </a:pPr>
            <a:endParaRPr lang="en-US" sz="2000" spc="-6" dirty="0" smtClean="0">
              <a:solidFill>
                <a:srgbClr val="FFFFFF"/>
              </a:solidFill>
              <a:latin typeface="Arial"/>
            </a:endParaRPr>
          </a:p>
          <a:p>
            <a:pPr defTabSz="931544">
              <a:lnSpc>
                <a:spcPct val="100000"/>
              </a:lnSpc>
            </a:pPr>
            <a:r>
              <a:rPr lang="en-US" sz="2000" spc="-6" dirty="0" smtClean="0">
                <a:solidFill>
                  <a:srgbClr val="FFFFFF"/>
                </a:solidFill>
                <a:latin typeface="Arial"/>
              </a:rPr>
              <a:t>On the north-facing side is</a:t>
            </a:r>
            <a:r>
              <a:rPr lang="en-US" sz="2000" spc="-6" baseline="0" dirty="0" smtClean="0">
                <a:solidFill>
                  <a:srgbClr val="FFFFFF"/>
                </a:solidFill>
                <a:latin typeface="Arial"/>
              </a:rPr>
              <a:t> a stand of redwood that took hold in bare mineral soil from landslides during the Spanish era.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smtClean="0">
                <a:solidFill>
                  <a:srgbClr val="FFFFFF"/>
                </a:solidFill>
                <a:latin typeface="Arial"/>
              </a:rPr>
              <a:t>The </a:t>
            </a:r>
            <a:r>
              <a:rPr lang="en-US" sz="2000" spc="-6" dirty="0">
                <a:solidFill>
                  <a:srgbClr val="FFFFFF"/>
                </a:solidFill>
                <a:latin typeface="Arial"/>
              </a:rPr>
              <a:t>south facing wall and the slope just south of the redwood stand #</a:t>
            </a:r>
            <a:r>
              <a:rPr lang="en-US" sz="2000" spc="-6" dirty="0" smtClean="0">
                <a:solidFill>
                  <a:srgbClr val="FFFFFF"/>
                </a:solidFill>
                <a:latin typeface="+mn-lt"/>
              </a:rPr>
              <a:t>1 </a:t>
            </a:r>
            <a:r>
              <a:rPr lang="en-US" sz="2000" spc="-6" dirty="0" err="1" smtClean="0">
                <a:solidFill>
                  <a:srgbClr val="FFFFFF"/>
                </a:solidFill>
                <a:latin typeface="+mn-lt"/>
              </a:rPr>
              <a:t>consisited</a:t>
            </a:r>
            <a:r>
              <a:rPr lang="en-US" sz="2000" spc="-6" baseline="0" dirty="0" smtClean="0">
                <a:solidFill>
                  <a:srgbClr val="FFFFFF"/>
                </a:solidFill>
                <a:latin typeface="+mn-lt"/>
              </a:rPr>
              <a:t> </a:t>
            </a:r>
            <a:r>
              <a:rPr lang="en-US" sz="2000" spc="-6" dirty="0" smtClean="0">
                <a:solidFill>
                  <a:srgbClr val="FFFFFF"/>
                </a:solidFill>
                <a:latin typeface="+mn-lt"/>
              </a:rPr>
              <a:t>of the higher volatility fuel.</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Buck Brush and Grease Bush burn like diesel.   So do oak, tanoak and madrone. Bay trees are more like gasoline.  </a:t>
            </a:r>
            <a:endParaRPr lang="en-US" sz="2000" dirty="0">
              <a:solidFill>
                <a:srgbClr val="000000"/>
              </a:solidFill>
              <a:latin typeface="Arial"/>
            </a:endParaRPr>
          </a:p>
        </p:txBody>
      </p:sp>
      <p:sp>
        <p:nvSpPr>
          <p:cNvPr id="1585" name="PlaceHolder 3"/>
          <p:cNvSpPr>
            <a:spLocks noGrp="1"/>
          </p:cNvSpPr>
          <p:nvPr>
            <p:ph type="sldNum" idx="74"/>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8C569FAB-009C-402A-B1CD-76357DDC28D0}" type="slidenum">
              <a:rPr lang="en-US"/>
              <a:pPr/>
              <a:t>36</a:t>
            </a:fld>
            <a:endParaRPr lang="en-US">
              <a:solidFill>
                <a:srgbClr val="000000"/>
              </a:solidFill>
              <a:latin typeface="Times New Roman"/>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6" name="PlaceHolder 1"/>
          <p:cNvSpPr>
            <a:spLocks noGrp="1" noRot="1" noChangeAspect="1"/>
          </p:cNvSpPr>
          <p:nvPr>
            <p:ph type="sldImg"/>
          </p:nvPr>
        </p:nvSpPr>
        <p:spPr>
          <a:xfrm>
            <a:off x="1182688" y="696913"/>
            <a:ext cx="4643437" cy="3484562"/>
          </a:xfrm>
          <a:prstGeom prst="rect">
            <a:avLst/>
          </a:prstGeom>
          <a:ln w="0">
            <a:noFill/>
          </a:ln>
        </p:spPr>
      </p:sp>
      <p:sp>
        <p:nvSpPr>
          <p:cNvPr id="1587"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spc="-6" dirty="0">
                <a:solidFill>
                  <a:srgbClr val="FFFFFF"/>
                </a:solidFill>
                <a:latin typeface="Arial"/>
              </a:rPr>
              <a:t>This cross section above came from a double-topped tree at the yellow </a:t>
            </a:r>
            <a:r>
              <a:rPr lang="en-US" sz="2000" b="1" spc="-6" dirty="0">
                <a:solidFill>
                  <a:srgbClr val="FFFFFF"/>
                </a:solidFill>
                <a:latin typeface="Arial"/>
              </a:rPr>
              <a:t>X</a:t>
            </a:r>
            <a:r>
              <a:rPr lang="en-US" sz="2000" spc="-6" dirty="0">
                <a:solidFill>
                  <a:srgbClr val="FFFFFF"/>
                </a:solidFill>
                <a:latin typeface="Arial"/>
              </a:rPr>
              <a:t> sitting at the crest of a long and very steep 100% (45°) slope down to the main </a:t>
            </a:r>
            <a:r>
              <a:rPr lang="en-US" sz="2000" spc="-6" dirty="0" smtClean="0">
                <a:solidFill>
                  <a:srgbClr val="FFFFFF"/>
                </a:solidFill>
                <a:latin typeface="Arial"/>
              </a:rPr>
              <a:t>drainage where the fire draft into the stand would</a:t>
            </a:r>
            <a:r>
              <a:rPr lang="en-US" sz="2000" spc="-6" baseline="0" dirty="0" smtClean="0">
                <a:solidFill>
                  <a:srgbClr val="FFFFFF"/>
                </a:solidFill>
                <a:latin typeface="Arial"/>
              </a:rPr>
              <a:t> have been strongest</a:t>
            </a:r>
            <a:r>
              <a:rPr lang="en-US" sz="2000" spc="-6" dirty="0" smtClean="0">
                <a:solidFill>
                  <a:srgbClr val="FFFFFF"/>
                </a:solidFill>
                <a:latin typeface="Arial"/>
              </a:rPr>
              <a:t>.  </a:t>
            </a:r>
            <a:endParaRPr lang="en-US" sz="2000" spc="-6" dirty="0">
              <a:solidFill>
                <a:srgbClr val="FFFFFF"/>
              </a:solidFill>
              <a:latin typeface="Arial"/>
            </a:endParaRPr>
          </a:p>
          <a:p>
            <a:pPr defTabSz="931544">
              <a:lnSpc>
                <a:spcPct val="100000"/>
              </a:lnSpc>
            </a:pPr>
            <a:endParaRPr lang="en-US" sz="2000" spc="-6" dirty="0">
              <a:solidFill>
                <a:srgbClr val="FFFFFF"/>
              </a:solidFill>
              <a:latin typeface="Arial"/>
            </a:endParaRPr>
          </a:p>
          <a:p>
            <a:pPr defTabSz="931544">
              <a:lnSpc>
                <a:spcPct val="100000"/>
              </a:lnSpc>
            </a:pPr>
            <a:r>
              <a:rPr lang="en-US" sz="2000" spc="-6" dirty="0">
                <a:solidFill>
                  <a:srgbClr val="FFFFFF"/>
                </a:solidFill>
                <a:latin typeface="Arial"/>
              </a:rPr>
              <a:t>The top of the tree bearing this section blew down in 2024 soon after another top had come out a couple of years prior.  Both were broken off by southwest storm winds swirling around the rock nose above.</a:t>
            </a:r>
            <a:endParaRPr lang="en-US" sz="2000" dirty="0">
              <a:solidFill>
                <a:srgbClr val="000000"/>
              </a:solidFill>
              <a:latin typeface="Arial"/>
            </a:endParaRPr>
          </a:p>
          <a:p>
            <a:pPr defTabSz="931544">
              <a:lnSpc>
                <a:spcPct val="100000"/>
              </a:lnSpc>
            </a:pPr>
            <a:r>
              <a:rPr sz="2000" dirty="0"/>
              <a:t/>
            </a:r>
            <a:br>
              <a:rPr sz="2000" dirty="0"/>
            </a:br>
            <a:endParaRPr lang="en-US" sz="2000" dirty="0">
              <a:solidFill>
                <a:srgbClr val="000000"/>
              </a:solidFill>
              <a:latin typeface="Arial"/>
            </a:endParaRPr>
          </a:p>
        </p:txBody>
      </p:sp>
      <p:sp>
        <p:nvSpPr>
          <p:cNvPr id="1588" name="PlaceHolder 3"/>
          <p:cNvSpPr>
            <a:spLocks noGrp="1"/>
          </p:cNvSpPr>
          <p:nvPr>
            <p:ph type="sldNum" idx="75"/>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3E8786AA-D515-462C-B4D3-6AAC10D83F64}" type="slidenum">
              <a:rPr lang="en-US"/>
              <a:pPr/>
              <a:t>37</a:t>
            </a:fld>
            <a:endParaRPr lang="en-US">
              <a:solidFill>
                <a:srgbClr val="000000"/>
              </a:solidFill>
              <a:latin typeface="Times New Roman"/>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9" name="PlaceHolder 1"/>
          <p:cNvSpPr>
            <a:spLocks noGrp="1" noRot="1" noChangeAspect="1"/>
          </p:cNvSpPr>
          <p:nvPr>
            <p:ph type="sldImg"/>
          </p:nvPr>
        </p:nvSpPr>
        <p:spPr>
          <a:xfrm>
            <a:off x="1182688" y="696913"/>
            <a:ext cx="4643437" cy="3484562"/>
          </a:xfrm>
          <a:prstGeom prst="rect">
            <a:avLst/>
          </a:prstGeom>
          <a:ln w="0">
            <a:noFill/>
          </a:ln>
        </p:spPr>
      </p:sp>
      <p:sp>
        <p:nvSpPr>
          <p:cNvPr id="1590"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spc="-6" dirty="0">
                <a:solidFill>
                  <a:srgbClr val="FFFFFF"/>
                </a:solidFill>
                <a:latin typeface="Arial"/>
              </a:rPr>
              <a:t>As to the fire itself, these arrows are to indicate the estimated direction and relative strength of the </a:t>
            </a:r>
            <a:r>
              <a:rPr lang="en-US" sz="2000" spc="-6" dirty="0" smtClean="0">
                <a:solidFill>
                  <a:srgbClr val="FFFFFF"/>
                </a:solidFill>
                <a:latin typeface="Arial"/>
              </a:rPr>
              <a:t>ground-level </a:t>
            </a:r>
            <a:r>
              <a:rPr lang="en-US" sz="2000" spc="-6" dirty="0">
                <a:solidFill>
                  <a:srgbClr val="FFFFFF"/>
                </a:solidFill>
                <a:latin typeface="Arial"/>
              </a:rPr>
              <a:t>fire </a:t>
            </a:r>
            <a:r>
              <a:rPr lang="en-US" sz="2000" spc="-6" dirty="0" smtClean="0">
                <a:solidFill>
                  <a:srgbClr val="FFFFFF"/>
                </a:solidFill>
                <a:latin typeface="Arial"/>
              </a:rPr>
              <a:t>draft.</a:t>
            </a:r>
            <a:endParaRPr lang="en-US" sz="2000" dirty="0">
              <a:solidFill>
                <a:srgbClr val="000000"/>
              </a:solidFill>
              <a:latin typeface="Arial"/>
            </a:endParaRPr>
          </a:p>
          <a:p>
            <a:pPr defTabSz="931544">
              <a:lnSpc>
                <a:spcPct val="100000"/>
              </a:lnSpc>
              <a:defRPr/>
            </a:pPr>
            <a:endParaRPr lang="en-US" sz="2000" spc="-6" dirty="0">
              <a:solidFill>
                <a:srgbClr val="FFFFFF"/>
              </a:solidFill>
              <a:latin typeface="Arial"/>
            </a:endParaRPr>
          </a:p>
          <a:p>
            <a:pPr defTabSz="931544">
              <a:lnSpc>
                <a:spcPct val="100000"/>
              </a:lnSpc>
              <a:defRPr/>
            </a:pPr>
            <a:r>
              <a:rPr lang="en-US" sz="2000" spc="-6" dirty="0" smtClean="0">
                <a:solidFill>
                  <a:srgbClr val="FFFFFF"/>
                </a:solidFill>
                <a:latin typeface="Arial"/>
              </a:rPr>
              <a:t>These redwoods were at little risk, as they were at the</a:t>
            </a:r>
            <a:r>
              <a:rPr lang="en-US" sz="2000" spc="-6" baseline="0" dirty="0" smtClean="0">
                <a:solidFill>
                  <a:srgbClr val="FFFFFF"/>
                </a:solidFill>
                <a:latin typeface="Arial"/>
              </a:rPr>
              <a:t> bottom of this insanely steep slope.  They were tall enough the fire ran under them and went vertical at the top of the slope.</a:t>
            </a:r>
            <a:endParaRPr lang="en-US" sz="2000" spc="-6" dirty="0" smtClean="0">
              <a:solidFill>
                <a:srgbClr val="FFFFFF"/>
              </a:solidFill>
              <a:latin typeface="Arial"/>
            </a:endParaRPr>
          </a:p>
          <a:p>
            <a:pPr defTabSz="931544">
              <a:lnSpc>
                <a:spcPct val="100000"/>
              </a:lnSpc>
              <a:defRPr/>
            </a:pPr>
            <a:endParaRPr lang="en-US" sz="2000" spc="-6" dirty="0" smtClean="0">
              <a:solidFill>
                <a:srgbClr val="FFFFFF"/>
              </a:solidFill>
              <a:latin typeface="Arial"/>
            </a:endParaRPr>
          </a:p>
          <a:p>
            <a:pPr defTabSz="931544">
              <a:lnSpc>
                <a:spcPct val="100000"/>
              </a:lnSpc>
              <a:defRPr/>
            </a:pPr>
            <a:r>
              <a:rPr lang="en-US" sz="2000" spc="-6" dirty="0" smtClean="0">
                <a:solidFill>
                  <a:srgbClr val="FFFFFF"/>
                </a:solidFill>
                <a:latin typeface="Arial"/>
              </a:rPr>
              <a:t>As to the firefighters, you </a:t>
            </a:r>
            <a:r>
              <a:rPr lang="en-US" sz="2000" spc="-6" dirty="0">
                <a:solidFill>
                  <a:srgbClr val="FFFFFF"/>
                </a:solidFill>
                <a:latin typeface="Arial"/>
              </a:rPr>
              <a:t>wouldn’t want to use the road above as an </a:t>
            </a:r>
            <a:r>
              <a:rPr lang="en-US" sz="2000" spc="-6" dirty="0" smtClean="0">
                <a:solidFill>
                  <a:srgbClr val="FFFFFF"/>
                </a:solidFill>
                <a:latin typeface="Arial"/>
              </a:rPr>
              <a:t>evacuation route </a:t>
            </a:r>
            <a:r>
              <a:rPr lang="en-US" sz="2000" spc="-6" dirty="0">
                <a:solidFill>
                  <a:srgbClr val="FFFFFF"/>
                </a:solidFill>
                <a:latin typeface="Arial"/>
              </a:rPr>
              <a:t>or </a:t>
            </a:r>
            <a:r>
              <a:rPr lang="en-US" sz="2000" spc="-6" dirty="0" smtClean="0">
                <a:solidFill>
                  <a:srgbClr val="FFFFFF"/>
                </a:solidFill>
                <a:latin typeface="Arial"/>
              </a:rPr>
              <a:t>for firefighter access, </a:t>
            </a:r>
            <a:r>
              <a:rPr lang="en-US" sz="2000" spc="-6" dirty="0">
                <a:solidFill>
                  <a:srgbClr val="FFFFFF"/>
                </a:solidFill>
                <a:latin typeface="Arial"/>
              </a:rPr>
              <a:t>would you?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591" name="PlaceHolder 3"/>
          <p:cNvSpPr>
            <a:spLocks noGrp="1"/>
          </p:cNvSpPr>
          <p:nvPr>
            <p:ph type="sldNum" idx="76"/>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A1980C96-3E80-4D27-A04C-275D5F8C0B05}" type="slidenum">
              <a:rPr lang="en-US"/>
              <a:pPr/>
              <a:t>38</a:t>
            </a:fld>
            <a:endParaRPr lang="en-US">
              <a:solidFill>
                <a:srgbClr val="000000"/>
              </a:solidFill>
              <a:latin typeface="Times New Roman"/>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9" name="PlaceHolder 1"/>
          <p:cNvSpPr>
            <a:spLocks noGrp="1" noRot="1" noChangeAspect="1"/>
          </p:cNvSpPr>
          <p:nvPr>
            <p:ph type="sldImg"/>
          </p:nvPr>
        </p:nvSpPr>
        <p:spPr>
          <a:xfrm>
            <a:off x="1182688" y="696913"/>
            <a:ext cx="4643437" cy="3484562"/>
          </a:xfrm>
          <a:prstGeom prst="rect">
            <a:avLst/>
          </a:prstGeom>
          <a:ln w="0">
            <a:noFill/>
          </a:ln>
        </p:spPr>
      </p:sp>
      <p:sp>
        <p:nvSpPr>
          <p:cNvPr id="1590"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92500" lnSpcReduction="10000"/>
          </a:bodyPr>
          <a:lstStyle/>
          <a:p>
            <a:pPr defTabSz="931544">
              <a:lnSpc>
                <a:spcPct val="100000"/>
              </a:lnSpc>
            </a:pPr>
            <a:r>
              <a:rPr lang="en-US" sz="2000" spc="-6" dirty="0">
                <a:solidFill>
                  <a:srgbClr val="FFFFFF"/>
                </a:solidFill>
                <a:latin typeface="Arial"/>
              </a:rPr>
              <a:t>But more importantly to </a:t>
            </a:r>
            <a:r>
              <a:rPr lang="en-US" sz="2000" spc="-6" dirty="0" smtClean="0">
                <a:solidFill>
                  <a:srgbClr val="FFFFFF"/>
                </a:solidFill>
                <a:latin typeface="Arial"/>
              </a:rPr>
              <a:t>the redwood</a:t>
            </a:r>
            <a:r>
              <a:rPr lang="en-US" sz="2000" spc="-6" dirty="0">
                <a:solidFill>
                  <a:srgbClr val="FFFFFF"/>
                </a:solidFill>
                <a:latin typeface="Arial"/>
              </a:rPr>
              <a:t>, this is the estimated draft of the resulting crown fire.  </a:t>
            </a:r>
            <a:r>
              <a:rPr lang="en-US" sz="2000" spc="-6" dirty="0" smtClean="0">
                <a:solidFill>
                  <a:srgbClr val="FFFFFF"/>
                </a:solidFill>
                <a:latin typeface="Arial"/>
              </a:rPr>
              <a:t>Coming out of the gulch,</a:t>
            </a:r>
            <a:r>
              <a:rPr lang="en-US" sz="2000" spc="-6" baseline="0" dirty="0" smtClean="0">
                <a:solidFill>
                  <a:srgbClr val="FFFFFF"/>
                </a:solidFill>
                <a:latin typeface="Arial"/>
              </a:rPr>
              <a:t> it was all oak, </a:t>
            </a:r>
            <a:r>
              <a:rPr lang="en-US" sz="2000" spc="-6" baseline="0" dirty="0" err="1" smtClean="0">
                <a:solidFill>
                  <a:srgbClr val="FFFFFF"/>
                </a:solidFill>
                <a:latin typeface="Arial"/>
              </a:rPr>
              <a:t>madrone</a:t>
            </a:r>
            <a:r>
              <a:rPr lang="en-US" sz="2000" spc="-6" baseline="0" dirty="0" smtClean="0">
                <a:solidFill>
                  <a:srgbClr val="FFFFFF"/>
                </a:solidFill>
                <a:latin typeface="Arial"/>
              </a:rPr>
              <a:t>, and bay with volatile brush at the top.  I think the draft </a:t>
            </a:r>
            <a:r>
              <a:rPr lang="en-US" sz="2000" spc="-6" baseline="0" dirty="0" smtClean="0">
                <a:solidFill>
                  <a:srgbClr val="FFFFFF"/>
                </a:solidFill>
                <a:latin typeface="+mn-lt"/>
              </a:rPr>
              <a:t>coming out of the Gulch eddied </a:t>
            </a:r>
            <a:r>
              <a:rPr lang="en-US" sz="2000" spc="-6" baseline="0" dirty="0" smtClean="0">
                <a:solidFill>
                  <a:srgbClr val="FFFFFF"/>
                </a:solidFill>
                <a:latin typeface="Arial"/>
              </a:rPr>
              <a:t>into the hardwood </a:t>
            </a:r>
            <a:r>
              <a:rPr lang="en-US" sz="2000" spc="-6" baseline="0" dirty="0" smtClean="0">
                <a:solidFill>
                  <a:srgbClr val="FFFFFF"/>
                </a:solidFill>
                <a:latin typeface="+mn-lt"/>
              </a:rPr>
              <a:t>canopy across that 50ft wide slope, </a:t>
            </a:r>
            <a:r>
              <a:rPr lang="en-US" sz="2000" spc="-6" baseline="0" dirty="0" smtClean="0">
                <a:solidFill>
                  <a:srgbClr val="FFFFFF"/>
                </a:solidFill>
                <a:latin typeface="Arial"/>
              </a:rPr>
              <a:t>and then swept up into the redwood.  </a:t>
            </a:r>
            <a:r>
              <a:rPr lang="en-US" sz="2000" spc="-6" dirty="0" smtClean="0">
                <a:solidFill>
                  <a:srgbClr val="FFFFFF"/>
                </a:solidFill>
                <a:latin typeface="Arial"/>
              </a:rPr>
              <a:t>Once at higher elevation, my </a:t>
            </a:r>
            <a:r>
              <a:rPr lang="en-US" sz="2000" spc="-6" dirty="0">
                <a:solidFill>
                  <a:srgbClr val="FFFFFF"/>
                </a:solidFill>
                <a:latin typeface="Arial"/>
              </a:rPr>
              <a:t>suspicion is that </a:t>
            </a:r>
            <a:r>
              <a:rPr lang="en-US" sz="2000" spc="-6" dirty="0" smtClean="0">
                <a:solidFill>
                  <a:srgbClr val="FFFFFF"/>
                </a:solidFill>
                <a:latin typeface="Arial"/>
              </a:rPr>
              <a:t>fire was </a:t>
            </a:r>
            <a:r>
              <a:rPr lang="en-US" sz="2000" spc="-6" dirty="0">
                <a:solidFill>
                  <a:srgbClr val="FFFFFF"/>
                </a:solidFill>
                <a:latin typeface="Arial"/>
              </a:rPr>
              <a:t>slow </a:t>
            </a:r>
            <a:r>
              <a:rPr lang="en-US" sz="2000" spc="-6" dirty="0" smtClean="0">
                <a:solidFill>
                  <a:srgbClr val="FFFFFF"/>
                </a:solidFill>
                <a:latin typeface="Arial"/>
              </a:rPr>
              <a:t>creeping</a:t>
            </a:r>
            <a:r>
              <a:rPr lang="en-US" sz="2000" spc="-6" baseline="0" dirty="0" smtClean="0">
                <a:solidFill>
                  <a:srgbClr val="FFFFFF"/>
                </a:solidFill>
                <a:latin typeface="Arial"/>
              </a:rPr>
              <a:t> along the top </a:t>
            </a:r>
            <a:r>
              <a:rPr lang="en-US" sz="2000" spc="-6" dirty="0" smtClean="0">
                <a:solidFill>
                  <a:srgbClr val="FFFFFF"/>
                </a:solidFill>
                <a:latin typeface="Arial"/>
              </a:rPr>
              <a:t>by </a:t>
            </a:r>
            <a:r>
              <a:rPr lang="en-US" sz="2000" spc="-6" dirty="0">
                <a:solidFill>
                  <a:srgbClr val="FFFFFF"/>
                </a:solidFill>
                <a:latin typeface="Arial"/>
              </a:rPr>
              <a:t>simple conduction because the </a:t>
            </a:r>
            <a:r>
              <a:rPr lang="en-US" sz="2000" spc="-6" dirty="0" smtClean="0">
                <a:solidFill>
                  <a:srgbClr val="FFFFFF"/>
                </a:solidFill>
                <a:latin typeface="Arial"/>
              </a:rPr>
              <a:t>slope </a:t>
            </a:r>
            <a:r>
              <a:rPr lang="en-US" sz="2000" spc="-6" dirty="0">
                <a:solidFill>
                  <a:srgbClr val="FFFFFF"/>
                </a:solidFill>
                <a:latin typeface="Arial"/>
              </a:rPr>
              <a:t>isn’t </a:t>
            </a:r>
            <a:r>
              <a:rPr lang="en-US" sz="2000" spc="-6" dirty="0" smtClean="0">
                <a:solidFill>
                  <a:srgbClr val="FFFFFF"/>
                </a:solidFill>
                <a:latin typeface="Arial"/>
              </a:rPr>
              <a:t>long </a:t>
            </a:r>
            <a:r>
              <a:rPr lang="en-US" sz="2000" spc="-6" dirty="0">
                <a:solidFill>
                  <a:srgbClr val="FFFFFF"/>
                </a:solidFill>
                <a:latin typeface="Arial"/>
              </a:rPr>
              <a:t>enough </a:t>
            </a:r>
            <a:r>
              <a:rPr lang="en-US" sz="2000" spc="-6" dirty="0" smtClean="0">
                <a:solidFill>
                  <a:srgbClr val="FFFFFF"/>
                </a:solidFill>
                <a:latin typeface="Arial"/>
              </a:rPr>
              <a:t>and the fuel was not so</a:t>
            </a:r>
            <a:r>
              <a:rPr lang="en-US" sz="2000" spc="-6" baseline="0" dirty="0" smtClean="0">
                <a:solidFill>
                  <a:srgbClr val="FFFFFF"/>
                </a:solidFill>
                <a:latin typeface="Arial"/>
              </a:rPr>
              <a:t> volatile as </a:t>
            </a:r>
            <a:r>
              <a:rPr lang="en-US" sz="2000" spc="-6" dirty="0" smtClean="0">
                <a:solidFill>
                  <a:srgbClr val="FFFFFF"/>
                </a:solidFill>
                <a:latin typeface="Arial"/>
              </a:rPr>
              <a:t>to develop </a:t>
            </a:r>
            <a:r>
              <a:rPr lang="en-US" sz="2000" spc="-6" dirty="0">
                <a:solidFill>
                  <a:srgbClr val="FFFFFF"/>
                </a:solidFill>
                <a:latin typeface="Arial"/>
              </a:rPr>
              <a:t>a gravitational </a:t>
            </a:r>
            <a:r>
              <a:rPr lang="en-US" sz="2000" spc="-6" dirty="0" smtClean="0">
                <a:solidFill>
                  <a:srgbClr val="FFFFFF"/>
                </a:solidFill>
                <a:latin typeface="Arial"/>
              </a:rPr>
              <a:t>draft </a:t>
            </a:r>
            <a:r>
              <a:rPr lang="en-US" sz="2000" spc="-6" dirty="0">
                <a:solidFill>
                  <a:srgbClr val="FFFFFF"/>
                </a:solidFill>
                <a:latin typeface="Arial"/>
              </a:rPr>
              <a:t>similar to what happened in the Gulch. </a:t>
            </a:r>
          </a:p>
          <a:p>
            <a:pPr defTabSz="931544">
              <a:lnSpc>
                <a:spcPct val="100000"/>
              </a:lnSpc>
            </a:pPr>
            <a:endParaRPr lang="en-US" sz="2000" spc="-6" dirty="0">
              <a:solidFill>
                <a:srgbClr val="FFFFFF"/>
              </a:solidFill>
              <a:latin typeface="Arial"/>
            </a:endParaRPr>
          </a:p>
          <a:p>
            <a:pPr defTabSz="931544">
              <a:lnSpc>
                <a:spcPct val="100000"/>
              </a:lnSpc>
            </a:pPr>
            <a:r>
              <a:rPr lang="en-US" sz="2000" spc="-6" dirty="0">
                <a:solidFill>
                  <a:srgbClr val="FFFFFF"/>
                </a:solidFill>
                <a:latin typeface="Arial"/>
              </a:rPr>
              <a:t>I don’t think the fire crowned in </a:t>
            </a:r>
            <a:r>
              <a:rPr lang="en-US" sz="2000" spc="-6" dirty="0" smtClean="0">
                <a:solidFill>
                  <a:srgbClr val="FFFFFF"/>
                </a:solidFill>
                <a:latin typeface="+mn-lt"/>
              </a:rPr>
              <a:t>Stand #2 in the Spanish Gulch or these second growth redwood stump clumps in Stand</a:t>
            </a:r>
            <a:r>
              <a:rPr lang="en-US" sz="2000" spc="-6" baseline="0" dirty="0" smtClean="0">
                <a:solidFill>
                  <a:srgbClr val="FFFFFF"/>
                </a:solidFill>
                <a:latin typeface="+mn-lt"/>
              </a:rPr>
              <a:t> #3</a:t>
            </a:r>
            <a:r>
              <a:rPr lang="en-US" sz="2000" spc="-6" dirty="0" smtClean="0">
                <a:solidFill>
                  <a:srgbClr val="FFFFFF"/>
                </a:solidFill>
                <a:latin typeface="+mn-lt"/>
              </a:rPr>
              <a:t> </a:t>
            </a:r>
            <a:r>
              <a:rPr lang="en-US" sz="2000" spc="-6" dirty="0" smtClean="0">
                <a:solidFill>
                  <a:srgbClr val="FFFFFF"/>
                </a:solidFill>
                <a:latin typeface="Arial"/>
              </a:rPr>
              <a:t>both </a:t>
            </a:r>
            <a:r>
              <a:rPr lang="en-US" sz="2000" spc="-6" dirty="0">
                <a:solidFill>
                  <a:srgbClr val="FFFFFF"/>
                </a:solidFill>
                <a:latin typeface="Arial"/>
              </a:rPr>
              <a:t>because there wasn’t as much fuel below </a:t>
            </a:r>
            <a:r>
              <a:rPr lang="en-US" sz="2000" spc="-6" dirty="0" smtClean="0">
                <a:solidFill>
                  <a:srgbClr val="FFFFFF"/>
                </a:solidFill>
                <a:latin typeface="Arial"/>
              </a:rPr>
              <a:t>them to carry a hot draft</a:t>
            </a:r>
            <a:r>
              <a:rPr lang="en-US" sz="2000" spc="-6" baseline="0" dirty="0" smtClean="0">
                <a:solidFill>
                  <a:srgbClr val="FFFFFF"/>
                </a:solidFill>
                <a:latin typeface="Arial"/>
              </a:rPr>
              <a:t> into the crown</a:t>
            </a:r>
            <a:r>
              <a:rPr lang="en-US" sz="2000" spc="-6" dirty="0" smtClean="0">
                <a:solidFill>
                  <a:srgbClr val="FFFFFF"/>
                </a:solidFill>
                <a:latin typeface="Arial"/>
              </a:rPr>
              <a:t> </a:t>
            </a:r>
            <a:r>
              <a:rPr lang="en-US" sz="2000" spc="-6" dirty="0">
                <a:solidFill>
                  <a:srgbClr val="FFFFFF"/>
                </a:solidFill>
                <a:latin typeface="Arial"/>
              </a:rPr>
              <a:t>and the </a:t>
            </a:r>
            <a:r>
              <a:rPr lang="en-US" sz="2000" spc="-6" dirty="0" smtClean="0">
                <a:solidFill>
                  <a:srgbClr val="FFFFFF"/>
                </a:solidFill>
                <a:latin typeface="Arial"/>
              </a:rPr>
              <a:t>stump</a:t>
            </a:r>
            <a:r>
              <a:rPr lang="en-US" sz="2000" spc="-6" baseline="0" dirty="0" smtClean="0">
                <a:solidFill>
                  <a:srgbClr val="FFFFFF"/>
                </a:solidFill>
                <a:latin typeface="Arial"/>
              </a:rPr>
              <a:t> clump </a:t>
            </a:r>
            <a:r>
              <a:rPr lang="en-US" sz="2000" spc="-6" dirty="0" smtClean="0">
                <a:solidFill>
                  <a:srgbClr val="FFFFFF"/>
                </a:solidFill>
                <a:latin typeface="Arial"/>
              </a:rPr>
              <a:t>trees </a:t>
            </a:r>
            <a:r>
              <a:rPr lang="en-US" sz="2000" spc="-6" dirty="0">
                <a:solidFill>
                  <a:srgbClr val="FFFFFF"/>
                </a:solidFill>
                <a:latin typeface="Arial"/>
              </a:rPr>
              <a:t>were so much </a:t>
            </a:r>
            <a:r>
              <a:rPr lang="en-US" sz="2000" spc="-6" dirty="0" smtClean="0">
                <a:solidFill>
                  <a:srgbClr val="FFFFFF"/>
                </a:solidFill>
                <a:latin typeface="Arial"/>
              </a:rPr>
              <a:t>taller than young</a:t>
            </a:r>
            <a:r>
              <a:rPr lang="en-US" sz="2000" spc="-6" baseline="0" dirty="0" smtClean="0">
                <a:solidFill>
                  <a:srgbClr val="FFFFFF"/>
                </a:solidFill>
                <a:latin typeface="Arial"/>
              </a:rPr>
              <a:t> seed trees</a:t>
            </a:r>
            <a:r>
              <a:rPr lang="en-US" sz="2000" spc="-6" dirty="0" smtClean="0">
                <a:solidFill>
                  <a:srgbClr val="FFFFFF"/>
                </a:solidFill>
                <a:latin typeface="Arial"/>
              </a:rPr>
              <a:t>.</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a:solidFill>
                  <a:srgbClr val="FFFFFF"/>
                </a:solidFill>
                <a:latin typeface="Arial"/>
              </a:rPr>
              <a:t>The consequences of that fire to the tree are complicated, but the essence of the process can be boiled down to one </a:t>
            </a:r>
            <a:r>
              <a:rPr lang="en-US" sz="2000" spc="-6" dirty="0" smtClean="0">
                <a:solidFill>
                  <a:srgbClr val="FFFFFF"/>
                </a:solidFill>
                <a:latin typeface="Arial"/>
              </a:rPr>
              <a:t>principle,</a:t>
            </a:r>
            <a:r>
              <a:rPr lang="en-US" sz="2000" spc="-6" baseline="0" dirty="0" smtClean="0">
                <a:solidFill>
                  <a:srgbClr val="FFFFFF"/>
                </a:solidFill>
                <a:latin typeface="Arial"/>
              </a:rPr>
              <a:t> and the implications are huge. </a:t>
            </a:r>
            <a:endParaRPr lang="en-US" sz="2000" spc="-6" dirty="0">
              <a:solidFill>
                <a:srgbClr val="FFFFFF"/>
              </a:solidFill>
              <a:latin typeface="Arial"/>
            </a:endParaRPr>
          </a:p>
          <a:p>
            <a:pPr defTabSz="931544">
              <a:lnSpc>
                <a:spcPct val="100000"/>
              </a:lnSpc>
            </a:pPr>
            <a:endParaRPr lang="en-US" sz="2000" dirty="0">
              <a:solidFill>
                <a:srgbClr val="000000"/>
              </a:solidFill>
              <a:latin typeface="Arial"/>
            </a:endParaRPr>
          </a:p>
        </p:txBody>
      </p:sp>
      <p:sp>
        <p:nvSpPr>
          <p:cNvPr id="1591" name="PlaceHolder 3"/>
          <p:cNvSpPr>
            <a:spLocks noGrp="1"/>
          </p:cNvSpPr>
          <p:nvPr>
            <p:ph type="sldNum" idx="76"/>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A1980C96-3E80-4D27-A04C-275D5F8C0B05}" type="slidenum">
              <a:rPr lang="en-US"/>
              <a:pPr/>
              <a:t>39</a:t>
            </a:fld>
            <a:endParaRPr lang="en-US">
              <a:solidFill>
                <a:srgbClr val="000000"/>
              </a:solidFill>
              <a:latin typeface="Times New Roman"/>
            </a:endParaRPr>
          </a:p>
        </p:txBody>
      </p:sp>
    </p:spTree>
    <p:extLst>
      <p:ext uri="{BB962C8B-B14F-4D97-AF65-F5344CB8AC3E}">
        <p14:creationId xmlns="" xmlns:p14="http://schemas.microsoft.com/office/powerpoint/2010/main" val="18407472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85000" lnSpcReduction="20000"/>
          </a:bodyPr>
          <a:lstStyle/>
          <a:p>
            <a:pPr defTabSz="931544">
              <a:lnSpc>
                <a:spcPct val="100000"/>
              </a:lnSpc>
              <a:defRPr/>
            </a:pPr>
            <a:r>
              <a:rPr lang="en-US" sz="2000" spc="-6" dirty="0" smtClean="0">
                <a:solidFill>
                  <a:srgbClr val="FFFFFF"/>
                </a:solidFill>
                <a:latin typeface="Arial"/>
              </a:rPr>
              <a:t>The </a:t>
            </a:r>
            <a:r>
              <a:rPr lang="en-US" sz="2000" spc="-6" dirty="0">
                <a:solidFill>
                  <a:srgbClr val="FFFFFF"/>
                </a:solidFill>
                <a:latin typeface="Arial"/>
              </a:rPr>
              <a:t>consequences of that fire to the tree are complicated, but the </a:t>
            </a:r>
            <a:r>
              <a:rPr lang="en-US" sz="2000" spc="-6" dirty="0" smtClean="0">
                <a:solidFill>
                  <a:srgbClr val="FFFFFF"/>
                </a:solidFill>
                <a:latin typeface="Arial"/>
              </a:rPr>
              <a:t>effects </a:t>
            </a:r>
            <a:r>
              <a:rPr lang="en-US" sz="2000" spc="-6" dirty="0">
                <a:solidFill>
                  <a:srgbClr val="FFFFFF"/>
                </a:solidFill>
                <a:latin typeface="Arial"/>
              </a:rPr>
              <a:t>of the process can </a:t>
            </a:r>
            <a:r>
              <a:rPr lang="en-US" sz="2000" spc="-6" dirty="0" smtClean="0">
                <a:solidFill>
                  <a:srgbClr val="FFFFFF"/>
                </a:solidFill>
                <a:latin typeface="Arial"/>
              </a:rPr>
              <a:t>be </a:t>
            </a:r>
            <a:r>
              <a:rPr lang="en-US" sz="2000" spc="-6" dirty="0">
                <a:solidFill>
                  <a:srgbClr val="FFFFFF"/>
                </a:solidFill>
                <a:latin typeface="Arial"/>
              </a:rPr>
              <a:t>boiled down to </a:t>
            </a:r>
            <a:r>
              <a:rPr lang="en-US" sz="2000" spc="-6" dirty="0" smtClean="0">
                <a:solidFill>
                  <a:srgbClr val="FFFFFF"/>
                </a:solidFill>
                <a:latin typeface="Arial"/>
              </a:rPr>
              <a:t>an observable adaptive</a:t>
            </a:r>
            <a:r>
              <a:rPr lang="en-US" sz="2000" spc="-6" baseline="0" dirty="0" smtClean="0">
                <a:solidFill>
                  <a:srgbClr val="FFFFFF"/>
                </a:solidFill>
                <a:latin typeface="Arial"/>
              </a:rPr>
              <a:t> behavior</a:t>
            </a:r>
            <a:r>
              <a:rPr lang="en-US" sz="2000" spc="-6" dirty="0" smtClean="0">
                <a:solidFill>
                  <a:srgbClr val="FFFFFF"/>
                </a:solidFill>
                <a:latin typeface="Arial"/>
              </a:rPr>
              <a:t>:</a:t>
            </a:r>
            <a:endParaRPr lang="en-US" sz="2000" spc="-6" dirty="0">
              <a:solidFill>
                <a:srgbClr val="FFFFFF"/>
              </a:solidFill>
              <a:latin typeface="Arial"/>
            </a:endParaRPr>
          </a:p>
          <a:p>
            <a:pPr defTabSz="931544">
              <a:lnSpc>
                <a:spcPct val="100000"/>
              </a:lnSpc>
              <a:defRPr/>
            </a:pPr>
            <a:endParaRPr lang="en-US" sz="2000" spc="-6" dirty="0" smtClean="0">
              <a:solidFill>
                <a:srgbClr val="FFFFFF"/>
              </a:solidFill>
              <a:latin typeface="Arial"/>
            </a:endParaRPr>
          </a:p>
          <a:p>
            <a:pPr defTabSz="931544">
              <a:lnSpc>
                <a:spcPct val="100000"/>
              </a:lnSpc>
              <a:defRPr/>
            </a:pPr>
            <a:r>
              <a:rPr lang="en-US" sz="2000" dirty="0" smtClean="0">
                <a:effectLst/>
              </a:rPr>
              <a:t>Fire does not simply burn a redwood from the outside: the loss of the canopy triggers an internal sequence that results in a much shorter hollow tube for a trunk with a mess of branches on top. </a:t>
            </a:r>
            <a:endParaRPr lang="en-US" sz="2000" spc="-6" dirty="0">
              <a:solidFill>
                <a:srgbClr val="FFFFFF"/>
              </a:solidFill>
              <a:latin typeface="Arial"/>
            </a:endParaRP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40</a:t>
            </a:fld>
            <a:endParaRPr lang="en-US">
              <a:solidFill>
                <a:srgbClr val="000000"/>
              </a:solidFill>
              <a:latin typeface="Times New Roman"/>
            </a:endParaRPr>
          </a:p>
        </p:txBody>
      </p:sp>
    </p:spTree>
    <p:extLst>
      <p:ext uri="{BB962C8B-B14F-4D97-AF65-F5344CB8AC3E}">
        <p14:creationId xmlns="" xmlns:p14="http://schemas.microsoft.com/office/powerpoint/2010/main" val="243826496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85000" lnSpcReduction="20000"/>
          </a:bodyPr>
          <a:lstStyle/>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dirty="0" smtClean="0">
                <a:effectLst/>
              </a:rPr>
              <a:t>I </a:t>
            </a:r>
            <a:r>
              <a:rPr lang="en-US" sz="3200" dirty="0">
                <a:effectLst/>
              </a:rPr>
              <a:t>call a “</a:t>
            </a:r>
            <a:r>
              <a:rPr lang="en-US" sz="3200" dirty="0" err="1" smtClean="0">
                <a:effectLst/>
              </a:rPr>
              <a:t>redwad</a:t>
            </a:r>
            <a:r>
              <a:rPr lang="en-US" sz="3200" dirty="0" smtClean="0">
                <a:effectLst/>
              </a:rPr>
              <a:t>.”  </a:t>
            </a: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endParaRPr lang="en-US" sz="3200" dirty="0" smtClean="0">
              <a:effectLst/>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dirty="0" smtClean="0">
                <a:effectLst/>
              </a:rPr>
              <a:t>The driving force</a:t>
            </a:r>
            <a:r>
              <a:rPr lang="en-US" sz="3200" baseline="0" dirty="0" smtClean="0">
                <a:effectLst/>
              </a:rPr>
              <a:t> in that process, the principle at operation here, causing both the mess at the top and the hollow tube at the bottom is </a:t>
            </a:r>
            <a:r>
              <a:rPr lang="en-US" sz="3200" b="1" baseline="0" dirty="0" smtClean="0">
                <a:effectLst/>
              </a:rPr>
              <a:t>FUNGAL</a:t>
            </a:r>
            <a:r>
              <a:rPr lang="en-US" sz="3200" baseline="0" dirty="0" smtClean="0">
                <a:effectLst/>
              </a:rPr>
              <a:t>.</a:t>
            </a:r>
            <a:endParaRPr lang="en-US" sz="3200" dirty="0">
              <a:effectLst/>
            </a:endParaRPr>
          </a:p>
          <a:p>
            <a:pPr defTabSz="931544">
              <a:lnSpc>
                <a:spcPct val="100000"/>
              </a:lnSpc>
              <a:defRPr/>
            </a:pPr>
            <a:endParaRPr lang="en-US" sz="2000" spc="-6" dirty="0">
              <a:solidFill>
                <a:srgbClr val="FFFFFF"/>
              </a:solidFill>
              <a:latin typeface="Arial"/>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smtClean="0">
                <a:solidFill>
                  <a:srgbClr val="FFFFFF"/>
                </a:solidFill>
                <a:latin typeface="+mn-lt"/>
              </a:rPr>
              <a:t>What</a:t>
            </a:r>
            <a:r>
              <a:rPr lang="en-US" sz="2000" spc="-6" baseline="0" dirty="0" smtClean="0">
                <a:solidFill>
                  <a:srgbClr val="FFFFFF"/>
                </a:solidFill>
                <a:latin typeface="+mn-lt"/>
              </a:rPr>
              <a:t> I’m going to share with you </a:t>
            </a:r>
            <a:r>
              <a:rPr lang="en-US" sz="2000" spc="-6" dirty="0" smtClean="0">
                <a:solidFill>
                  <a:srgbClr val="FFFFFF"/>
                </a:solidFill>
                <a:latin typeface="+mn-lt"/>
              </a:rPr>
              <a:t>is not a settled science.  You will hear my theories and speculations here as to why things work the way they do with reference to the dominant hypothesis which, as you will see,</a:t>
            </a:r>
            <a:r>
              <a:rPr lang="en-US" sz="2000" spc="-6" baseline="0" dirty="0" smtClean="0">
                <a:solidFill>
                  <a:srgbClr val="FFFFFF"/>
                </a:solidFill>
                <a:latin typeface="+mn-lt"/>
              </a:rPr>
              <a:t> runs afoul of simple thermodynamics</a:t>
            </a:r>
            <a:r>
              <a:rPr lang="en-US" sz="2000" spc="-6" dirty="0" smtClean="0">
                <a:solidFill>
                  <a:srgbClr val="FFFFFF"/>
                </a:solidFill>
                <a:latin typeface="+mn-lt"/>
              </a:rPr>
              <a:t>.  Yet redwoods have been subjected to fire for a LONG time without this set of consequences being universally apparent.  The lumber is famous for its pest and decay resistance.  So is this some sort of anomaly?  </a:t>
            </a:r>
          </a:p>
          <a:p>
            <a:pPr defTabSz="931544">
              <a:lnSpc>
                <a:spcPct val="100000"/>
              </a:lnSpc>
              <a:defRPr/>
            </a:pPr>
            <a:endParaRPr lang="en-US" sz="2000" spc="-6" dirty="0">
              <a:solidFill>
                <a:srgbClr val="FFFFFF"/>
              </a:solidFill>
              <a:latin typeface="Arial"/>
            </a:endParaRPr>
          </a:p>
          <a:p>
            <a:pPr defTabSz="931544">
              <a:lnSpc>
                <a:spcPct val="100000"/>
              </a:lnSpc>
            </a:pPr>
            <a:r>
              <a:rPr lang="en-US" sz="2000" spc="-6" dirty="0" smtClean="0">
                <a:solidFill>
                  <a:srgbClr val="FFFFFF"/>
                </a:solidFill>
                <a:latin typeface="+mn-lt"/>
              </a:rPr>
              <a:t>No.  As you will see this is the usual given infrequent fire.  The reason we had those monster groves of 300ft tall trees is because of Indian management we never recognized, much</a:t>
            </a:r>
            <a:r>
              <a:rPr lang="en-US" sz="2000" spc="-6" baseline="0" dirty="0" smtClean="0">
                <a:solidFill>
                  <a:srgbClr val="FFFFFF"/>
                </a:solidFill>
                <a:latin typeface="+mn-lt"/>
              </a:rPr>
              <a:t> less </a:t>
            </a:r>
            <a:r>
              <a:rPr lang="en-US" sz="2000" spc="-6" dirty="0" smtClean="0">
                <a:solidFill>
                  <a:srgbClr val="FFFFFF"/>
                </a:solidFill>
                <a:latin typeface="+mn-lt"/>
              </a:rPr>
              <a:t>acknowledged.  Since their demise, it is the successes of fire suppression as coupled</a:t>
            </a:r>
            <a:r>
              <a:rPr lang="en-US" sz="2000" spc="-6" baseline="0" dirty="0" smtClean="0">
                <a:solidFill>
                  <a:srgbClr val="FFFFFF"/>
                </a:solidFill>
                <a:latin typeface="+mn-lt"/>
              </a:rPr>
              <a:t> with both young trees in commercial forests and protection of old growth in parks </a:t>
            </a:r>
            <a:r>
              <a:rPr lang="en-US" sz="2000" spc="-6" dirty="0" smtClean="0">
                <a:solidFill>
                  <a:srgbClr val="FFFFFF"/>
                </a:solidFill>
                <a:latin typeface="+mn-lt"/>
              </a:rPr>
              <a:t>that has hidden this from us until recently.  It was the height of old growth trees and management of ladder fuels due to Indian</a:t>
            </a:r>
            <a:r>
              <a:rPr lang="en-US" sz="2000" spc="-6" baseline="0" dirty="0" smtClean="0">
                <a:solidFill>
                  <a:srgbClr val="FFFFFF"/>
                </a:solidFill>
                <a:latin typeface="+mn-lt"/>
              </a:rPr>
              <a:t> burning </a:t>
            </a:r>
            <a:r>
              <a:rPr lang="en-US" sz="2000" spc="-6" dirty="0" smtClean="0">
                <a:solidFill>
                  <a:srgbClr val="FFFFFF"/>
                </a:solidFill>
                <a:latin typeface="+mn-lt"/>
              </a:rPr>
              <a:t>that prevented this outcome in pre-colonial</a:t>
            </a:r>
            <a:r>
              <a:rPr lang="en-US" sz="2000" spc="-6" baseline="0" dirty="0" smtClean="0">
                <a:solidFill>
                  <a:srgbClr val="FFFFFF"/>
                </a:solidFill>
                <a:latin typeface="+mn-lt"/>
              </a:rPr>
              <a:t> </a:t>
            </a:r>
            <a:r>
              <a:rPr lang="en-US" sz="2000" spc="-6" dirty="0" smtClean="0">
                <a:solidFill>
                  <a:srgbClr val="FFFFFF"/>
                </a:solidFill>
                <a:latin typeface="+mn-lt"/>
              </a:rPr>
              <a:t>stands.  </a:t>
            </a:r>
          </a:p>
          <a:p>
            <a:pPr defTabSz="931544">
              <a:lnSpc>
                <a:spcPct val="100000"/>
              </a:lnSpc>
              <a:defRPr/>
            </a:pPr>
            <a:endParaRPr lang="en-US" sz="2000" dirty="0">
              <a:solidFill>
                <a:srgbClr val="000000"/>
              </a:solidFill>
              <a:latin typeface="Arial"/>
            </a:endParaRP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41</a:t>
            </a:fld>
            <a:endParaRPr lang="en-US">
              <a:solidFill>
                <a:srgbClr val="000000"/>
              </a:solidFill>
              <a:latin typeface="Times New Roman"/>
            </a:endParaRPr>
          </a:p>
        </p:txBody>
      </p:sp>
    </p:spTree>
    <p:extLst>
      <p:ext uri="{BB962C8B-B14F-4D97-AF65-F5344CB8AC3E}">
        <p14:creationId xmlns="" xmlns:p14="http://schemas.microsoft.com/office/powerpoint/2010/main" val="243826496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47500" lnSpcReduction="20000"/>
          </a:bodyPr>
          <a:lstStyle/>
          <a:p>
            <a:pPr defTabSz="931544">
              <a:lnSpc>
                <a:spcPct val="100000"/>
              </a:lnSpc>
            </a:pPr>
            <a:r>
              <a:rPr lang="en-US" sz="3200" spc="-6" dirty="0" smtClean="0">
                <a:solidFill>
                  <a:srgbClr val="FFFFFF"/>
                </a:solidFill>
                <a:latin typeface="+mn-lt"/>
              </a:rPr>
              <a:t>Yes, the developments at the top are even more complicated than at the bottom,</a:t>
            </a:r>
            <a:r>
              <a:rPr lang="en-US" sz="3200" spc="-6" baseline="0" dirty="0" smtClean="0">
                <a:solidFill>
                  <a:srgbClr val="FFFFFF"/>
                </a:solidFill>
                <a:latin typeface="+mn-lt"/>
              </a:rPr>
              <a:t> but there is a simple mechanism and an even simpler but somewhat confounding objective. </a:t>
            </a:r>
            <a:endParaRPr lang="en-US" sz="3200" spc="-6" dirty="0" smtClean="0">
              <a:solidFill>
                <a:srgbClr val="FFFFFF"/>
              </a:solidFill>
              <a:latin typeface="+mn-lt"/>
            </a:endParaRPr>
          </a:p>
          <a:p>
            <a:pPr defTabSz="931544">
              <a:lnSpc>
                <a:spcPct val="100000"/>
              </a:lnSpc>
            </a:pPr>
            <a:endParaRPr lang="en-US" sz="3200" spc="-6" dirty="0" smtClean="0">
              <a:solidFill>
                <a:srgbClr val="FFFFFF"/>
              </a:solidFill>
              <a:latin typeface="+mn-lt"/>
            </a:endParaRPr>
          </a:p>
          <a:p>
            <a:pPr defTabSz="931544">
              <a:lnSpc>
                <a:spcPct val="100000"/>
              </a:lnSpc>
            </a:pPr>
            <a:r>
              <a:rPr lang="en-US" sz="3200" spc="-6" dirty="0" smtClean="0">
                <a:solidFill>
                  <a:srgbClr val="FFFFFF"/>
                </a:solidFill>
                <a:latin typeface="+mn-lt"/>
              </a:rPr>
              <a:t>It is important to remember that what we are seeing in any cross section is a history, a succession of events in which this top was damaged, responded, and was attacked again,</a:t>
            </a:r>
            <a:r>
              <a:rPr lang="en-US" sz="3200" spc="-6" baseline="0" dirty="0" smtClean="0">
                <a:solidFill>
                  <a:srgbClr val="FFFFFF"/>
                </a:solidFill>
                <a:latin typeface="+mn-lt"/>
              </a:rPr>
              <a:t> </a:t>
            </a:r>
            <a:r>
              <a:rPr lang="en-US" sz="3200" spc="-6" dirty="0" smtClean="0">
                <a:solidFill>
                  <a:srgbClr val="FFFFFF"/>
                </a:solidFill>
                <a:latin typeface="+mn-lt"/>
              </a:rPr>
              <a:t>repeatedly.  Here at the top, it finally failed catastrophically when it blew down, obviously</a:t>
            </a:r>
            <a:r>
              <a:rPr lang="en-US" sz="3200" spc="-6" baseline="0" dirty="0" smtClean="0">
                <a:solidFill>
                  <a:srgbClr val="FFFFFF"/>
                </a:solidFill>
                <a:latin typeface="+mn-lt"/>
              </a:rPr>
              <a:t> a structural failure due to a combination of brown rot and</a:t>
            </a:r>
            <a:r>
              <a:rPr lang="en-US" sz="3200" spc="-6" dirty="0" smtClean="0">
                <a:solidFill>
                  <a:srgbClr val="FFFFFF"/>
                </a:solidFill>
                <a:latin typeface="+mn-lt"/>
              </a:rPr>
              <a:t> beetle attack.</a:t>
            </a:r>
            <a:r>
              <a:rPr lang="en-US" sz="3200" spc="-6" baseline="0" dirty="0" smtClean="0">
                <a:solidFill>
                  <a:srgbClr val="FFFFFF"/>
                </a:solidFill>
                <a:latin typeface="+mn-lt"/>
              </a:rPr>
              <a:t>  </a:t>
            </a:r>
          </a:p>
          <a:p>
            <a:pPr defTabSz="931544">
              <a:lnSpc>
                <a:spcPct val="100000"/>
              </a:lnSpc>
            </a:pPr>
            <a:endParaRPr lang="en-US" sz="3200" spc="-6" baseline="0" dirty="0" smtClean="0">
              <a:solidFill>
                <a:srgbClr val="FFFFFF"/>
              </a:solidFill>
              <a:latin typeface="+mn-lt"/>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3200" dirty="0" smtClean="0">
                <a:solidFill>
                  <a:srgbClr val="000000"/>
                </a:solidFill>
                <a:latin typeface="+mn-lt"/>
              </a:rPr>
              <a:t>This entire series of events represents the </a:t>
            </a:r>
            <a:r>
              <a:rPr lang="en-US" sz="3200" spc="-6" dirty="0" smtClean="0">
                <a:solidFill>
                  <a:srgbClr val="FFFFFF"/>
                </a:solidFill>
                <a:latin typeface="+mn-lt"/>
              </a:rPr>
              <a:t>longer term consequences of that 1941 fire at the top of the tree.  </a:t>
            </a:r>
            <a:endParaRPr lang="en-US" sz="3200" dirty="0" smtClean="0">
              <a:solidFill>
                <a:srgbClr val="000000"/>
              </a:solidFill>
              <a:latin typeface="+mn-lt"/>
            </a:endParaRPr>
          </a:p>
          <a:p>
            <a:pPr defTabSz="931544">
              <a:lnSpc>
                <a:spcPct val="100000"/>
              </a:lnSpc>
            </a:pPr>
            <a:endParaRPr lang="en-US" sz="3200" dirty="0">
              <a:solidFill>
                <a:srgbClr val="000000"/>
              </a:solidFill>
              <a:latin typeface="Arial"/>
            </a:endParaRPr>
          </a:p>
          <a:p>
            <a:pPr defTabSz="931544">
              <a:lnSpc>
                <a:spcPct val="100000"/>
              </a:lnSpc>
            </a:pPr>
            <a:r>
              <a:rPr lang="en-US" sz="3200" baseline="0" dirty="0" smtClean="0">
                <a:solidFill>
                  <a:srgbClr val="000000"/>
                </a:solidFill>
                <a:latin typeface="+mn-lt"/>
              </a:rPr>
              <a:t>Here at the top of the tree the heartwood is intact and here it may have made even more</a:t>
            </a:r>
            <a:r>
              <a:rPr lang="en-US" sz="3200" spc="-6" dirty="0" smtClean="0">
                <a:solidFill>
                  <a:srgbClr val="FFFFFF"/>
                </a:solidFill>
                <a:latin typeface="+mn-lt"/>
              </a:rPr>
              <a:t>, with beetle attack and brown rot all around. </a:t>
            </a:r>
            <a:endParaRPr lang="en-US" sz="3200" dirty="0" smtClean="0">
              <a:solidFill>
                <a:srgbClr val="000000"/>
              </a:solidFill>
              <a:latin typeface="+mn-lt"/>
            </a:endParaRPr>
          </a:p>
          <a:p>
            <a:pPr marL="0" indent="0">
              <a:buNone/>
            </a:pPr>
            <a:endParaRPr lang="en-US" sz="3200" b="1" dirty="0">
              <a:effectLst/>
            </a:endParaRPr>
          </a:p>
          <a:p>
            <a:pPr marL="0" marR="0" indent="0" algn="l" defTabSz="1057668" rtl="0" eaLnBrk="1" fontAlgn="auto" latinLnBrk="0" hangingPunct="1">
              <a:lnSpc>
                <a:spcPct val="90000"/>
              </a:lnSpc>
              <a:spcBef>
                <a:spcPts val="0"/>
              </a:spcBef>
              <a:spcAft>
                <a:spcPts val="0"/>
              </a:spcAft>
              <a:buClrTx/>
              <a:buSzTx/>
              <a:buFontTx/>
              <a:buNone/>
              <a:tabLst>
                <a:tab pos="0" algn="l"/>
              </a:tabLst>
              <a:defRPr/>
            </a:pPr>
            <a:r>
              <a:rPr lang="en-US" sz="3200" spc="-6" dirty="0" smtClean="0">
                <a:solidFill>
                  <a:srgbClr val="FFFFFF"/>
                </a:solidFill>
                <a:latin typeface="+mn-lt"/>
              </a:rPr>
              <a:t>There is a lot going on here and we will break it down… but first we have to discuss the principles involved in how redwood</a:t>
            </a:r>
            <a:r>
              <a:rPr lang="en-US" sz="3200" spc="-6" baseline="0" dirty="0" smtClean="0">
                <a:solidFill>
                  <a:srgbClr val="FFFFFF"/>
                </a:solidFill>
                <a:latin typeface="+mn-lt"/>
              </a:rPr>
              <a:t> responds to a fungal attack</a:t>
            </a:r>
            <a:r>
              <a:rPr lang="en-US" sz="3200" spc="-6" dirty="0" smtClean="0">
                <a:solidFill>
                  <a:srgbClr val="FFFFFF"/>
                </a:solidFill>
                <a:latin typeface="+mn-lt"/>
              </a:rPr>
              <a:t>. </a:t>
            </a:r>
            <a:endParaRPr lang="en-US" sz="3200" dirty="0" smtClean="0">
              <a:solidFill>
                <a:srgbClr val="000000"/>
              </a:solidFill>
              <a:latin typeface="+mn-lt"/>
            </a:endParaRPr>
          </a:p>
          <a:p>
            <a:pPr marL="0" indent="0">
              <a:buNone/>
            </a:pPr>
            <a:endParaRPr lang="en-US" sz="3200" b="1" dirty="0">
              <a:effectLst/>
            </a:endParaRP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42</a:t>
            </a:fld>
            <a:endParaRPr lang="en-US">
              <a:solidFill>
                <a:srgbClr val="000000"/>
              </a:solidFill>
              <a:latin typeface="Times New Roman"/>
            </a:endParaRPr>
          </a:p>
        </p:txBody>
      </p:sp>
    </p:spTree>
    <p:extLst>
      <p:ext uri="{BB962C8B-B14F-4D97-AF65-F5344CB8AC3E}">
        <p14:creationId xmlns="" xmlns:p14="http://schemas.microsoft.com/office/powerpoint/2010/main" val="209792766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62500" lnSpcReduction="20000"/>
          </a:bodyPr>
          <a:lstStyle/>
          <a:p>
            <a:pPr marL="0" marR="0" lvl="0" indent="0" algn="l" defTabSz="1057668" rtl="0" eaLnBrk="1" fontAlgn="auto" latinLnBrk="0" hangingPunct="1">
              <a:lnSpc>
                <a:spcPct val="90000"/>
              </a:lnSpc>
              <a:spcBef>
                <a:spcPts val="0"/>
              </a:spcBef>
              <a:spcAft>
                <a:spcPts val="0"/>
              </a:spcAft>
              <a:buClrTx/>
              <a:buSzTx/>
              <a:buFontTx/>
              <a:buNone/>
              <a:tabLst>
                <a:tab pos="0" algn="l"/>
              </a:tabLst>
              <a:defRPr/>
            </a:pPr>
            <a:r>
              <a:rPr lang="en-US" sz="3200" spc="-6" dirty="0">
                <a:solidFill>
                  <a:srgbClr val="FFFFFF"/>
                </a:solidFill>
                <a:latin typeface="Arial"/>
              </a:rPr>
              <a:t>I am going to </a:t>
            </a:r>
            <a:r>
              <a:rPr lang="en-US" sz="3200" spc="-6" dirty="0" smtClean="0">
                <a:solidFill>
                  <a:srgbClr val="FFFFFF"/>
                </a:solidFill>
                <a:latin typeface="Arial"/>
              </a:rPr>
              <a:t>insert into </a:t>
            </a:r>
            <a:r>
              <a:rPr lang="en-US" sz="3200" spc="-6" dirty="0">
                <a:solidFill>
                  <a:srgbClr val="FFFFFF"/>
                </a:solidFill>
                <a:latin typeface="Arial"/>
              </a:rPr>
              <a:t>this section with images from the CZU Lightning Complex Fires to give you a sense of watching this happen.  And the first and most obvious consequence of fire in conifers is </a:t>
            </a:r>
            <a:r>
              <a:rPr lang="en-US" sz="3200" spc="-6" dirty="0" smtClean="0">
                <a:solidFill>
                  <a:srgbClr val="FFFFFF"/>
                </a:solidFill>
                <a:latin typeface="Arial"/>
              </a:rPr>
              <a:t>in the canopy: </a:t>
            </a:r>
            <a:r>
              <a:rPr lang="en-US" sz="3200" spc="-6" dirty="0">
                <a:solidFill>
                  <a:srgbClr val="FFFFFF"/>
                </a:solidFill>
                <a:latin typeface="Arial"/>
              </a:rPr>
              <a:t>The trees lose their </a:t>
            </a:r>
            <a:r>
              <a:rPr lang="en-US" sz="3200" spc="-6" dirty="0" smtClean="0">
                <a:solidFill>
                  <a:srgbClr val="FFFFFF"/>
                </a:solidFill>
                <a:latin typeface="Arial"/>
              </a:rPr>
              <a:t>needles</a:t>
            </a:r>
            <a:r>
              <a:rPr lang="en-US" sz="3200" spc="-6" dirty="0" smtClean="0">
                <a:solidFill>
                  <a:srgbClr val="FFFFFF"/>
                </a:solidFill>
                <a:latin typeface="+mn-lt"/>
              </a:rPr>
              <a:t>.  </a:t>
            </a:r>
            <a:endParaRPr lang="en-US" sz="3200" spc="-6" dirty="0" smtClean="0">
              <a:solidFill>
                <a:srgbClr val="FFFFFF"/>
              </a:solidFill>
              <a:latin typeface="Arial"/>
            </a:endParaRP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pPr marL="0" marR="0" lvl="0" indent="0" algn="r" defTabSz="1097120" rtl="0" eaLnBrk="1" fontAlgn="auto" latinLnBrk="0" hangingPunct="1">
              <a:lnSpc>
                <a:spcPct val="100000"/>
              </a:lnSpc>
              <a:spcBef>
                <a:spcPts val="0"/>
              </a:spcBef>
              <a:spcAft>
                <a:spcPts val="0"/>
              </a:spcAft>
              <a:buClrTx/>
              <a:buSzTx/>
              <a:buFontTx/>
              <a:buNone/>
              <a:tabLst>
                <a:tab pos="0" algn="l"/>
              </a:tabLst>
              <a:defRPr/>
            </a:pPr>
            <a:fld id="{14D2ECCB-1FF6-466A-AB8A-56A3C317C91D}" type="slidenum">
              <a:rPr kumimoji="0" lang="en-US" sz="1200" b="0" i="0" u="none" strike="noStrike" kern="1200" cap="none" spc="0" normalizeH="0" baseline="0" noProof="0">
                <a:ln>
                  <a:noFill/>
                </a:ln>
                <a:solidFill>
                  <a:srgbClr val="000000"/>
                </a:solidFill>
                <a:effectLst/>
                <a:uLnTx/>
                <a:uFillTx/>
                <a:latin typeface="Arial"/>
              </a:rPr>
              <a:pPr marL="0" marR="0" lvl="0" indent="0" algn="r" defTabSz="1097120" rtl="0" eaLnBrk="1" fontAlgn="auto" latinLnBrk="0" hangingPunct="1">
                <a:lnSpc>
                  <a:spcPct val="100000"/>
                </a:lnSpc>
                <a:spcBef>
                  <a:spcPts val="0"/>
                </a:spcBef>
                <a:spcAft>
                  <a:spcPts val="0"/>
                </a:spcAft>
                <a:buClrTx/>
                <a:buSzTx/>
                <a:buFontTx/>
                <a:buNone/>
                <a:tabLst>
                  <a:tab pos="0" algn="l"/>
                </a:tabLst>
                <a:defRPr/>
              </a:pPr>
              <a:t>43</a:t>
            </a:fld>
            <a:endParaRPr kumimoji="0" lang="en-US" sz="1200" b="0" i="0" u="none" strike="noStrike" kern="1200" cap="none" spc="0" normalizeH="0" baseline="0" noProof="0">
              <a:ln>
                <a:noFill/>
              </a:ln>
              <a:solidFill>
                <a:srgbClr val="000000"/>
              </a:solidFill>
              <a:effectLst/>
              <a:uLnTx/>
              <a:uFillTx/>
              <a:latin typeface="Times New Roman"/>
            </a:endParaRPr>
          </a:p>
        </p:txBody>
      </p:sp>
    </p:spTree>
    <p:extLst>
      <p:ext uri="{BB962C8B-B14F-4D97-AF65-F5344CB8AC3E}">
        <p14:creationId xmlns="" xmlns:p14="http://schemas.microsoft.com/office/powerpoint/2010/main" val="274101427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62500" lnSpcReduction="20000"/>
          </a:bodyPr>
          <a:lstStyle/>
          <a:p>
            <a:pPr marL="0" marR="0" lvl="0" indent="0" algn="l" defTabSz="1057668" rtl="0" eaLnBrk="1" fontAlgn="auto" latinLnBrk="0" hangingPunct="1">
              <a:lnSpc>
                <a:spcPct val="90000"/>
              </a:lnSpc>
              <a:spcBef>
                <a:spcPts val="0"/>
              </a:spcBef>
              <a:spcAft>
                <a:spcPts val="0"/>
              </a:spcAft>
              <a:buClrTx/>
              <a:buSzTx/>
              <a:buFontTx/>
              <a:buNone/>
              <a:tabLst>
                <a:tab pos="0" algn="l"/>
              </a:tabLst>
              <a:defRPr/>
            </a:pPr>
            <a:r>
              <a:rPr lang="en-US" sz="3200" spc="-6" dirty="0" smtClean="0">
                <a:solidFill>
                  <a:srgbClr val="FFFFFF"/>
                </a:solidFill>
                <a:latin typeface="+mn-lt"/>
              </a:rPr>
              <a:t>Redwood </a:t>
            </a:r>
            <a:r>
              <a:rPr lang="en-US" sz="3200" spc="-6" dirty="0" smtClean="0">
                <a:solidFill>
                  <a:srgbClr val="FFFFFF"/>
                </a:solidFill>
                <a:latin typeface="Arial"/>
              </a:rPr>
              <a:t>is unusual among conifers in that the loss of needles </a:t>
            </a:r>
            <a:r>
              <a:rPr lang="en-US" sz="3200" spc="-6" dirty="0">
                <a:solidFill>
                  <a:srgbClr val="FFFFFF"/>
                </a:solidFill>
                <a:latin typeface="Arial"/>
              </a:rPr>
              <a:t>changes </a:t>
            </a:r>
            <a:r>
              <a:rPr lang="en-US" sz="3200" spc="-6" dirty="0" smtClean="0">
                <a:solidFill>
                  <a:srgbClr val="FFFFFF"/>
                </a:solidFill>
                <a:latin typeface="Arial"/>
              </a:rPr>
              <a:t>the moisture </a:t>
            </a:r>
            <a:r>
              <a:rPr lang="en-US" sz="3200" spc="-6" dirty="0">
                <a:solidFill>
                  <a:srgbClr val="FFFFFF"/>
                </a:solidFill>
                <a:latin typeface="Arial"/>
              </a:rPr>
              <a:t>budget </a:t>
            </a:r>
            <a:r>
              <a:rPr lang="en-US" sz="3200" spc="-6" dirty="0" smtClean="0">
                <a:solidFill>
                  <a:srgbClr val="FFFFFF"/>
                </a:solidFill>
                <a:latin typeface="+mn-lt"/>
              </a:rPr>
              <a:t>in</a:t>
            </a:r>
            <a:r>
              <a:rPr lang="en-US" sz="3200" spc="-6" baseline="0" dirty="0" smtClean="0">
                <a:solidFill>
                  <a:srgbClr val="FFFFFF"/>
                </a:solidFill>
                <a:latin typeface="+mn-lt"/>
              </a:rPr>
              <a:t> in</a:t>
            </a:r>
            <a:r>
              <a:rPr lang="en-US" sz="3200" spc="-6" dirty="0" smtClean="0">
                <a:solidFill>
                  <a:srgbClr val="FFFFFF"/>
                </a:solidFill>
                <a:latin typeface="+mn-lt"/>
              </a:rPr>
              <a:t> </a:t>
            </a:r>
            <a:r>
              <a:rPr lang="en-US" sz="3200" b="1" spc="-6" dirty="0" smtClean="0">
                <a:solidFill>
                  <a:srgbClr val="FFFFFF"/>
                </a:solidFill>
                <a:latin typeface="+mn-lt"/>
              </a:rPr>
              <a:t>two</a:t>
            </a:r>
            <a:r>
              <a:rPr lang="en-US" sz="3200" spc="-6" dirty="0" smtClean="0">
                <a:solidFill>
                  <a:srgbClr val="FFFFFF"/>
                </a:solidFill>
                <a:latin typeface="+mn-lt"/>
              </a:rPr>
              <a:t> </a:t>
            </a:r>
            <a:r>
              <a:rPr lang="en-US" sz="3200" spc="-6" dirty="0" smtClean="0">
                <a:solidFill>
                  <a:srgbClr val="FFFFFF"/>
                </a:solidFill>
                <a:latin typeface="Arial"/>
              </a:rPr>
              <a:t>ways:  </a:t>
            </a:r>
            <a:r>
              <a:rPr lang="en-US" sz="3200" spc="-6" dirty="0" smtClean="0">
                <a:solidFill>
                  <a:srgbClr val="FFFFFF"/>
                </a:solidFill>
                <a:latin typeface="+mn-lt"/>
              </a:rPr>
              <a:t>in addition to</a:t>
            </a:r>
            <a:r>
              <a:rPr lang="en-US" sz="3200" spc="-6" baseline="0" dirty="0" smtClean="0">
                <a:solidFill>
                  <a:srgbClr val="FFFFFF"/>
                </a:solidFill>
                <a:latin typeface="+mn-lt"/>
              </a:rPr>
              <a:t> the usual </a:t>
            </a:r>
            <a:r>
              <a:rPr lang="en-US" sz="3200" spc="-6" dirty="0" smtClean="0">
                <a:solidFill>
                  <a:srgbClr val="FFFFFF"/>
                </a:solidFill>
                <a:latin typeface="+mn-lt"/>
              </a:rPr>
              <a:t>transpiration loss by day drawing moisture from roots, </a:t>
            </a:r>
            <a:r>
              <a:rPr lang="en-US" sz="3200" spc="-6" dirty="0" smtClean="0">
                <a:solidFill>
                  <a:srgbClr val="FFFFFF"/>
                </a:solidFill>
                <a:latin typeface="Arial"/>
              </a:rPr>
              <a:t>and</a:t>
            </a:r>
            <a:r>
              <a:rPr lang="en-US" sz="3200" spc="-6" baseline="0" dirty="0" smtClean="0">
                <a:solidFill>
                  <a:srgbClr val="FFFFFF"/>
                </a:solidFill>
                <a:latin typeface="Arial"/>
              </a:rPr>
              <a:t> unlike Giant Sequoia, coast redwood </a:t>
            </a:r>
            <a:r>
              <a:rPr lang="en-US" sz="3200" spc="-6" dirty="0" smtClean="0">
                <a:solidFill>
                  <a:srgbClr val="FFFFFF"/>
                </a:solidFill>
                <a:latin typeface="+mn-lt"/>
              </a:rPr>
              <a:t>needles </a:t>
            </a:r>
            <a:r>
              <a:rPr lang="en-US" sz="3200" spc="-6" dirty="0" smtClean="0">
                <a:solidFill>
                  <a:srgbClr val="FFFFFF"/>
                </a:solidFill>
                <a:latin typeface="Arial"/>
              </a:rPr>
              <a:t>absorb water</a:t>
            </a:r>
            <a:r>
              <a:rPr lang="en-US" sz="3200" spc="-6" baseline="0" dirty="0" smtClean="0">
                <a:solidFill>
                  <a:srgbClr val="FFFFFF"/>
                </a:solidFill>
                <a:latin typeface="Arial"/>
              </a:rPr>
              <a:t> </a:t>
            </a:r>
            <a:r>
              <a:rPr lang="en-US" sz="3200" spc="-6" dirty="0" smtClean="0">
                <a:solidFill>
                  <a:srgbClr val="FFFFFF"/>
                </a:solidFill>
                <a:latin typeface="Arial"/>
              </a:rPr>
              <a:t>from rain and fog.  </a:t>
            </a:r>
          </a:p>
          <a:p>
            <a:pPr marL="0" marR="0" lvl="0" indent="0" algn="l" defTabSz="1057668" rtl="0" eaLnBrk="1" fontAlgn="auto" latinLnBrk="0" hangingPunct="1">
              <a:lnSpc>
                <a:spcPct val="90000"/>
              </a:lnSpc>
              <a:spcBef>
                <a:spcPts val="0"/>
              </a:spcBef>
              <a:spcAft>
                <a:spcPts val="0"/>
              </a:spcAft>
              <a:buClrTx/>
              <a:buSzTx/>
              <a:buFontTx/>
              <a:buNone/>
              <a:tabLst>
                <a:tab pos="0" algn="l"/>
              </a:tabLst>
              <a:defRPr/>
            </a:pPr>
            <a:endParaRPr lang="en-US" sz="3200" spc="-6" dirty="0" smtClean="0">
              <a:solidFill>
                <a:srgbClr val="FFFFFF"/>
              </a:solidFill>
              <a:latin typeface="Arial"/>
            </a:endParaRPr>
          </a:p>
          <a:p>
            <a:pPr marL="0" marR="0" lvl="0" indent="0" algn="l" defTabSz="1057668" rtl="0" eaLnBrk="1" fontAlgn="auto" latinLnBrk="0" hangingPunct="1">
              <a:lnSpc>
                <a:spcPct val="90000"/>
              </a:lnSpc>
              <a:spcBef>
                <a:spcPts val="0"/>
              </a:spcBef>
              <a:spcAft>
                <a:spcPts val="0"/>
              </a:spcAft>
              <a:buClrTx/>
              <a:buSzTx/>
              <a:buFontTx/>
              <a:buNone/>
              <a:tabLst>
                <a:tab pos="0" algn="l"/>
              </a:tabLst>
              <a:defRPr/>
            </a:pPr>
            <a:r>
              <a:rPr lang="en-US" sz="3200" spc="-6" dirty="0" smtClean="0">
                <a:solidFill>
                  <a:srgbClr val="FFFFFF"/>
                </a:solidFill>
                <a:latin typeface="Arial"/>
              </a:rPr>
              <a:t>Hence</a:t>
            </a:r>
            <a:r>
              <a:rPr lang="en-US" sz="3200" spc="-6" dirty="0">
                <a:solidFill>
                  <a:srgbClr val="FFFFFF"/>
                </a:solidFill>
                <a:latin typeface="Arial"/>
              </a:rPr>
              <a:t>, what happens after a fire is that they lose both the </a:t>
            </a:r>
            <a:r>
              <a:rPr lang="en-US" sz="3200" spc="-6" dirty="0" smtClean="0">
                <a:solidFill>
                  <a:srgbClr val="FFFFFF"/>
                </a:solidFill>
                <a:latin typeface="Arial"/>
              </a:rPr>
              <a:t>needles’ collection </a:t>
            </a:r>
            <a:r>
              <a:rPr lang="en-US" sz="3200" spc="-6" dirty="0">
                <a:solidFill>
                  <a:srgbClr val="FFFFFF"/>
                </a:solidFill>
                <a:latin typeface="Arial"/>
              </a:rPr>
              <a:t>area </a:t>
            </a:r>
            <a:r>
              <a:rPr lang="en-US" sz="3200" spc="-6" dirty="0" smtClean="0">
                <a:solidFill>
                  <a:srgbClr val="FFFFFF"/>
                </a:solidFill>
                <a:latin typeface="+mn-lt"/>
              </a:rPr>
              <a:t>to gather </a:t>
            </a:r>
            <a:r>
              <a:rPr lang="en-US" sz="3200" spc="-6" dirty="0" smtClean="0">
                <a:solidFill>
                  <a:srgbClr val="FFFFFF"/>
                </a:solidFill>
                <a:latin typeface="Arial"/>
              </a:rPr>
              <a:t>water </a:t>
            </a:r>
            <a:r>
              <a:rPr lang="en-US" sz="3200" spc="-6" dirty="0" smtClean="0">
                <a:solidFill>
                  <a:srgbClr val="FFFFFF"/>
                </a:solidFill>
                <a:latin typeface="+mn-lt"/>
              </a:rPr>
              <a:t>from fog and bring it </a:t>
            </a:r>
            <a:r>
              <a:rPr lang="en-US" sz="3200" spc="-6" dirty="0" smtClean="0">
                <a:solidFill>
                  <a:srgbClr val="FFFFFF"/>
                </a:solidFill>
                <a:latin typeface="Arial"/>
              </a:rPr>
              <a:t>into </a:t>
            </a:r>
            <a:r>
              <a:rPr lang="en-US" sz="3200" spc="-6" dirty="0">
                <a:solidFill>
                  <a:srgbClr val="FFFFFF"/>
                </a:solidFill>
                <a:latin typeface="Arial"/>
              </a:rPr>
              <a:t>the stem </a:t>
            </a:r>
            <a:r>
              <a:rPr lang="en-US" sz="3200" spc="-6" dirty="0" smtClean="0">
                <a:solidFill>
                  <a:srgbClr val="FFFFFF"/>
                </a:solidFill>
                <a:latin typeface="Arial"/>
              </a:rPr>
              <a:t>at </a:t>
            </a:r>
            <a:r>
              <a:rPr lang="en-US" sz="3200" spc="-6" dirty="0">
                <a:solidFill>
                  <a:srgbClr val="FFFFFF"/>
                </a:solidFill>
                <a:latin typeface="Arial"/>
              </a:rPr>
              <a:t>night and </a:t>
            </a:r>
            <a:r>
              <a:rPr lang="en-US" sz="3200" spc="-6" dirty="0" smtClean="0">
                <a:solidFill>
                  <a:srgbClr val="FFFFFF"/>
                </a:solidFill>
                <a:latin typeface="Arial"/>
              </a:rPr>
              <a:t>they lose the needles’ transpiration area to </a:t>
            </a:r>
            <a:r>
              <a:rPr lang="en-US" sz="3200" spc="-6" dirty="0">
                <a:solidFill>
                  <a:srgbClr val="FFFFFF"/>
                </a:solidFill>
                <a:latin typeface="Arial"/>
              </a:rPr>
              <a:t>pull the water up the stem by day. </a:t>
            </a:r>
            <a:r>
              <a:rPr lang="en-US" sz="3200" spc="-6" dirty="0" smtClean="0">
                <a:solidFill>
                  <a:srgbClr val="FFFFFF"/>
                </a:solidFill>
                <a:latin typeface="Arial"/>
              </a:rPr>
              <a:t> It is the latter mechanism that is especially threatening to the tree, particularly</a:t>
            </a:r>
            <a:r>
              <a:rPr lang="en-US" sz="3200" spc="-6" baseline="0" dirty="0" smtClean="0">
                <a:solidFill>
                  <a:srgbClr val="FFFFFF"/>
                </a:solidFill>
                <a:latin typeface="Arial"/>
              </a:rPr>
              <a:t> if there had been the usual mound of branches and duff at the root crown before the fire damaging that shallow root network</a:t>
            </a:r>
            <a:r>
              <a:rPr lang="en-US" sz="3200" spc="-6" dirty="0" smtClean="0">
                <a:solidFill>
                  <a:srgbClr val="FFFFFF"/>
                </a:solidFill>
                <a:latin typeface="Arial"/>
              </a:rPr>
              <a:t>.  </a:t>
            </a:r>
            <a:endParaRPr lang="en-US" sz="3200" spc="-6" dirty="0">
              <a:solidFill>
                <a:srgbClr val="FFFFFF"/>
              </a:solidFill>
              <a:latin typeface="Arial"/>
            </a:endParaRPr>
          </a:p>
          <a:p>
            <a:pPr marL="0" indent="0">
              <a:buNone/>
            </a:pPr>
            <a:endParaRPr lang="en-US" sz="3200" b="1" dirty="0">
              <a:effectLst/>
            </a:endParaRP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pPr marL="0" marR="0" lvl="0" indent="0" algn="r" defTabSz="1097120" rtl="0" eaLnBrk="1" fontAlgn="auto" latinLnBrk="0" hangingPunct="1">
              <a:lnSpc>
                <a:spcPct val="100000"/>
              </a:lnSpc>
              <a:spcBef>
                <a:spcPts val="0"/>
              </a:spcBef>
              <a:spcAft>
                <a:spcPts val="0"/>
              </a:spcAft>
              <a:buClrTx/>
              <a:buSzTx/>
              <a:buFontTx/>
              <a:buNone/>
              <a:tabLst>
                <a:tab pos="0" algn="l"/>
              </a:tabLst>
              <a:defRPr/>
            </a:pPr>
            <a:fld id="{14D2ECCB-1FF6-466A-AB8A-56A3C317C91D}" type="slidenum">
              <a:rPr kumimoji="0" lang="en-US" sz="1200" b="0" i="0" u="none" strike="noStrike" kern="1200" cap="none" spc="0" normalizeH="0" baseline="0" noProof="0">
                <a:ln>
                  <a:noFill/>
                </a:ln>
                <a:solidFill>
                  <a:srgbClr val="000000"/>
                </a:solidFill>
                <a:effectLst/>
                <a:uLnTx/>
                <a:uFillTx/>
                <a:latin typeface="Arial"/>
              </a:rPr>
              <a:pPr marL="0" marR="0" lvl="0" indent="0" algn="r" defTabSz="1097120" rtl="0" eaLnBrk="1" fontAlgn="auto" latinLnBrk="0" hangingPunct="1">
                <a:lnSpc>
                  <a:spcPct val="100000"/>
                </a:lnSpc>
                <a:spcBef>
                  <a:spcPts val="0"/>
                </a:spcBef>
                <a:spcAft>
                  <a:spcPts val="0"/>
                </a:spcAft>
                <a:buClrTx/>
                <a:buSzTx/>
                <a:buFontTx/>
                <a:buNone/>
                <a:tabLst>
                  <a:tab pos="0" algn="l"/>
                </a:tabLst>
                <a:defRPr/>
              </a:pPr>
              <a:t>44</a:t>
            </a:fld>
            <a:endParaRPr kumimoji="0" lang="en-US" sz="1200" b="0" i="0" u="none" strike="noStrike" kern="1200" cap="none" spc="0" normalizeH="0" baseline="0" noProof="0">
              <a:ln>
                <a:noFill/>
              </a:ln>
              <a:solidFill>
                <a:srgbClr val="000000"/>
              </a:solidFill>
              <a:effectLst/>
              <a:uLnTx/>
              <a:uFillTx/>
              <a:latin typeface="Times New Roman"/>
            </a:endParaRPr>
          </a:p>
        </p:txBody>
      </p:sp>
    </p:spTree>
    <p:extLst>
      <p:ext uri="{BB962C8B-B14F-4D97-AF65-F5344CB8AC3E}">
        <p14:creationId xmlns="" xmlns:p14="http://schemas.microsoft.com/office/powerpoint/2010/main" val="274101427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spc="-6" dirty="0" smtClean="0">
                <a:solidFill>
                  <a:srgbClr val="FFFFFF"/>
                </a:solidFill>
                <a:latin typeface="+mn-lt"/>
              </a:rPr>
              <a:t>The more immediate external response</a:t>
            </a:r>
            <a:r>
              <a:rPr lang="en-US" sz="3200" spc="-6" baseline="0" dirty="0" smtClean="0">
                <a:solidFill>
                  <a:srgbClr val="FFFFFF"/>
                </a:solidFill>
                <a:latin typeface="+mn-lt"/>
              </a:rPr>
              <a:t> to injury in these pre-colonial trees is obvious:  </a:t>
            </a: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spc="-6" baseline="0" dirty="0" smtClean="0">
                <a:solidFill>
                  <a:srgbClr val="FFFFFF"/>
                </a:solidFill>
                <a:latin typeface="+mn-lt"/>
              </a:rPr>
              <a:t>The emergence of what I call “green fuzz” on stems and branches, often forming what others call “pipe-cleaners.”  The fuzz is from “</a:t>
            </a:r>
            <a:r>
              <a:rPr lang="en-US" sz="3200" spc="-6" baseline="0" dirty="0" err="1" smtClean="0">
                <a:solidFill>
                  <a:srgbClr val="FFFFFF"/>
                </a:solidFill>
                <a:latin typeface="+mn-lt"/>
              </a:rPr>
              <a:t>epicormic</a:t>
            </a:r>
            <a:r>
              <a:rPr lang="en-US" sz="3200" spc="-6" baseline="0" dirty="0" smtClean="0">
                <a:solidFill>
                  <a:srgbClr val="FFFFFF"/>
                </a:solidFill>
                <a:latin typeface="+mn-lt"/>
              </a:rPr>
              <a:t>” buds in the stem which grow with the cambium every year inside the bark but usually emerge after an event.  I will show evidences supporting a hypothetical trigger mechanism for this emergence in Part III of this talk. </a:t>
            </a: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45</a:t>
            </a:fld>
            <a:endParaRPr lang="en-US">
              <a:solidFill>
                <a:srgbClr val="000000"/>
              </a:solidFill>
              <a:latin typeface="Times New Roman"/>
            </a:endParaRPr>
          </a:p>
        </p:txBody>
      </p:sp>
    </p:spTree>
    <p:extLst>
      <p:ext uri="{BB962C8B-B14F-4D97-AF65-F5344CB8AC3E}">
        <p14:creationId xmlns="" xmlns:p14="http://schemas.microsoft.com/office/powerpoint/2010/main" val="414548795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spc="-6" baseline="0" dirty="0" smtClean="0">
                <a:solidFill>
                  <a:srgbClr val="FFFFFF"/>
                </a:solidFill>
                <a:latin typeface="+mn-lt"/>
              </a:rPr>
              <a:t>Another immediate outcome is the damage to we see to the tops, in that many of these trees are already broken off or soon will be. </a:t>
            </a: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endParaRPr lang="en-US" sz="3200" spc="-6" baseline="0" dirty="0" smtClean="0">
              <a:solidFill>
                <a:srgbClr val="FFFFFF"/>
              </a:solidFill>
              <a:latin typeface="+mn-lt"/>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spc="-6" baseline="0" dirty="0" smtClean="0">
                <a:solidFill>
                  <a:srgbClr val="FFFFFF"/>
                </a:solidFill>
                <a:latin typeface="+mn-lt"/>
              </a:rPr>
              <a:t>You will note the </a:t>
            </a:r>
            <a:r>
              <a:rPr lang="en-US" sz="3200" spc="-6" baseline="0" dirty="0" err="1" smtClean="0">
                <a:solidFill>
                  <a:srgbClr val="FFFFFF"/>
                </a:solidFill>
                <a:latin typeface="+mn-lt"/>
              </a:rPr>
              <a:t>Ceanothus</a:t>
            </a:r>
            <a:r>
              <a:rPr lang="en-US" sz="3200" spc="-6" baseline="0" dirty="0" smtClean="0">
                <a:solidFill>
                  <a:srgbClr val="FFFFFF"/>
                </a:solidFill>
                <a:latin typeface="+mn-lt"/>
              </a:rPr>
              <a:t> at the bottom.  We’ll get to that. </a:t>
            </a: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46</a:t>
            </a:fld>
            <a:endParaRPr lang="en-US">
              <a:solidFill>
                <a:srgbClr val="000000"/>
              </a:solidFill>
              <a:latin typeface="Times New Roman"/>
            </a:endParaRPr>
          </a:p>
        </p:txBody>
      </p:sp>
    </p:spTree>
    <p:extLst>
      <p:ext uri="{BB962C8B-B14F-4D97-AF65-F5344CB8AC3E}">
        <p14:creationId xmlns="" xmlns:p14="http://schemas.microsoft.com/office/powerpoint/2010/main" val="414548795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spc="-6" baseline="0" dirty="0" smtClean="0">
                <a:solidFill>
                  <a:srgbClr val="FFFFFF"/>
                </a:solidFill>
                <a:latin typeface="+mn-lt"/>
              </a:rPr>
              <a:t>This stand appears to be clumps of trees that sprouted after logging.  These were burned as much by hardwoods around them as by their own fuel value.  The heat killed the cambium on almost all of the branches.  </a:t>
            </a: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endParaRPr lang="en-US" sz="3200" spc="-6" baseline="0" dirty="0" smtClean="0">
              <a:solidFill>
                <a:srgbClr val="FFFFFF"/>
              </a:solidFill>
              <a:latin typeface="+mn-lt"/>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spc="-6" baseline="0" dirty="0" smtClean="0">
                <a:solidFill>
                  <a:srgbClr val="FFFFFF"/>
                </a:solidFill>
                <a:latin typeface="+mn-lt"/>
              </a:rPr>
              <a:t>The vast majority of trees I saw in Big Basin showed a similar response, with very few showing producing branches, indicating that the injury was severe.  We shall see what that portends inside the tree once we have exposited the fungal principles involved.  </a:t>
            </a: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endParaRPr lang="en-US" sz="4400" b="1" dirty="0">
              <a:effectLst/>
            </a:endParaRP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47</a:t>
            </a:fld>
            <a:endParaRPr lang="en-US">
              <a:solidFill>
                <a:srgbClr val="000000"/>
              </a:solidFill>
              <a:latin typeface="Times New Roman"/>
            </a:endParaRPr>
          </a:p>
        </p:txBody>
      </p:sp>
    </p:spTree>
    <p:extLst>
      <p:ext uri="{BB962C8B-B14F-4D97-AF65-F5344CB8AC3E}">
        <p14:creationId xmlns="" xmlns:p14="http://schemas.microsoft.com/office/powerpoint/2010/main" val="414548795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 name="PlaceHolder 1"/>
          <p:cNvSpPr>
            <a:spLocks noGrp="1" noRot="1" noChangeAspect="1"/>
          </p:cNvSpPr>
          <p:nvPr>
            <p:ph type="sldImg"/>
          </p:nvPr>
        </p:nvSpPr>
        <p:spPr>
          <a:xfrm>
            <a:off x="1182688" y="696913"/>
            <a:ext cx="4643437" cy="3484562"/>
          </a:xfrm>
          <a:prstGeom prst="rect">
            <a:avLst/>
          </a:prstGeom>
          <a:ln w="0">
            <a:noFill/>
          </a:ln>
        </p:spPr>
      </p:sp>
      <p:sp>
        <p:nvSpPr>
          <p:cNvPr id="1608"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92500" lnSpcReduction="20000"/>
          </a:bodyPr>
          <a:lstStyle/>
          <a:p>
            <a:pPr defTabSz="931544">
              <a:lnSpc>
                <a:spcPct val="100000"/>
              </a:lnSpc>
            </a:pPr>
            <a:r>
              <a:rPr lang="en-US" sz="2000" spc="-6" dirty="0" smtClean="0">
                <a:solidFill>
                  <a:srgbClr val="FFFFFF"/>
                </a:solidFill>
                <a:latin typeface="Arial"/>
              </a:rPr>
              <a:t>Obviously,</a:t>
            </a:r>
            <a:r>
              <a:rPr lang="en-US" sz="2000" spc="-6" baseline="0" dirty="0" smtClean="0">
                <a:solidFill>
                  <a:srgbClr val="FFFFFF"/>
                </a:solidFill>
                <a:latin typeface="Arial"/>
              </a:rPr>
              <a:t> fungi attack the wood, neither the needles nor green fuzz.  So for me to state that the response to fire is internal, we have to start with wood. </a:t>
            </a:r>
            <a:endParaRPr lang="en-US" sz="2000" spc="-6" dirty="0" smtClean="0">
              <a:solidFill>
                <a:srgbClr val="FFFFFF"/>
              </a:solidFill>
              <a:latin typeface="Arial"/>
            </a:endParaRPr>
          </a:p>
          <a:p>
            <a:pPr defTabSz="931544">
              <a:lnSpc>
                <a:spcPct val="100000"/>
              </a:lnSpc>
            </a:pPr>
            <a:endParaRPr lang="en-US" sz="2000" spc="-6" dirty="0" smtClean="0">
              <a:solidFill>
                <a:srgbClr val="FFFFFF"/>
              </a:solidFill>
              <a:latin typeface="Arial"/>
            </a:endParaRPr>
          </a:p>
          <a:p>
            <a:pPr defTabSz="931544">
              <a:lnSpc>
                <a:spcPct val="100000"/>
              </a:lnSpc>
            </a:pPr>
            <a:r>
              <a:rPr lang="en-US" sz="2000" spc="-6" baseline="0" dirty="0" smtClean="0">
                <a:solidFill>
                  <a:srgbClr val="FFFFFF"/>
                </a:solidFill>
                <a:latin typeface="Arial"/>
              </a:rPr>
              <a:t>I</a:t>
            </a:r>
            <a:r>
              <a:rPr lang="en-US" sz="2000" spc="-6" dirty="0" smtClean="0">
                <a:solidFill>
                  <a:srgbClr val="FFFFFF"/>
                </a:solidFill>
                <a:latin typeface="Arial"/>
              </a:rPr>
              <a:t> </a:t>
            </a:r>
            <a:r>
              <a:rPr lang="en-US" sz="2000" spc="-6" dirty="0">
                <a:solidFill>
                  <a:srgbClr val="FFFFFF"/>
                </a:solidFill>
                <a:latin typeface="Arial"/>
              </a:rPr>
              <a:t>will be working off a very good survey </a:t>
            </a:r>
            <a:r>
              <a:rPr lang="en-US" sz="2000" spc="-6" dirty="0" smtClean="0">
                <a:solidFill>
                  <a:srgbClr val="FFFFFF"/>
                </a:solidFill>
                <a:latin typeface="Arial"/>
              </a:rPr>
              <a:t>paper: </a:t>
            </a:r>
            <a:r>
              <a:rPr lang="en-US" sz="2000" b="1" spc="-6" dirty="0" smtClean="0">
                <a:solidFill>
                  <a:srgbClr val="FFFFFF"/>
                </a:solidFill>
                <a:latin typeface="Arial"/>
              </a:rPr>
              <a:t>The </a:t>
            </a:r>
            <a:r>
              <a:rPr lang="en-US" sz="2000" b="1" spc="-6" dirty="0">
                <a:solidFill>
                  <a:srgbClr val="FFFFFF"/>
                </a:solidFill>
                <a:latin typeface="Arial"/>
              </a:rPr>
              <a:t>Parenchyma of Secondary Xylem and Its Critical Role in Tree Defense against Fungal Decay in Relation to the CODIT </a:t>
            </a:r>
            <a:r>
              <a:rPr lang="en-US" sz="2000" b="1" spc="-6" dirty="0" smtClean="0">
                <a:solidFill>
                  <a:srgbClr val="FFFFFF"/>
                </a:solidFill>
                <a:latin typeface="Arial"/>
              </a:rPr>
              <a:t>Model</a:t>
            </a:r>
            <a:r>
              <a:rPr lang="en-US" sz="2000" spc="-6" dirty="0" smtClean="0">
                <a:solidFill>
                  <a:srgbClr val="FFFFFF"/>
                </a:solidFill>
                <a:latin typeface="Arial"/>
              </a:rPr>
              <a:t>.</a:t>
            </a:r>
            <a:r>
              <a:rPr lang="en-US" sz="2000" b="1" spc="-6" dirty="0" smtClean="0">
                <a:solidFill>
                  <a:srgbClr val="FFFFFF"/>
                </a:solidFill>
                <a:latin typeface="Arial"/>
              </a:rPr>
              <a:t>   </a:t>
            </a:r>
            <a:endParaRPr lang="en-US" sz="2000" b="1" spc="-6" dirty="0">
              <a:solidFill>
                <a:srgbClr val="FFFFFF"/>
              </a:solidFill>
              <a:latin typeface="Arial"/>
            </a:endParaRPr>
          </a:p>
          <a:p>
            <a:pPr defTabSz="931544">
              <a:lnSpc>
                <a:spcPct val="100000"/>
              </a:lnSpc>
            </a:pPr>
            <a:endParaRPr lang="en-US" sz="2000" b="1" spc="-6" dirty="0">
              <a:solidFill>
                <a:srgbClr val="FFFFFF"/>
              </a:solidFill>
              <a:latin typeface="Arial"/>
            </a:endParaRPr>
          </a:p>
          <a:p>
            <a:pPr defTabSz="931544">
              <a:lnSpc>
                <a:spcPct val="100000"/>
              </a:lnSpc>
            </a:pPr>
            <a:r>
              <a:rPr lang="en-US" sz="2000" spc="-6" dirty="0">
                <a:solidFill>
                  <a:srgbClr val="FFFFFF"/>
                </a:solidFill>
                <a:latin typeface="Arial"/>
              </a:rPr>
              <a:t>CODIT is an acronym for </a:t>
            </a:r>
            <a:r>
              <a:rPr lang="en-US" sz="2000" b="1" spc="-6" dirty="0">
                <a:solidFill>
                  <a:srgbClr val="FFFFFF"/>
                </a:solidFill>
                <a:latin typeface="Arial"/>
              </a:rPr>
              <a:t>Compartmentalization Of Decay In Trees</a:t>
            </a:r>
            <a:r>
              <a:rPr lang="en-US" sz="2000" spc="-6" dirty="0">
                <a:solidFill>
                  <a:srgbClr val="FFFFFF"/>
                </a:solidFill>
                <a:latin typeface="Arial"/>
              </a:rPr>
              <a:t>, a very durable model first proposed by Alex </a:t>
            </a:r>
            <a:r>
              <a:rPr lang="en-US" sz="2000" spc="-6" dirty="0" err="1">
                <a:solidFill>
                  <a:srgbClr val="FFFFFF"/>
                </a:solidFill>
                <a:latin typeface="Arial"/>
              </a:rPr>
              <a:t>Shigo</a:t>
            </a:r>
            <a:r>
              <a:rPr lang="en-US" sz="2000" spc="-6" dirty="0">
                <a:solidFill>
                  <a:srgbClr val="FFFFFF"/>
                </a:solidFill>
                <a:latin typeface="Arial"/>
              </a:rPr>
              <a:t> in </a:t>
            </a:r>
            <a:r>
              <a:rPr lang="en-US" sz="2000" spc="-6" dirty="0" smtClean="0">
                <a:solidFill>
                  <a:srgbClr val="FFFFFF"/>
                </a:solidFill>
                <a:latin typeface="Arial"/>
              </a:rPr>
              <a:t>1981 to describe the different </a:t>
            </a:r>
            <a:r>
              <a:rPr lang="en-US" sz="2000" spc="-6" dirty="0">
                <a:solidFill>
                  <a:srgbClr val="FFFFFF"/>
                </a:solidFill>
                <a:latin typeface="Arial"/>
              </a:rPr>
              <a:t>ways in which trees seal off structural tissues to inhibit fungal attack.  </a:t>
            </a:r>
            <a:r>
              <a:rPr lang="en-US" sz="2000" spc="-6" dirty="0" err="1">
                <a:solidFill>
                  <a:srgbClr val="FFFFFF"/>
                </a:solidFill>
                <a:latin typeface="Arial"/>
              </a:rPr>
              <a:t>Shigo</a:t>
            </a:r>
            <a:r>
              <a:rPr lang="en-US" sz="2000" spc="-6" dirty="0">
                <a:solidFill>
                  <a:srgbClr val="FFFFFF"/>
                </a:solidFill>
                <a:latin typeface="Arial"/>
              </a:rPr>
              <a:t> numbered these protective responses 1 to 4 according to the type of reaction arising from the </a:t>
            </a:r>
            <a:r>
              <a:rPr lang="en-US" sz="2000" spc="-6" dirty="0" smtClean="0">
                <a:solidFill>
                  <a:srgbClr val="FFFFFF"/>
                </a:solidFill>
                <a:latin typeface="Arial"/>
              </a:rPr>
              <a:t>nature </a:t>
            </a:r>
            <a:r>
              <a:rPr lang="en-US" sz="2000" spc="-6" dirty="0">
                <a:solidFill>
                  <a:srgbClr val="FFFFFF"/>
                </a:solidFill>
                <a:latin typeface="Arial"/>
              </a:rPr>
              <a:t>of the </a:t>
            </a:r>
            <a:r>
              <a:rPr lang="en-US" sz="2000" spc="-6" dirty="0" smtClean="0">
                <a:solidFill>
                  <a:srgbClr val="FFFFFF"/>
                </a:solidFill>
                <a:latin typeface="Arial"/>
              </a:rPr>
              <a:t>attack.  </a:t>
            </a:r>
            <a:endParaRPr lang="en-US" sz="2000" dirty="0">
              <a:solidFill>
                <a:srgbClr val="000000"/>
              </a:solidFill>
              <a:latin typeface="Arial"/>
            </a:endParaRPr>
          </a:p>
          <a:p>
            <a:pPr defTabSz="931544">
              <a:lnSpc>
                <a:spcPct val="100000"/>
              </a:lnSpc>
            </a:pPr>
            <a:endParaRPr lang="en-US" sz="2000" dirty="0" smtClean="0">
              <a:solidFill>
                <a:srgbClr val="000000"/>
              </a:solidFill>
              <a:latin typeface="Arial"/>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smtClean="0">
                <a:solidFill>
                  <a:srgbClr val="FFFFFF"/>
                </a:solidFill>
                <a:latin typeface="+mn-lt"/>
              </a:rPr>
              <a:t>Parenchyma are but one of two types of ray cells, which in redwood are very fine and densely packed.  “Ray </a:t>
            </a:r>
            <a:r>
              <a:rPr lang="en-US" sz="2000" spc="-6" dirty="0" err="1" smtClean="0">
                <a:solidFill>
                  <a:srgbClr val="FFFFFF"/>
                </a:solidFill>
                <a:latin typeface="+mn-lt"/>
              </a:rPr>
              <a:t>tracheids</a:t>
            </a:r>
            <a:r>
              <a:rPr lang="en-US" sz="2000" spc="-6" dirty="0" smtClean="0">
                <a:solidFill>
                  <a:srgbClr val="FFFFFF"/>
                </a:solidFill>
                <a:latin typeface="+mn-lt"/>
              </a:rPr>
              <a:t>” transport water and nutrients, largely within the sapwood.  Parenchyma cells</a:t>
            </a:r>
            <a:r>
              <a:rPr lang="en-US" sz="2000" spc="-6" baseline="0" dirty="0" smtClean="0">
                <a:solidFill>
                  <a:srgbClr val="FFFFFF"/>
                </a:solidFill>
                <a:latin typeface="+mn-lt"/>
              </a:rPr>
              <a:t> convert starches and other nutrients into defensive chemicals.  These</a:t>
            </a:r>
            <a:r>
              <a:rPr lang="en-US" sz="2000" spc="-6" dirty="0" smtClean="0">
                <a:solidFill>
                  <a:srgbClr val="FFFFFF"/>
                </a:solidFill>
                <a:latin typeface="+mn-lt"/>
              </a:rPr>
              <a:t> are the leading agents in all four of </a:t>
            </a:r>
            <a:r>
              <a:rPr lang="en-US" sz="2000" spc="-6" dirty="0" err="1" smtClean="0">
                <a:solidFill>
                  <a:srgbClr val="FFFFFF"/>
                </a:solidFill>
                <a:latin typeface="+mn-lt"/>
              </a:rPr>
              <a:t>Shigo’s</a:t>
            </a:r>
            <a:r>
              <a:rPr lang="en-US" sz="2000" spc="-6" dirty="0" smtClean="0">
                <a:solidFill>
                  <a:srgbClr val="FFFFFF"/>
                </a:solidFill>
                <a:latin typeface="+mn-lt"/>
              </a:rPr>
              <a:t> decay resistance processes. </a:t>
            </a: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endParaRPr lang="en-US" sz="2000" spc="-6" dirty="0" smtClean="0">
              <a:solidFill>
                <a:srgbClr val="FFFFFF"/>
              </a:solidFill>
              <a:latin typeface="+mn-lt"/>
            </a:endParaRPr>
          </a:p>
        </p:txBody>
      </p:sp>
      <p:sp>
        <p:nvSpPr>
          <p:cNvPr id="1609" name="PlaceHolder 3"/>
          <p:cNvSpPr>
            <a:spLocks noGrp="1"/>
          </p:cNvSpPr>
          <p:nvPr>
            <p:ph type="sldNum" idx="82"/>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pPr marL="0" marR="0" lvl="0" indent="0" algn="r" defTabSz="1097120" rtl="0" eaLnBrk="1" fontAlgn="auto" latinLnBrk="0" hangingPunct="1">
              <a:lnSpc>
                <a:spcPct val="100000"/>
              </a:lnSpc>
              <a:spcBef>
                <a:spcPts val="0"/>
              </a:spcBef>
              <a:spcAft>
                <a:spcPts val="0"/>
              </a:spcAft>
              <a:buClrTx/>
              <a:buSzTx/>
              <a:buFontTx/>
              <a:buNone/>
              <a:tabLst>
                <a:tab pos="0" algn="l"/>
              </a:tabLst>
              <a:defRPr/>
            </a:pPr>
            <a:fld id="{EAE00098-AF68-4484-8714-3CA46F7AD510}" type="slidenum">
              <a:rPr kumimoji="0" lang="en-US" sz="1200" b="0" i="0" u="none" strike="noStrike" kern="1200" cap="none" spc="0" normalizeH="0" baseline="0" noProof="0">
                <a:ln>
                  <a:noFill/>
                </a:ln>
                <a:solidFill>
                  <a:srgbClr val="000000"/>
                </a:solidFill>
                <a:effectLst/>
                <a:uLnTx/>
                <a:uFillTx/>
                <a:latin typeface="Arial"/>
              </a:rPr>
              <a:pPr marL="0" marR="0" lvl="0" indent="0" algn="r" defTabSz="1097120" rtl="0" eaLnBrk="1" fontAlgn="auto" latinLnBrk="0" hangingPunct="1">
                <a:lnSpc>
                  <a:spcPct val="100000"/>
                </a:lnSpc>
                <a:spcBef>
                  <a:spcPts val="0"/>
                </a:spcBef>
                <a:spcAft>
                  <a:spcPts val="0"/>
                </a:spcAft>
                <a:buClrTx/>
                <a:buSzTx/>
                <a:buFontTx/>
                <a:buNone/>
                <a:tabLst>
                  <a:tab pos="0" algn="l"/>
                </a:tabLst>
                <a:defRPr/>
              </a:pPr>
              <a:t>48</a:t>
            </a:fld>
            <a:endParaRPr kumimoji="0" lang="en-US" sz="1200" b="0" i="0" u="none" strike="noStrike" kern="1200" cap="none" spc="0" normalizeH="0" baseline="0" noProof="0">
              <a:ln>
                <a:noFill/>
              </a:ln>
              <a:solidFill>
                <a:srgbClr val="000000"/>
              </a:solidFill>
              <a:effectLst/>
              <a:uLnTx/>
              <a:uFillTx/>
              <a:latin typeface="Times New Roman"/>
            </a:endParaRPr>
          </a:p>
        </p:txBody>
      </p:sp>
    </p:spTree>
    <p:extLst>
      <p:ext uri="{BB962C8B-B14F-4D97-AF65-F5344CB8AC3E}">
        <p14:creationId xmlns="" xmlns:p14="http://schemas.microsoft.com/office/powerpoint/2010/main" val="388416246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 name="PlaceHolder 1"/>
          <p:cNvSpPr>
            <a:spLocks noGrp="1" noRot="1" noChangeAspect="1"/>
          </p:cNvSpPr>
          <p:nvPr>
            <p:ph type="sldImg"/>
          </p:nvPr>
        </p:nvSpPr>
        <p:spPr>
          <a:xfrm>
            <a:off x="1182688" y="696913"/>
            <a:ext cx="4643437" cy="3484562"/>
          </a:xfrm>
          <a:prstGeom prst="rect">
            <a:avLst/>
          </a:prstGeom>
          <a:ln w="0">
            <a:noFill/>
          </a:ln>
        </p:spPr>
      </p:sp>
      <p:sp>
        <p:nvSpPr>
          <p:cNvPr id="1608"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92500" lnSpcReduction="20000"/>
          </a:bodyPr>
          <a:lstStyle/>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smtClean="0">
                <a:solidFill>
                  <a:srgbClr val="FFFFFF"/>
                </a:solidFill>
                <a:latin typeface="+mn-lt"/>
              </a:rPr>
              <a:t>Parenchyma use stored starches to produce and distribute </a:t>
            </a:r>
            <a:r>
              <a:rPr lang="en-US" sz="2000" spc="-6" dirty="0" err="1" smtClean="0">
                <a:solidFill>
                  <a:srgbClr val="FFFFFF"/>
                </a:solidFill>
                <a:latin typeface="+mn-lt"/>
              </a:rPr>
              <a:t>suberins</a:t>
            </a:r>
            <a:r>
              <a:rPr lang="en-US" sz="2000" spc="-6" dirty="0" smtClean="0">
                <a:solidFill>
                  <a:srgbClr val="FFFFFF"/>
                </a:solidFill>
                <a:latin typeface="+mn-lt"/>
              </a:rPr>
              <a:t>,</a:t>
            </a:r>
            <a:r>
              <a:rPr lang="en-US" sz="2000" spc="-6" baseline="0" dirty="0" smtClean="0">
                <a:solidFill>
                  <a:srgbClr val="FFFFFF"/>
                </a:solidFill>
                <a:latin typeface="+mn-lt"/>
              </a:rPr>
              <a:t> </a:t>
            </a:r>
            <a:r>
              <a:rPr lang="en-US" sz="2000" spc="-6" dirty="0" err="1" smtClean="0">
                <a:solidFill>
                  <a:srgbClr val="FFFFFF"/>
                </a:solidFill>
                <a:latin typeface="+mn-lt"/>
              </a:rPr>
              <a:t>polyphenols</a:t>
            </a:r>
            <a:r>
              <a:rPr lang="en-US" sz="2000" spc="-6" dirty="0" smtClean="0">
                <a:solidFill>
                  <a:srgbClr val="FFFFFF"/>
                </a:solidFill>
                <a:latin typeface="+mn-lt"/>
              </a:rPr>
              <a:t>, </a:t>
            </a:r>
            <a:r>
              <a:rPr lang="en-US" sz="2000" spc="-6" dirty="0" err="1" smtClean="0">
                <a:solidFill>
                  <a:srgbClr val="FFFFFF"/>
                </a:solidFill>
                <a:latin typeface="+mn-lt"/>
              </a:rPr>
              <a:t>terpenes</a:t>
            </a:r>
            <a:r>
              <a:rPr lang="en-US" sz="2000" spc="-6" dirty="0" smtClean="0">
                <a:solidFill>
                  <a:srgbClr val="FFFFFF"/>
                </a:solidFill>
                <a:latin typeface="+mn-lt"/>
              </a:rPr>
              <a:t>,</a:t>
            </a:r>
            <a:r>
              <a:rPr lang="en-US" sz="2000" spc="-6" baseline="0" dirty="0" smtClean="0">
                <a:solidFill>
                  <a:srgbClr val="FFFFFF"/>
                </a:solidFill>
                <a:latin typeface="+mn-lt"/>
              </a:rPr>
              <a:t> </a:t>
            </a:r>
            <a:r>
              <a:rPr lang="en-US" sz="2000" spc="-6" dirty="0" smtClean="0">
                <a:solidFill>
                  <a:srgbClr val="FFFFFF"/>
                </a:solidFill>
                <a:latin typeface="+mn-lt"/>
              </a:rPr>
              <a:t>and other</a:t>
            </a:r>
            <a:r>
              <a:rPr lang="en-US" sz="2000" spc="-6" baseline="0" dirty="0" smtClean="0">
                <a:solidFill>
                  <a:srgbClr val="FFFFFF"/>
                </a:solidFill>
                <a:latin typeface="+mn-lt"/>
              </a:rPr>
              <a:t> chemicals </a:t>
            </a:r>
            <a:r>
              <a:rPr lang="en-US" sz="2000" spc="-6" dirty="0" smtClean="0">
                <a:solidFill>
                  <a:srgbClr val="FFFFFF"/>
                </a:solidFill>
                <a:latin typeface="+mn-lt"/>
              </a:rPr>
              <a:t>to inhibit fungal and insect attack.  </a:t>
            </a: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endParaRPr lang="en-US" sz="2000" spc="-6" dirty="0">
              <a:solidFill>
                <a:srgbClr val="FFFFFF"/>
              </a:solidFill>
              <a:latin typeface="Arial"/>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a:solidFill>
                  <a:srgbClr val="FFFFFF"/>
                </a:solidFill>
                <a:latin typeface="Arial"/>
              </a:rPr>
              <a:t>Most of </a:t>
            </a:r>
            <a:r>
              <a:rPr lang="en-US" sz="2000" spc="-6" dirty="0" smtClean="0">
                <a:solidFill>
                  <a:srgbClr val="FFFFFF"/>
                </a:solidFill>
                <a:latin typeface="Arial"/>
              </a:rPr>
              <a:t>these </a:t>
            </a:r>
            <a:r>
              <a:rPr lang="en-US" sz="2000" spc="-6" dirty="0">
                <a:solidFill>
                  <a:srgbClr val="FFFFFF"/>
                </a:solidFill>
                <a:latin typeface="Arial"/>
              </a:rPr>
              <a:t>defensive chemicals are produced in the Transition Zone boundary between </a:t>
            </a:r>
            <a:r>
              <a:rPr lang="en-US" sz="2000" spc="-6" dirty="0" smtClean="0">
                <a:solidFill>
                  <a:srgbClr val="FFFFFF"/>
                </a:solidFill>
                <a:latin typeface="Arial"/>
              </a:rPr>
              <a:t>heartwood </a:t>
            </a:r>
            <a:r>
              <a:rPr lang="en-US" sz="2000" spc="-6" dirty="0">
                <a:solidFill>
                  <a:srgbClr val="FFFFFF"/>
                </a:solidFill>
                <a:latin typeface="Arial"/>
              </a:rPr>
              <a:t>and sapwood, leaving </a:t>
            </a:r>
            <a:r>
              <a:rPr lang="en-US" sz="2000" spc="-6" dirty="0" smtClean="0">
                <a:solidFill>
                  <a:srgbClr val="FFFFFF"/>
                </a:solidFill>
                <a:latin typeface="Arial"/>
              </a:rPr>
              <a:t>increasing deposits of reserves with </a:t>
            </a:r>
            <a:r>
              <a:rPr lang="en-US" sz="2000" spc="-6" dirty="0">
                <a:solidFill>
                  <a:srgbClr val="FFFFFF"/>
                </a:solidFill>
                <a:latin typeface="Arial"/>
              </a:rPr>
              <a:t>each new ring of </a:t>
            </a:r>
            <a:r>
              <a:rPr lang="en-US" sz="2000" spc="-6" dirty="0" smtClean="0">
                <a:solidFill>
                  <a:srgbClr val="FFFFFF"/>
                </a:solidFill>
                <a:latin typeface="Arial"/>
              </a:rPr>
              <a:t>dead heartwood.  </a:t>
            </a:r>
            <a:r>
              <a:rPr lang="en-US" sz="2000" spc="-6" dirty="0" smtClean="0">
                <a:solidFill>
                  <a:srgbClr val="FFFFFF"/>
                </a:solidFill>
                <a:latin typeface="+mn-lt"/>
              </a:rPr>
              <a:t>Parenchyma also help the cambium</a:t>
            </a:r>
            <a:r>
              <a:rPr lang="en-US" sz="2000" spc="-6" baseline="0" dirty="0" smtClean="0">
                <a:solidFill>
                  <a:srgbClr val="FFFFFF"/>
                </a:solidFill>
                <a:latin typeface="+mn-lt"/>
              </a:rPr>
              <a:t> </a:t>
            </a:r>
            <a:r>
              <a:rPr lang="en-US" sz="2000" spc="-6" dirty="0" smtClean="0">
                <a:solidFill>
                  <a:srgbClr val="FFFFFF"/>
                </a:solidFill>
                <a:latin typeface="+mn-lt"/>
              </a:rPr>
              <a:t>build defensive structures in response to injury that will become the locus of this discussion.  </a:t>
            </a:r>
            <a:endParaRPr lang="en-US" sz="2000" dirty="0" smtClean="0">
              <a:solidFill>
                <a:srgbClr val="000000"/>
              </a:solidFill>
              <a:latin typeface="+mn-lt"/>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endParaRPr lang="en-US" sz="2000" dirty="0" smtClean="0">
              <a:solidFill>
                <a:srgbClr val="000000"/>
              </a:solidFill>
              <a:latin typeface="Arial"/>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smtClean="0">
                <a:solidFill>
                  <a:srgbClr val="FFFFFF"/>
                </a:solidFill>
                <a:latin typeface="+mn-lt"/>
              </a:rPr>
              <a:t>Effectively parenchyma are analogous to a tree’s immune system having</a:t>
            </a:r>
            <a:r>
              <a:rPr lang="en-US" sz="2000" spc="-6" baseline="0" dirty="0" smtClean="0">
                <a:solidFill>
                  <a:srgbClr val="FFFFFF"/>
                </a:solidFill>
                <a:latin typeface="+mn-lt"/>
              </a:rPr>
              <a:t> four modes of expression </a:t>
            </a:r>
            <a:r>
              <a:rPr lang="en-US" sz="2000" spc="-6" baseline="0" dirty="0" err="1" smtClean="0">
                <a:solidFill>
                  <a:srgbClr val="FFFFFF"/>
                </a:solidFill>
                <a:latin typeface="+mn-lt"/>
              </a:rPr>
              <a:t>Shigo</a:t>
            </a:r>
            <a:r>
              <a:rPr lang="en-US" sz="2000" spc="-6" baseline="0" dirty="0" smtClean="0">
                <a:solidFill>
                  <a:srgbClr val="FFFFFF"/>
                </a:solidFill>
                <a:latin typeface="+mn-lt"/>
              </a:rPr>
              <a:t> named “Barrier Walls” 1 through 4, ALL of which comprise the tree’s responses to contain the spread of fungal or insect attack.</a:t>
            </a:r>
            <a:endParaRPr lang="en-US" sz="2000" spc="-6" dirty="0" smtClean="0">
              <a:solidFill>
                <a:srgbClr val="FFFFFF"/>
              </a:solidFill>
              <a:latin typeface="+mn-lt"/>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endParaRPr lang="en-US" sz="2000" spc="-6" dirty="0" smtClean="0">
              <a:solidFill>
                <a:srgbClr val="FFFFFF"/>
              </a:solidFill>
              <a:latin typeface="+mn-lt"/>
            </a:endParaRPr>
          </a:p>
        </p:txBody>
      </p:sp>
      <p:sp>
        <p:nvSpPr>
          <p:cNvPr id="1609" name="PlaceHolder 3"/>
          <p:cNvSpPr>
            <a:spLocks noGrp="1"/>
          </p:cNvSpPr>
          <p:nvPr>
            <p:ph type="sldNum" idx="82"/>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pPr marL="0" marR="0" lvl="0" indent="0" algn="r" defTabSz="1097120" rtl="0" eaLnBrk="1" fontAlgn="auto" latinLnBrk="0" hangingPunct="1">
              <a:lnSpc>
                <a:spcPct val="100000"/>
              </a:lnSpc>
              <a:spcBef>
                <a:spcPts val="0"/>
              </a:spcBef>
              <a:spcAft>
                <a:spcPts val="0"/>
              </a:spcAft>
              <a:buClrTx/>
              <a:buSzTx/>
              <a:buFontTx/>
              <a:buNone/>
              <a:tabLst>
                <a:tab pos="0" algn="l"/>
              </a:tabLst>
              <a:defRPr/>
            </a:pPr>
            <a:fld id="{EAE00098-AF68-4484-8714-3CA46F7AD510}" type="slidenum">
              <a:rPr kumimoji="0" lang="en-US" sz="1200" b="0" i="0" u="none" strike="noStrike" kern="1200" cap="none" spc="0" normalizeH="0" baseline="0" noProof="0">
                <a:ln>
                  <a:noFill/>
                </a:ln>
                <a:solidFill>
                  <a:srgbClr val="000000"/>
                </a:solidFill>
                <a:effectLst/>
                <a:uLnTx/>
                <a:uFillTx/>
                <a:latin typeface="Arial"/>
              </a:rPr>
              <a:pPr marL="0" marR="0" lvl="0" indent="0" algn="r" defTabSz="1097120" rtl="0" eaLnBrk="1" fontAlgn="auto" latinLnBrk="0" hangingPunct="1">
                <a:lnSpc>
                  <a:spcPct val="100000"/>
                </a:lnSpc>
                <a:spcBef>
                  <a:spcPts val="0"/>
                </a:spcBef>
                <a:spcAft>
                  <a:spcPts val="0"/>
                </a:spcAft>
                <a:buClrTx/>
                <a:buSzTx/>
                <a:buFontTx/>
                <a:buNone/>
                <a:tabLst>
                  <a:tab pos="0" algn="l"/>
                </a:tabLst>
                <a:defRPr/>
              </a:pPr>
              <a:t>49</a:t>
            </a:fld>
            <a:endParaRPr kumimoji="0" lang="en-US" sz="1200" b="0" i="0" u="none" strike="noStrike" kern="1200" cap="none" spc="0" normalizeH="0" baseline="0" noProof="0">
              <a:ln>
                <a:noFill/>
              </a:ln>
              <a:solidFill>
                <a:srgbClr val="000000"/>
              </a:solidFill>
              <a:effectLst/>
              <a:uLnTx/>
              <a:uFillTx/>
              <a:latin typeface="Times New Roman"/>
            </a:endParaRPr>
          </a:p>
        </p:txBody>
      </p:sp>
    </p:spTree>
    <p:extLst>
      <p:ext uri="{BB962C8B-B14F-4D97-AF65-F5344CB8AC3E}">
        <p14:creationId xmlns="" xmlns:p14="http://schemas.microsoft.com/office/powerpoint/2010/main" val="370901246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47500" lnSpcReduction="20000"/>
          </a:bodyPr>
          <a:lstStyle/>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spc="-6" dirty="0" smtClean="0">
                <a:solidFill>
                  <a:srgbClr val="FFFFFF"/>
                </a:solidFill>
                <a:latin typeface="+mn-lt"/>
              </a:rPr>
              <a:t>This is</a:t>
            </a:r>
            <a:r>
              <a:rPr lang="en-US" sz="3200" spc="-6" baseline="0" dirty="0" smtClean="0">
                <a:solidFill>
                  <a:srgbClr val="FFFFFF"/>
                </a:solidFill>
                <a:latin typeface="+mn-lt"/>
              </a:rPr>
              <a:t> an </a:t>
            </a:r>
            <a:r>
              <a:rPr lang="en-US" sz="3200" spc="-6" dirty="0" smtClean="0">
                <a:solidFill>
                  <a:srgbClr val="FFFFFF"/>
                </a:solidFill>
                <a:latin typeface="+mn-lt"/>
              </a:rPr>
              <a:t>oak crotch I ripped for illustration because</a:t>
            </a:r>
            <a:r>
              <a:rPr lang="en-US" sz="3200" spc="-6" baseline="0" dirty="0" smtClean="0">
                <a:solidFill>
                  <a:srgbClr val="FFFFFF"/>
                </a:solidFill>
                <a:latin typeface="+mn-lt"/>
              </a:rPr>
              <a:t> I had correctly guessed what I was going to find</a:t>
            </a:r>
            <a:r>
              <a:rPr lang="en-US" sz="3200" spc="-6" dirty="0" smtClean="0">
                <a:solidFill>
                  <a:srgbClr val="FFFFFF"/>
                </a:solidFill>
                <a:latin typeface="+mn-lt"/>
              </a:rPr>
              <a:t>.  You can see Barrier Walls 1-3 serving as the more proximate responses to fungal attack.  More importantly,</a:t>
            </a:r>
            <a:r>
              <a:rPr lang="en-US" sz="3200" spc="-6" baseline="0" dirty="0" smtClean="0">
                <a:solidFill>
                  <a:srgbClr val="FFFFFF"/>
                </a:solidFill>
                <a:latin typeface="+mn-lt"/>
              </a:rPr>
              <a:t> you can also see how that attack is directed by the tree’s defenses for “reasons” I suspect are similar to what happens as a redwood hollows out into a tube after an intense fire. </a:t>
            </a:r>
            <a:endParaRPr lang="en-US" sz="3200" spc="-6" dirty="0" smtClean="0">
              <a:solidFill>
                <a:srgbClr val="FFFFFF"/>
              </a:solidFill>
              <a:latin typeface="+mn-lt"/>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endParaRPr lang="en-US" sz="3200" spc="-6" dirty="0" smtClean="0">
              <a:solidFill>
                <a:srgbClr val="FFFFFF"/>
              </a:solidFill>
              <a:latin typeface="+mn-lt"/>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spc="-6" dirty="0" smtClean="0">
                <a:solidFill>
                  <a:srgbClr val="FFFFFF"/>
                </a:solidFill>
                <a:latin typeface="+mn-lt"/>
              </a:rPr>
              <a:t>Wall 1 is the immediate</a:t>
            </a:r>
            <a:r>
              <a:rPr lang="en-US" sz="3200" spc="-6" baseline="0" dirty="0" smtClean="0">
                <a:solidFill>
                  <a:srgbClr val="FFFFFF"/>
                </a:solidFill>
                <a:latin typeface="+mn-lt"/>
              </a:rPr>
              <a:t> deposition of gels and defensive chemicals at the break. </a:t>
            </a: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spc="-6" baseline="0" dirty="0" smtClean="0">
                <a:solidFill>
                  <a:srgbClr val="FFFFFF"/>
                </a:solidFill>
                <a:latin typeface="+mn-lt"/>
              </a:rPr>
              <a:t>Wall 2 is the parenchyma chemically reinforcing hard grain to channel the fungal attack along the grain.  </a:t>
            </a: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spc="-6" baseline="0" dirty="0" smtClean="0">
                <a:solidFill>
                  <a:srgbClr val="FFFFFF"/>
                </a:solidFill>
                <a:latin typeface="+mn-lt"/>
              </a:rPr>
              <a:t>Wall 3, the strongest resistive element within the wood, is the radial constraint of the attack in ray cells, again reinforced with chemical deposition by parenchyma. </a:t>
            </a:r>
            <a:endParaRPr lang="en-US" sz="3200" spc="-6" dirty="0" smtClean="0">
              <a:solidFill>
                <a:srgbClr val="FFFFFF"/>
              </a:solidFill>
              <a:latin typeface="+mn-lt"/>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endParaRPr lang="en-US" sz="3200" spc="-6" dirty="0" smtClean="0">
              <a:solidFill>
                <a:srgbClr val="FFFFFF"/>
              </a:solidFill>
              <a:latin typeface="+mn-lt"/>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spc="-6" dirty="0" smtClean="0">
                <a:solidFill>
                  <a:srgbClr val="FFFFFF"/>
                </a:solidFill>
                <a:latin typeface="+mn-lt"/>
              </a:rPr>
              <a:t>This branch was broken off.  The current infection</a:t>
            </a:r>
            <a:r>
              <a:rPr lang="en-US" sz="3200" spc="-6" baseline="0" dirty="0" smtClean="0">
                <a:solidFill>
                  <a:srgbClr val="FFFFFF"/>
                </a:solidFill>
                <a:latin typeface="+mn-lt"/>
              </a:rPr>
              <a:t> is far larger than the initial failure where Barrier Wall I attempted to seal the broken end grain. As the tree added new wood to close the wound and sustain structural integrity the rot progressed slowly outward against the dark Barrier Wall 2 and 3 defenses while it simultaneously progressed inward toward the pith of the central stem.  Once the rot reaches the pith this is a war the tree eventually loses, again from the inside out.  The tree mounts its resistance against attack attempting to keep the rot near the pith, thus deriving the same structural advantage that tubes are stronger than solid rods for the same weight.  The tree sacrifices its pith and keeps growing on the outside similar to a tube as the cambium is the only place it can grow anyway.  Meanwhile, the usual radial cracks along the pith are a superhighway for fungi. Breach a cross section from the pith at a broken branch, and the tube can buckle and break at that weak point. </a:t>
            </a:r>
            <a:endParaRPr lang="en-US" sz="3200" spc="-6" dirty="0" smtClean="0">
              <a:solidFill>
                <a:srgbClr val="FFFFFF"/>
              </a:solidFill>
              <a:latin typeface="+mn-lt"/>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endParaRPr lang="en-US" sz="3200" spc="-6" dirty="0" smtClean="0">
              <a:solidFill>
                <a:srgbClr val="FFFFFF"/>
              </a:solidFill>
              <a:latin typeface="+mn-lt"/>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3200" dirty="0" smtClean="0">
                <a:solidFill>
                  <a:srgbClr val="000000"/>
                </a:solidFill>
                <a:latin typeface="+mn-lt"/>
              </a:rPr>
              <a:t>https://link.springer.com/article/10.1186/s40490-014-0011-x </a:t>
            </a:r>
            <a:r>
              <a:rPr lang="en-US" sz="1200" b="0" i="0" kern="1200" dirty="0" smtClean="0">
                <a:solidFill>
                  <a:schemeClr val="tx1"/>
                </a:solidFill>
                <a:latin typeface="+mn-lt"/>
                <a:ea typeface="+mn-ea"/>
                <a:cs typeface="+mn-cs"/>
              </a:rPr>
              <a:t>Variation in the wood properties of coast redwood trees in New Zealand</a:t>
            </a:r>
          </a:p>
          <a:p>
            <a:pPr defTabSz="931544">
              <a:lnSpc>
                <a:spcPct val="100000"/>
              </a:lnSpc>
            </a:pPr>
            <a:endParaRPr lang="en-US" sz="3200" dirty="0">
              <a:solidFill>
                <a:srgbClr val="000000"/>
              </a:solidFill>
              <a:latin typeface="Arial"/>
            </a:endParaRP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50</a:t>
            </a:fld>
            <a:endParaRPr lang="en-US">
              <a:solidFill>
                <a:srgbClr val="000000"/>
              </a:solidFill>
              <a:latin typeface="Times New Roman"/>
            </a:endParaRPr>
          </a:p>
        </p:txBody>
      </p:sp>
    </p:spTree>
    <p:extLst>
      <p:ext uri="{BB962C8B-B14F-4D97-AF65-F5344CB8AC3E}">
        <p14:creationId xmlns="" xmlns:p14="http://schemas.microsoft.com/office/powerpoint/2010/main" val="118860116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47500" lnSpcReduction="20000"/>
          </a:bodyPr>
          <a:lstStyle/>
          <a:p>
            <a:pPr defTabSz="931544">
              <a:lnSpc>
                <a:spcPct val="100000"/>
              </a:lnSpc>
            </a:pPr>
            <a:r>
              <a:rPr lang="en-US" sz="3200" baseline="0" dirty="0" smtClean="0">
                <a:solidFill>
                  <a:srgbClr val="000000"/>
                </a:solidFill>
                <a:latin typeface="+mn-lt"/>
              </a:rPr>
              <a:t>The point of this little digression is that this battle trees wage with fungi from the inside out is true of trees in general.  </a:t>
            </a:r>
          </a:p>
          <a:p>
            <a:pPr defTabSz="931544">
              <a:lnSpc>
                <a:spcPct val="100000"/>
              </a:lnSpc>
            </a:pPr>
            <a:r>
              <a:rPr lang="en-US" sz="3200" baseline="0" dirty="0" smtClean="0">
                <a:solidFill>
                  <a:srgbClr val="000000"/>
                </a:solidFill>
                <a:latin typeface="+mn-lt"/>
              </a:rPr>
              <a:t>Redwood is no different. </a:t>
            </a:r>
            <a:endParaRPr lang="en-US" sz="3200" dirty="0" smtClean="0">
              <a:solidFill>
                <a:srgbClr val="000000"/>
              </a:solidFill>
              <a:latin typeface="+mn-lt"/>
            </a:endParaRPr>
          </a:p>
          <a:p>
            <a:pPr defTabSz="931544">
              <a:lnSpc>
                <a:spcPct val="100000"/>
              </a:lnSpc>
            </a:pPr>
            <a:endParaRPr lang="en-US" sz="3200" dirty="0" smtClean="0">
              <a:solidFill>
                <a:srgbClr val="000000"/>
              </a:solidFill>
              <a:latin typeface="Arial"/>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3200" dirty="0" smtClean="0">
                <a:solidFill>
                  <a:srgbClr val="000000"/>
                </a:solidFill>
                <a:latin typeface="Arial"/>
              </a:rPr>
              <a:t>This</a:t>
            </a:r>
            <a:r>
              <a:rPr lang="en-US" sz="3200" baseline="0" dirty="0" smtClean="0">
                <a:solidFill>
                  <a:srgbClr val="000000"/>
                </a:solidFill>
                <a:latin typeface="Arial"/>
              </a:rPr>
              <a:t> 50ft oak was next to a PG&amp;E power pole </a:t>
            </a:r>
            <a:r>
              <a:rPr lang="en-US" sz="3200" spc="-6" dirty="0" smtClean="0">
                <a:solidFill>
                  <a:srgbClr val="FFFFFF"/>
                </a:solidFill>
                <a:latin typeface="+mn-lt"/>
              </a:rPr>
              <a:t>with 35 feet of oak tree swinging in the breeze above this point exerting considerable leverage against the defect.  </a:t>
            </a:r>
            <a:endParaRPr lang="en-US" sz="3200" baseline="0" dirty="0" smtClean="0">
              <a:solidFill>
                <a:srgbClr val="000000"/>
              </a:solidFill>
              <a:latin typeface="+mn-lt"/>
            </a:endParaRPr>
          </a:p>
          <a:p>
            <a:pPr defTabSz="931544">
              <a:lnSpc>
                <a:spcPct val="100000"/>
              </a:lnSpc>
            </a:pPr>
            <a:r>
              <a:rPr lang="en-US" sz="3200" baseline="0" dirty="0" smtClean="0">
                <a:solidFill>
                  <a:srgbClr val="000000"/>
                </a:solidFill>
                <a:latin typeface="+mn-lt"/>
              </a:rPr>
              <a:t>The rot cavity ran for eight feet with less than three inches of solid wood around a 20in stem.  </a:t>
            </a: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3200" baseline="0" dirty="0" smtClean="0">
                <a:solidFill>
                  <a:srgbClr val="000000"/>
                </a:solidFill>
                <a:latin typeface="+mn-lt"/>
              </a:rPr>
              <a:t>It looked fine from the ground until I cut it down.   </a:t>
            </a:r>
          </a:p>
          <a:p>
            <a:pPr defTabSz="931544">
              <a:lnSpc>
                <a:spcPct val="100000"/>
              </a:lnSpc>
            </a:pPr>
            <a:endParaRPr lang="en-US" sz="3200" baseline="0" dirty="0" smtClean="0">
              <a:solidFill>
                <a:srgbClr val="000000"/>
              </a:solidFill>
              <a:latin typeface="+mn-lt"/>
            </a:endParaRPr>
          </a:p>
          <a:p>
            <a:pPr defTabSz="931544">
              <a:lnSpc>
                <a:spcPct val="100000"/>
              </a:lnSpc>
            </a:pPr>
            <a:r>
              <a:rPr lang="en-US" sz="3200" baseline="0" dirty="0" smtClean="0">
                <a:solidFill>
                  <a:srgbClr val="000000"/>
                </a:solidFill>
                <a:latin typeface="+mn-lt"/>
              </a:rPr>
              <a:t>Rot took out over 90% of the main crotch cross-section, and extended upward into the branches, the one here at the lower right.  If it had broken, it would have taken out the transformer to our house main. </a:t>
            </a:r>
          </a:p>
          <a:p>
            <a:pPr defTabSz="931544">
              <a:lnSpc>
                <a:spcPct val="100000"/>
              </a:lnSpc>
            </a:pPr>
            <a:r>
              <a:rPr lang="en-US" sz="3200" baseline="0" dirty="0" smtClean="0">
                <a:solidFill>
                  <a:srgbClr val="000000"/>
                </a:solidFill>
                <a:latin typeface="+mn-lt"/>
              </a:rPr>
              <a:t>In the middle of a tree right next to a power pole.  And it looked just fine although the top was thinning a bit. </a:t>
            </a: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3200" baseline="0" dirty="0" smtClean="0">
                <a:solidFill>
                  <a:srgbClr val="000000"/>
                </a:solidFill>
                <a:latin typeface="+mn-lt"/>
              </a:rPr>
              <a:t>Again, none of this would have been visible from the ground to a marginally-trained PG&amp;E line clearance inspector without serious binoculars.  </a:t>
            </a:r>
          </a:p>
          <a:p>
            <a:pPr defTabSz="931544">
              <a:lnSpc>
                <a:spcPct val="100000"/>
              </a:lnSpc>
            </a:pPr>
            <a:r>
              <a:rPr lang="en-US" sz="3200" baseline="0" dirty="0" smtClean="0">
                <a:solidFill>
                  <a:srgbClr val="000000"/>
                </a:solidFill>
                <a:latin typeface="Arial"/>
              </a:rPr>
              <a:t>Just a thought there. </a:t>
            </a: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51</a:t>
            </a:fld>
            <a:endParaRPr lang="en-US">
              <a:solidFill>
                <a:srgbClr val="000000"/>
              </a:solidFill>
              <a:latin typeface="Times New Roman"/>
            </a:endParaRPr>
          </a:p>
        </p:txBody>
      </p:sp>
    </p:spTree>
    <p:extLst>
      <p:ext uri="{BB962C8B-B14F-4D97-AF65-F5344CB8AC3E}">
        <p14:creationId xmlns="" xmlns:p14="http://schemas.microsoft.com/office/powerpoint/2010/main" val="118860116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47500" lnSpcReduction="20000"/>
          </a:bodyPr>
          <a:lstStyle/>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spc="-6" dirty="0" smtClean="0">
                <a:solidFill>
                  <a:srgbClr val="FFFFFF"/>
                </a:solidFill>
                <a:latin typeface="+mn-lt"/>
              </a:rPr>
              <a:t>Understanding these defenses</a:t>
            </a:r>
            <a:r>
              <a:rPr lang="en-US" sz="3200" spc="-6" baseline="0" dirty="0" smtClean="0">
                <a:solidFill>
                  <a:srgbClr val="FFFFFF"/>
                </a:solidFill>
                <a:latin typeface="+mn-lt"/>
              </a:rPr>
              <a:t> is critical </a:t>
            </a:r>
            <a:r>
              <a:rPr lang="en-US" sz="3200" spc="-6" dirty="0" smtClean="0">
                <a:solidFill>
                  <a:srgbClr val="FFFFFF"/>
                </a:solidFill>
                <a:latin typeface="+mn-lt"/>
              </a:rPr>
              <a:t>when the landowner wants to remove a problem tree to grow something preferable there.  The goal is for</a:t>
            </a:r>
            <a:r>
              <a:rPr lang="en-US" sz="3200" spc="-6" baseline="0" dirty="0" smtClean="0">
                <a:solidFill>
                  <a:srgbClr val="FFFFFF"/>
                </a:solidFill>
                <a:latin typeface="+mn-lt"/>
              </a:rPr>
              <a:t> it to die completely and </a:t>
            </a:r>
            <a:r>
              <a:rPr lang="en-US" sz="3200" spc="-6" dirty="0" smtClean="0">
                <a:solidFill>
                  <a:srgbClr val="FFFFFF"/>
                </a:solidFill>
                <a:latin typeface="+mn-lt"/>
              </a:rPr>
              <a:t>decompose rapidly.   If it doesn’t, it puts</a:t>
            </a:r>
            <a:r>
              <a:rPr lang="en-US" sz="3200" spc="-6" baseline="0" dirty="0" smtClean="0">
                <a:solidFill>
                  <a:srgbClr val="FFFFFF"/>
                </a:solidFill>
                <a:latin typeface="+mn-lt"/>
              </a:rPr>
              <a:t> up new shoots that are much harder to treat coming out of a much larger root system. </a:t>
            </a:r>
            <a:endParaRPr lang="en-US" sz="3200" spc="-6" dirty="0" smtClean="0">
              <a:solidFill>
                <a:srgbClr val="FFFFFF"/>
              </a:solidFill>
              <a:latin typeface="+mn-lt"/>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endParaRPr lang="en-US" sz="3200" spc="-6" dirty="0" smtClean="0">
              <a:solidFill>
                <a:srgbClr val="FFFFFF"/>
              </a:solidFill>
              <a:latin typeface="Arial"/>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spc="-6" dirty="0" smtClean="0">
                <a:solidFill>
                  <a:srgbClr val="FFFFFF"/>
                </a:solidFill>
                <a:latin typeface="Arial"/>
              </a:rPr>
              <a:t>Within </a:t>
            </a:r>
            <a:r>
              <a:rPr lang="en-US" sz="3200" spc="-6" dirty="0">
                <a:solidFill>
                  <a:srgbClr val="FFFFFF"/>
                </a:solidFill>
                <a:latin typeface="Arial"/>
              </a:rPr>
              <a:t>minutes after an </a:t>
            </a:r>
            <a:r>
              <a:rPr lang="en-US" sz="3200" spc="-6" dirty="0" smtClean="0">
                <a:solidFill>
                  <a:srgbClr val="FFFFFF"/>
                </a:solidFill>
                <a:latin typeface="Arial"/>
              </a:rPr>
              <a:t>injury to any tree, the parenchyma </a:t>
            </a:r>
            <a:r>
              <a:rPr lang="en-US" sz="3200" spc="-6" dirty="0" smtClean="0">
                <a:solidFill>
                  <a:srgbClr val="FFFFFF"/>
                </a:solidFill>
                <a:latin typeface="+mn-lt"/>
              </a:rPr>
              <a:t>exude waxy gels to seal the surface </a:t>
            </a:r>
            <a:r>
              <a:rPr lang="en-US" sz="3200" spc="-6" dirty="0" smtClean="0">
                <a:solidFill>
                  <a:srgbClr val="FFFFFF"/>
                </a:solidFill>
                <a:latin typeface="Arial"/>
              </a:rPr>
              <a:t>to </a:t>
            </a:r>
            <a:r>
              <a:rPr lang="en-US" sz="3200" spc="-6" dirty="0">
                <a:solidFill>
                  <a:srgbClr val="FFFFFF"/>
                </a:solidFill>
                <a:latin typeface="Arial"/>
              </a:rPr>
              <a:t>deter insect and fungal infections.  This is why </a:t>
            </a:r>
            <a:r>
              <a:rPr lang="en-US" sz="3200" spc="-6" dirty="0" smtClean="0">
                <a:solidFill>
                  <a:srgbClr val="FFFFFF"/>
                </a:solidFill>
                <a:latin typeface="Arial"/>
              </a:rPr>
              <a:t>when one</a:t>
            </a:r>
            <a:r>
              <a:rPr lang="en-US" sz="3200" spc="-6" baseline="0" dirty="0" smtClean="0">
                <a:solidFill>
                  <a:srgbClr val="FFFFFF"/>
                </a:solidFill>
                <a:latin typeface="Arial"/>
              </a:rPr>
              <a:t> is </a:t>
            </a:r>
            <a:r>
              <a:rPr lang="en-US" sz="3200" spc="-6" dirty="0" smtClean="0">
                <a:solidFill>
                  <a:srgbClr val="FFFFFF"/>
                </a:solidFill>
                <a:latin typeface="Arial"/>
              </a:rPr>
              <a:t>treating stumps </a:t>
            </a:r>
            <a:r>
              <a:rPr lang="en-US" sz="3200" spc="-6" dirty="0">
                <a:solidFill>
                  <a:srgbClr val="FFFFFF"/>
                </a:solidFill>
                <a:latin typeface="Arial"/>
              </a:rPr>
              <a:t>with herbicides one must do so immediately after making the final </a:t>
            </a:r>
            <a:r>
              <a:rPr lang="en-US" sz="3200" spc="-6" dirty="0" smtClean="0">
                <a:solidFill>
                  <a:srgbClr val="FFFFFF"/>
                </a:solidFill>
                <a:latin typeface="Arial"/>
              </a:rPr>
              <a:t>cut before those gels begin to seal</a:t>
            </a:r>
            <a:r>
              <a:rPr lang="en-US" sz="3200" spc="-6" baseline="0" dirty="0" smtClean="0">
                <a:solidFill>
                  <a:srgbClr val="FFFFFF"/>
                </a:solidFill>
                <a:latin typeface="Arial"/>
              </a:rPr>
              <a:t> the surface (I try for under 1 minute)</a:t>
            </a:r>
            <a:r>
              <a:rPr lang="en-US" sz="3200" spc="-6" dirty="0" smtClean="0">
                <a:solidFill>
                  <a:srgbClr val="FFFFFF"/>
                </a:solidFill>
                <a:latin typeface="Arial"/>
              </a:rPr>
              <a:t>.  On </a:t>
            </a:r>
            <a:r>
              <a:rPr lang="en-US" sz="3200" spc="-6" dirty="0">
                <a:solidFill>
                  <a:srgbClr val="FFFFFF"/>
                </a:solidFill>
                <a:latin typeface="Arial"/>
              </a:rPr>
              <a:t>larger stumps that take longer </a:t>
            </a:r>
            <a:r>
              <a:rPr lang="en-US" sz="3200" spc="-6" dirty="0" smtClean="0">
                <a:solidFill>
                  <a:srgbClr val="FFFFFF"/>
                </a:solidFill>
                <a:latin typeface="Arial"/>
              </a:rPr>
              <a:t>than a minute to </a:t>
            </a:r>
            <a:r>
              <a:rPr lang="en-US" sz="3200" spc="-6" dirty="0">
                <a:solidFill>
                  <a:srgbClr val="FFFFFF"/>
                </a:solidFill>
                <a:latin typeface="Arial"/>
              </a:rPr>
              <a:t>cut, </a:t>
            </a:r>
            <a:r>
              <a:rPr lang="en-US" sz="3200" spc="-6" dirty="0" smtClean="0">
                <a:solidFill>
                  <a:srgbClr val="FFFFFF"/>
                </a:solidFill>
                <a:latin typeface="Arial"/>
              </a:rPr>
              <a:t>I </a:t>
            </a:r>
            <a:r>
              <a:rPr lang="en-US" sz="3200" spc="-6" dirty="0">
                <a:solidFill>
                  <a:srgbClr val="FFFFFF"/>
                </a:solidFill>
                <a:latin typeface="Arial"/>
              </a:rPr>
              <a:t>scrub the cut surface with the saw </a:t>
            </a:r>
            <a:r>
              <a:rPr lang="en-US" sz="3200" spc="-6" dirty="0" smtClean="0">
                <a:solidFill>
                  <a:srgbClr val="FFFFFF"/>
                </a:solidFill>
                <a:latin typeface="Arial"/>
              </a:rPr>
              <a:t>chain to clean</a:t>
            </a:r>
            <a:r>
              <a:rPr lang="en-US" sz="3200" spc="-6" baseline="0" dirty="0" smtClean="0">
                <a:solidFill>
                  <a:srgbClr val="FFFFFF"/>
                </a:solidFill>
                <a:latin typeface="Arial"/>
              </a:rPr>
              <a:t> off</a:t>
            </a:r>
            <a:r>
              <a:rPr lang="en-US" sz="3200" spc="-6" dirty="0" smtClean="0">
                <a:solidFill>
                  <a:srgbClr val="FFFFFF"/>
                </a:solidFill>
                <a:latin typeface="Arial"/>
              </a:rPr>
              <a:t> oxidized gels before treatment.  The urgency of this procedure is well understood by most tree</a:t>
            </a:r>
            <a:r>
              <a:rPr lang="en-US" sz="3200" spc="-6" baseline="0" dirty="0" smtClean="0">
                <a:solidFill>
                  <a:srgbClr val="FFFFFF"/>
                </a:solidFill>
                <a:latin typeface="Arial"/>
              </a:rPr>
              <a:t> services</a:t>
            </a:r>
            <a:r>
              <a:rPr lang="en-US" sz="3200" spc="-6" dirty="0" smtClean="0">
                <a:solidFill>
                  <a:srgbClr val="FFFFFF"/>
                </a:solidFill>
                <a:latin typeface="Arial"/>
              </a:rPr>
              <a:t>, although</a:t>
            </a:r>
            <a:r>
              <a:rPr lang="en-US" sz="3200" spc="-6" baseline="0" dirty="0" smtClean="0">
                <a:solidFill>
                  <a:srgbClr val="FFFFFF"/>
                </a:solidFill>
                <a:latin typeface="Arial"/>
              </a:rPr>
              <a:t> it is not uniformly practiced</a:t>
            </a:r>
            <a:r>
              <a:rPr lang="en-US" sz="3200" spc="-6" dirty="0" smtClean="0">
                <a:solidFill>
                  <a:srgbClr val="FFFFFF"/>
                </a:solidFill>
                <a:latin typeface="Arial"/>
              </a:rPr>
              <a:t>. </a:t>
            </a: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endParaRPr lang="en-US" sz="3200" spc="-6" dirty="0" smtClean="0">
              <a:solidFill>
                <a:srgbClr val="FFFFFF"/>
              </a:solidFill>
              <a:latin typeface="Arial"/>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spc="-6" dirty="0" smtClean="0">
                <a:solidFill>
                  <a:srgbClr val="FFFFFF"/>
                </a:solidFill>
                <a:latin typeface="Arial"/>
              </a:rPr>
              <a:t>Yet </a:t>
            </a:r>
            <a:r>
              <a:rPr lang="en-US" sz="3200" spc="-6" dirty="0">
                <a:solidFill>
                  <a:srgbClr val="FFFFFF"/>
                </a:solidFill>
                <a:latin typeface="Arial"/>
              </a:rPr>
              <a:t>almost unknown to the </a:t>
            </a:r>
            <a:r>
              <a:rPr lang="en-US" sz="3200" spc="-6" dirty="0" smtClean="0">
                <a:solidFill>
                  <a:srgbClr val="FFFFFF"/>
                </a:solidFill>
                <a:latin typeface="Arial"/>
              </a:rPr>
              <a:t>tree-service </a:t>
            </a:r>
            <a:r>
              <a:rPr lang="en-US" sz="3200" spc="-6" dirty="0">
                <a:solidFill>
                  <a:srgbClr val="FFFFFF"/>
                </a:solidFill>
                <a:latin typeface="Arial"/>
              </a:rPr>
              <a:t>industry, it is equally important to rub active soil </a:t>
            </a:r>
            <a:r>
              <a:rPr lang="en-US" sz="3200" spc="-6" dirty="0" smtClean="0">
                <a:solidFill>
                  <a:srgbClr val="FFFFFF"/>
                </a:solidFill>
                <a:latin typeface="Arial"/>
              </a:rPr>
              <a:t>loaded with fungal spores into </a:t>
            </a:r>
            <a:r>
              <a:rPr lang="en-US" sz="3200" spc="-6" dirty="0">
                <a:solidFill>
                  <a:srgbClr val="FFFFFF"/>
                </a:solidFill>
                <a:latin typeface="Arial"/>
              </a:rPr>
              <a:t>the cut surface immediately after </a:t>
            </a:r>
            <a:r>
              <a:rPr lang="en-US" sz="3200" spc="-6" dirty="0" smtClean="0">
                <a:solidFill>
                  <a:srgbClr val="FFFFFF"/>
                </a:solidFill>
                <a:latin typeface="Arial"/>
              </a:rPr>
              <a:t>chemical treatment </a:t>
            </a:r>
            <a:r>
              <a:rPr lang="en-US" sz="3200" spc="-6" dirty="0">
                <a:solidFill>
                  <a:srgbClr val="FFFFFF"/>
                </a:solidFill>
                <a:latin typeface="Arial"/>
              </a:rPr>
              <a:t>of the active phloem </a:t>
            </a:r>
            <a:r>
              <a:rPr lang="en-US" sz="3200" spc="-6" dirty="0" smtClean="0">
                <a:solidFill>
                  <a:srgbClr val="FFFFFF"/>
                </a:solidFill>
                <a:latin typeface="Arial"/>
              </a:rPr>
              <a:t>area around </a:t>
            </a:r>
            <a:r>
              <a:rPr lang="en-US" sz="3200" spc="-6" dirty="0">
                <a:solidFill>
                  <a:srgbClr val="FFFFFF"/>
                </a:solidFill>
                <a:latin typeface="Arial"/>
              </a:rPr>
              <a:t>the perimeter.  I then cover it </a:t>
            </a:r>
            <a:r>
              <a:rPr lang="en-US" sz="3200" spc="-6" dirty="0" smtClean="0">
                <a:solidFill>
                  <a:srgbClr val="FFFFFF"/>
                </a:solidFill>
                <a:latin typeface="Arial"/>
              </a:rPr>
              <a:t>all with </a:t>
            </a:r>
            <a:r>
              <a:rPr lang="en-US" sz="3200" spc="-6" dirty="0">
                <a:solidFill>
                  <a:srgbClr val="FFFFFF"/>
                </a:solidFill>
                <a:latin typeface="Arial"/>
              </a:rPr>
              <a:t>leaves because fungi like moisture and don’t like </a:t>
            </a:r>
            <a:r>
              <a:rPr lang="en-US" sz="3200" spc="-6" dirty="0" smtClean="0">
                <a:solidFill>
                  <a:srgbClr val="FFFFFF"/>
                </a:solidFill>
                <a:latin typeface="Arial"/>
              </a:rPr>
              <a:t>sunlight.  More on this in Part III. </a:t>
            </a:r>
            <a:endParaRPr lang="en-US" sz="3200" spc="-6" dirty="0">
              <a:solidFill>
                <a:srgbClr val="FFFFFF"/>
              </a:solidFill>
              <a:latin typeface="Arial"/>
            </a:endParaRP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52</a:t>
            </a:fld>
            <a:endParaRPr lang="en-US">
              <a:solidFill>
                <a:srgbClr val="000000"/>
              </a:solidFill>
              <a:latin typeface="Times New Roman"/>
            </a:endParaRPr>
          </a:p>
        </p:txBody>
      </p:sp>
    </p:spTree>
    <p:extLst>
      <p:ext uri="{BB962C8B-B14F-4D97-AF65-F5344CB8AC3E}">
        <p14:creationId xmlns="" xmlns:p14="http://schemas.microsoft.com/office/powerpoint/2010/main" val="118860116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85000" lnSpcReduction="10000"/>
          </a:bodyPr>
          <a:lstStyle/>
          <a:p>
            <a:pPr defTabSz="931544">
              <a:lnSpc>
                <a:spcPct val="100000"/>
              </a:lnSpc>
            </a:pPr>
            <a:r>
              <a:rPr lang="en-US" sz="3200" spc="-6" dirty="0" smtClean="0">
                <a:solidFill>
                  <a:srgbClr val="FFFFFF"/>
                </a:solidFill>
                <a:latin typeface="Arial"/>
              </a:rPr>
              <a:t>The </a:t>
            </a:r>
            <a:r>
              <a:rPr lang="en-US" sz="3200" spc="-6" dirty="0">
                <a:solidFill>
                  <a:srgbClr val="FFFFFF"/>
                </a:solidFill>
                <a:latin typeface="Arial"/>
              </a:rPr>
              <a:t>special case of </a:t>
            </a:r>
            <a:r>
              <a:rPr lang="en-US" sz="3200" spc="-6" dirty="0" smtClean="0">
                <a:solidFill>
                  <a:srgbClr val="FFFFFF"/>
                </a:solidFill>
                <a:latin typeface="Arial"/>
              </a:rPr>
              <a:t>the CODIT Model’s Barrier </a:t>
            </a:r>
            <a:r>
              <a:rPr lang="en-US" sz="3200" spc="-6" dirty="0">
                <a:solidFill>
                  <a:srgbClr val="FFFFFF"/>
                </a:solidFill>
                <a:latin typeface="Arial"/>
              </a:rPr>
              <a:t>Wall 4 is the development of “permanent” special tissues meant to inhibit fungal attack on structural </a:t>
            </a:r>
            <a:r>
              <a:rPr lang="en-US" sz="3200" spc="-6" dirty="0" smtClean="0">
                <a:solidFill>
                  <a:srgbClr val="FFFFFF"/>
                </a:solidFill>
                <a:latin typeface="Arial"/>
              </a:rPr>
              <a:t>wood</a:t>
            </a:r>
            <a:r>
              <a:rPr lang="en-US" sz="3200" spc="-6" baseline="0" dirty="0" smtClean="0">
                <a:solidFill>
                  <a:srgbClr val="FFFFFF"/>
                </a:solidFill>
                <a:latin typeface="Arial"/>
              </a:rPr>
              <a:t> from the inside</a:t>
            </a:r>
            <a:r>
              <a:rPr lang="en-US" sz="3200" spc="-6" dirty="0" smtClean="0">
                <a:solidFill>
                  <a:srgbClr val="FFFFFF"/>
                </a:solidFill>
                <a:latin typeface="Arial"/>
              </a:rPr>
              <a:t>.  </a:t>
            </a:r>
            <a:endParaRPr lang="en-US" sz="3200" spc="-6" dirty="0">
              <a:solidFill>
                <a:srgbClr val="FFFFFF"/>
              </a:solidFill>
              <a:latin typeface="Arial"/>
            </a:endParaRPr>
          </a:p>
          <a:p>
            <a:pPr defTabSz="931544">
              <a:lnSpc>
                <a:spcPct val="100000"/>
              </a:lnSpc>
            </a:pPr>
            <a:endParaRPr lang="en-US" sz="3200" spc="-6" dirty="0">
              <a:solidFill>
                <a:srgbClr val="FFFFFF"/>
              </a:solidFill>
              <a:latin typeface="Arial"/>
            </a:endParaRPr>
          </a:p>
          <a:p>
            <a:pPr defTabSz="931544">
              <a:lnSpc>
                <a:spcPct val="100000"/>
              </a:lnSpc>
            </a:pPr>
            <a:r>
              <a:rPr lang="en-US" sz="3200" spc="-6" dirty="0">
                <a:solidFill>
                  <a:srgbClr val="FFFFFF"/>
                </a:solidFill>
                <a:latin typeface="Arial"/>
              </a:rPr>
              <a:t>But in this case one must ask: </a:t>
            </a:r>
            <a:r>
              <a:rPr lang="en-US" sz="3200" spc="-6" dirty="0" smtClean="0">
                <a:solidFill>
                  <a:srgbClr val="FFFFFF"/>
                </a:solidFill>
                <a:latin typeface="Arial"/>
              </a:rPr>
              <a:t>What about that “decay resistant heartwood”?  </a:t>
            </a:r>
            <a:endParaRPr lang="en-US" sz="3200" spc="-6" dirty="0">
              <a:solidFill>
                <a:srgbClr val="FFFFFF"/>
              </a:solidFill>
              <a:latin typeface="Arial"/>
            </a:endParaRP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53</a:t>
            </a:fld>
            <a:endParaRPr lang="en-US">
              <a:solidFill>
                <a:srgbClr val="000000"/>
              </a:solidFill>
              <a:latin typeface="Times New Roman"/>
            </a:endParaRPr>
          </a:p>
        </p:txBody>
      </p:sp>
    </p:spTree>
    <p:extLst>
      <p:ext uri="{BB962C8B-B14F-4D97-AF65-F5344CB8AC3E}">
        <p14:creationId xmlns="" xmlns:p14="http://schemas.microsoft.com/office/powerpoint/2010/main" val="292162228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3200" spc="-6" dirty="0" smtClean="0">
                <a:solidFill>
                  <a:srgbClr val="FFFFFF"/>
                </a:solidFill>
                <a:latin typeface="+mn-lt"/>
              </a:rPr>
              <a:t>There are three distinct phases to coast</a:t>
            </a:r>
            <a:r>
              <a:rPr lang="en-US" sz="3200" spc="-6" baseline="0" dirty="0" smtClean="0">
                <a:solidFill>
                  <a:srgbClr val="FFFFFF"/>
                </a:solidFill>
                <a:latin typeface="+mn-lt"/>
              </a:rPr>
              <a:t> </a:t>
            </a:r>
            <a:r>
              <a:rPr lang="en-US" sz="3200" spc="-6" dirty="0" smtClean="0">
                <a:solidFill>
                  <a:srgbClr val="FFFFFF"/>
                </a:solidFill>
                <a:latin typeface="+mn-lt"/>
              </a:rPr>
              <a:t>redwood’s fire response, a process that can take centuries to</a:t>
            </a:r>
            <a:r>
              <a:rPr lang="en-US" sz="3200" spc="-6" baseline="0" dirty="0" smtClean="0">
                <a:solidFill>
                  <a:srgbClr val="FFFFFF"/>
                </a:solidFill>
                <a:latin typeface="+mn-lt"/>
              </a:rPr>
              <a:t> reach its final form</a:t>
            </a:r>
            <a:endParaRPr lang="en-US" sz="3200" spc="-6" dirty="0" smtClean="0">
              <a:solidFill>
                <a:srgbClr val="FFFFFF"/>
              </a:solidFill>
              <a:latin typeface="+mn-lt"/>
            </a:endParaRPr>
          </a:p>
          <a:p>
            <a:pPr defTabSz="931544">
              <a:lnSpc>
                <a:spcPct val="100000"/>
              </a:lnSpc>
              <a:defRPr/>
            </a:pPr>
            <a:endParaRPr lang="en-US" sz="3200" spc="-6" dirty="0" smtClean="0">
              <a:solidFill>
                <a:srgbClr val="FFFFFF"/>
              </a:solidFill>
              <a:latin typeface="+mn-lt"/>
            </a:endParaRPr>
          </a:p>
          <a:p>
            <a:pPr marL="514350" indent="-514350">
              <a:buAutoNum type="arabicPeriod"/>
            </a:pPr>
            <a:r>
              <a:rPr lang="en-US" sz="4400" b="1" dirty="0" smtClean="0">
                <a:effectLst/>
              </a:rPr>
              <a:t>External Response to Injury</a:t>
            </a:r>
          </a:p>
          <a:p>
            <a:pPr marL="514350" indent="-514350">
              <a:buAutoNum type="arabicPeriod"/>
            </a:pPr>
            <a:r>
              <a:rPr lang="en-US" sz="4400" b="1" dirty="0" smtClean="0">
                <a:effectLst/>
              </a:rPr>
              <a:t>Internal Encapsulation</a:t>
            </a:r>
            <a:r>
              <a:rPr lang="en-US" sz="4400" b="1" baseline="0" dirty="0" smtClean="0">
                <a:effectLst/>
              </a:rPr>
              <a:t> Against </a:t>
            </a:r>
            <a:r>
              <a:rPr lang="en-US" sz="4400" b="1" dirty="0" smtClean="0">
                <a:effectLst/>
              </a:rPr>
              <a:t>Fungal Decay, and</a:t>
            </a:r>
          </a:p>
          <a:p>
            <a:pPr marL="514350" indent="-514350">
              <a:buAutoNum type="arabicPeriod"/>
            </a:pPr>
            <a:r>
              <a:rPr lang="en-US" sz="4400" b="1" dirty="0" smtClean="0">
                <a:effectLst/>
              </a:rPr>
              <a:t>Structural</a:t>
            </a:r>
            <a:r>
              <a:rPr lang="en-US" sz="4400" b="1" baseline="0" dirty="0" smtClean="0">
                <a:effectLst/>
              </a:rPr>
              <a:t> Adaptation</a:t>
            </a:r>
          </a:p>
          <a:p>
            <a:pPr marL="514350" indent="-514350">
              <a:buAutoNum type="arabicPeriod"/>
            </a:pPr>
            <a:endParaRPr lang="en-US" sz="4400" b="1" baseline="0" dirty="0" smtClean="0">
              <a:effectLst/>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4400" spc="-6" dirty="0" smtClean="0">
                <a:solidFill>
                  <a:srgbClr val="FFFFFF"/>
                </a:solidFill>
                <a:latin typeface="+mn-lt"/>
              </a:rPr>
              <a:t>This is not a settled science.  You will hear my theories and speculations here as to why things work the way they do.  The dominant hypotheses which, as you will see,</a:t>
            </a:r>
            <a:r>
              <a:rPr lang="en-US" sz="4400" spc="-6" baseline="0" dirty="0" smtClean="0">
                <a:solidFill>
                  <a:srgbClr val="FFFFFF"/>
                </a:solidFill>
                <a:latin typeface="+mn-lt"/>
              </a:rPr>
              <a:t> runs afoul of simple thermodynamics in more than one respect</a:t>
            </a:r>
            <a:r>
              <a:rPr lang="en-US" sz="4400" spc="-6" dirty="0" smtClean="0">
                <a:solidFill>
                  <a:srgbClr val="FFFFFF"/>
                </a:solidFill>
                <a:latin typeface="+mn-lt"/>
              </a:rPr>
              <a:t>.  Yet redwoods have been subjected to fire for a LONG time without this proposed fungal mechanism being apparent.  The lumber is famous for its pest and decay resistance.  So is this some sort of anomaly?  </a:t>
            </a:r>
          </a:p>
          <a:p>
            <a:pPr defTabSz="931544">
              <a:lnSpc>
                <a:spcPct val="100000"/>
              </a:lnSpc>
              <a:defRPr/>
            </a:pPr>
            <a:endParaRPr lang="en-US" sz="4400" spc="-6" dirty="0" smtClean="0">
              <a:solidFill>
                <a:srgbClr val="FFFFFF"/>
              </a:solidFill>
              <a:latin typeface="+mn-lt"/>
            </a:endParaRPr>
          </a:p>
          <a:p>
            <a:pPr defTabSz="931544">
              <a:lnSpc>
                <a:spcPct val="100000"/>
              </a:lnSpc>
            </a:pPr>
            <a:r>
              <a:rPr lang="en-US" sz="4400" spc="-6" dirty="0" smtClean="0">
                <a:solidFill>
                  <a:srgbClr val="FFFFFF"/>
                </a:solidFill>
                <a:latin typeface="+mn-lt"/>
              </a:rPr>
              <a:t>No.  As you will see, these behaviors will become</a:t>
            </a:r>
            <a:r>
              <a:rPr lang="en-US" sz="4400" spc="-6" baseline="0" dirty="0" smtClean="0">
                <a:solidFill>
                  <a:srgbClr val="FFFFFF"/>
                </a:solidFill>
                <a:latin typeface="+mn-lt"/>
              </a:rPr>
              <a:t> </a:t>
            </a:r>
            <a:r>
              <a:rPr lang="en-US" sz="4400" spc="-6" dirty="0" smtClean="0">
                <a:solidFill>
                  <a:srgbClr val="FFFFFF"/>
                </a:solidFill>
                <a:latin typeface="+mn-lt"/>
              </a:rPr>
              <a:t>the usual given the now, all-too-usually dense distribution</a:t>
            </a:r>
            <a:r>
              <a:rPr lang="en-US" sz="4400" spc="-6" baseline="0" dirty="0" smtClean="0">
                <a:solidFill>
                  <a:srgbClr val="FFFFFF"/>
                </a:solidFill>
                <a:latin typeface="+mn-lt"/>
              </a:rPr>
              <a:t> of fuels fire suppression has allowed to accumulate</a:t>
            </a:r>
            <a:r>
              <a:rPr lang="en-US" sz="4400" spc="-6" dirty="0" smtClean="0">
                <a:solidFill>
                  <a:srgbClr val="FFFFFF"/>
                </a:solidFill>
                <a:latin typeface="+mn-lt"/>
              </a:rPr>
              <a:t>.  It is the successes of modern fire suppression as coupled</a:t>
            </a:r>
            <a:r>
              <a:rPr lang="en-US" sz="4400" spc="-6" baseline="0" dirty="0" smtClean="0">
                <a:solidFill>
                  <a:srgbClr val="FFFFFF"/>
                </a:solidFill>
                <a:latin typeface="+mn-lt"/>
              </a:rPr>
              <a:t> with both young trees in commercial forests and protection of old growth in parks </a:t>
            </a:r>
            <a:r>
              <a:rPr lang="en-US" sz="4400" spc="-6" dirty="0" smtClean="0">
                <a:solidFill>
                  <a:srgbClr val="FFFFFF"/>
                </a:solidFill>
                <a:latin typeface="+mn-lt"/>
              </a:rPr>
              <a:t>that has hidden these</a:t>
            </a:r>
            <a:r>
              <a:rPr lang="en-US" sz="4400" spc="-6" baseline="0" dirty="0" smtClean="0">
                <a:solidFill>
                  <a:srgbClr val="FFFFFF"/>
                </a:solidFill>
                <a:latin typeface="+mn-lt"/>
              </a:rPr>
              <a:t> processes </a:t>
            </a:r>
            <a:r>
              <a:rPr lang="en-US" sz="4400" spc="-6" dirty="0" smtClean="0">
                <a:solidFill>
                  <a:srgbClr val="FFFFFF"/>
                </a:solidFill>
                <a:latin typeface="+mn-lt"/>
              </a:rPr>
              <a:t>from us until recently.  It was the height of old growth trees and management of ladder fuels with Indian</a:t>
            </a:r>
            <a:r>
              <a:rPr lang="en-US" sz="4400" spc="-6" baseline="0" dirty="0" smtClean="0">
                <a:solidFill>
                  <a:srgbClr val="FFFFFF"/>
                </a:solidFill>
                <a:latin typeface="+mn-lt"/>
              </a:rPr>
              <a:t> burning </a:t>
            </a:r>
            <a:r>
              <a:rPr lang="en-US" sz="4400" spc="-6" dirty="0" smtClean="0">
                <a:solidFill>
                  <a:srgbClr val="FFFFFF"/>
                </a:solidFill>
                <a:latin typeface="+mn-lt"/>
              </a:rPr>
              <a:t>that prevented this problem in pre-colonial</a:t>
            </a:r>
            <a:r>
              <a:rPr lang="en-US" sz="4400" spc="-6" baseline="0" dirty="0" smtClean="0">
                <a:solidFill>
                  <a:srgbClr val="FFFFFF"/>
                </a:solidFill>
                <a:latin typeface="+mn-lt"/>
              </a:rPr>
              <a:t> </a:t>
            </a:r>
            <a:r>
              <a:rPr lang="en-US" sz="4400" spc="-6" dirty="0" smtClean="0">
                <a:solidFill>
                  <a:srgbClr val="FFFFFF"/>
                </a:solidFill>
                <a:latin typeface="+mn-lt"/>
              </a:rPr>
              <a:t>stands.  </a:t>
            </a:r>
          </a:p>
          <a:p>
            <a:pPr marL="514350" indent="-514350">
              <a:buNone/>
            </a:pPr>
            <a:endParaRPr lang="en-US" sz="4400" b="1" baseline="0" dirty="0" smtClean="0">
              <a:effectLst/>
            </a:endParaRPr>
          </a:p>
          <a:p>
            <a:pPr marL="0" marR="0" lvl="0" indent="0" algn="l" defTabSz="931544" rtl="0" eaLnBrk="1" fontAlgn="auto" latinLnBrk="0" hangingPunct="1">
              <a:lnSpc>
                <a:spcPct val="100000"/>
              </a:lnSpc>
              <a:spcBef>
                <a:spcPts val="0"/>
              </a:spcBef>
              <a:spcAft>
                <a:spcPts val="0"/>
              </a:spcAft>
              <a:buClrTx/>
              <a:buSzTx/>
              <a:buFontTx/>
              <a:buNone/>
              <a:tabLst>
                <a:tab pos="0" algn="l"/>
              </a:tabLst>
              <a:defRPr/>
            </a:pPr>
            <a:r>
              <a:rPr lang="en-US" sz="4400" spc="-6" dirty="0" smtClean="0">
                <a:solidFill>
                  <a:srgbClr val="FFFFFF"/>
                </a:solidFill>
                <a:latin typeface="+mn-lt"/>
              </a:rPr>
              <a:t>This is a</a:t>
            </a:r>
            <a:r>
              <a:rPr lang="en-US" sz="4400" spc="-6" baseline="0" dirty="0" smtClean="0">
                <a:solidFill>
                  <a:srgbClr val="FFFFFF"/>
                </a:solidFill>
                <a:latin typeface="+mn-lt"/>
              </a:rPr>
              <a:t> complicated topic the details of which still involve a few unknowns for which I will propose occasional hypotheses, hopefully by which to inspire additional research.  By the time we are done, you will see why the existing model of repeated fires burning their way into the tree is indefensible.  It’s cool to consider this as symbiosis with </a:t>
            </a:r>
            <a:r>
              <a:rPr lang="en-US" sz="4400" spc="-6" baseline="0" dirty="0" err="1" smtClean="0">
                <a:solidFill>
                  <a:srgbClr val="FFFFFF"/>
                </a:solidFill>
                <a:latin typeface="+mn-lt"/>
              </a:rPr>
              <a:t>fingu</a:t>
            </a:r>
            <a:r>
              <a:rPr lang="en-US" sz="4400" spc="-6" baseline="0" dirty="0" smtClean="0">
                <a:solidFill>
                  <a:srgbClr val="FFFFFF"/>
                </a:solidFill>
                <a:latin typeface="+mn-lt"/>
              </a:rPr>
              <a:t>, a process far more common than we realized.  It’s also important to see the degree to which tree takes shape according to human choices, and always have over the </a:t>
            </a:r>
            <a:r>
              <a:rPr lang="en-US" sz="4400" spc="-6" baseline="0" dirty="0" err="1" smtClean="0">
                <a:solidFill>
                  <a:srgbClr val="FFFFFF"/>
                </a:solidFill>
                <a:latin typeface="+mn-lt"/>
              </a:rPr>
              <a:t>holocene</a:t>
            </a:r>
            <a:r>
              <a:rPr lang="en-US" sz="4400" spc="-6" baseline="0" dirty="0" smtClean="0">
                <a:solidFill>
                  <a:srgbClr val="FFFFFF"/>
                </a:solidFill>
                <a:latin typeface="+mn-lt"/>
              </a:rPr>
              <a:t>. </a:t>
            </a:r>
            <a:endParaRPr lang="en-US" sz="4400" b="1" dirty="0" smtClean="0">
              <a:effectLst/>
            </a:endParaRP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54</a:t>
            </a:fld>
            <a:endParaRPr lang="en-US">
              <a:solidFill>
                <a:srgbClr val="000000"/>
              </a:solidFill>
              <a:latin typeface="Times New Roman"/>
            </a:endParaRPr>
          </a:p>
        </p:txBody>
      </p:sp>
    </p:spTree>
    <p:extLst>
      <p:ext uri="{BB962C8B-B14F-4D97-AF65-F5344CB8AC3E}">
        <p14:creationId xmlns="" xmlns:p14="http://schemas.microsoft.com/office/powerpoint/2010/main" val="414548795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7500" lnSpcReduction="20000"/>
          </a:bodyPr>
          <a:lstStyle/>
          <a:p>
            <a:pPr defTabSz="931544">
              <a:lnSpc>
                <a:spcPct val="100000"/>
              </a:lnSpc>
            </a:pPr>
            <a:r>
              <a:rPr lang="en-US" sz="3200" spc="-6" dirty="0" smtClean="0">
                <a:solidFill>
                  <a:srgbClr val="FFFFFF"/>
                </a:solidFill>
                <a:latin typeface="Arial"/>
              </a:rPr>
              <a:t>In </a:t>
            </a:r>
            <a:r>
              <a:rPr lang="en-US" sz="3200" spc="-6" dirty="0">
                <a:solidFill>
                  <a:srgbClr val="FFFFFF"/>
                </a:solidFill>
                <a:latin typeface="Arial"/>
              </a:rPr>
              <a:t>a redwood trunk after a fire, </a:t>
            </a:r>
            <a:r>
              <a:rPr lang="en-US" sz="3200" spc="-6" dirty="0" smtClean="0">
                <a:solidFill>
                  <a:srgbClr val="FFFFFF"/>
                </a:solidFill>
                <a:latin typeface="Arial"/>
              </a:rPr>
              <a:t>the special case of Barrier </a:t>
            </a:r>
            <a:r>
              <a:rPr lang="en-US" sz="3200" spc="-6" dirty="0">
                <a:solidFill>
                  <a:srgbClr val="FFFFFF"/>
                </a:solidFill>
                <a:latin typeface="Arial"/>
              </a:rPr>
              <a:t>Wall 4 develops to inhibit fungal attack on structural wood… </a:t>
            </a:r>
            <a:r>
              <a:rPr lang="en-US" sz="3200" b="1" spc="-6" dirty="0">
                <a:solidFill>
                  <a:srgbClr val="FFFFFF"/>
                </a:solidFill>
                <a:latin typeface="Arial"/>
              </a:rPr>
              <a:t>from the inside</a:t>
            </a:r>
            <a:r>
              <a:rPr lang="en-US" sz="3200" spc="-6" dirty="0">
                <a:solidFill>
                  <a:srgbClr val="FFFFFF"/>
                </a:solidFill>
                <a:latin typeface="Arial"/>
              </a:rPr>
              <a:t>.  </a:t>
            </a:r>
            <a:endParaRPr lang="en-US" sz="3200" spc="-6" dirty="0" smtClean="0">
              <a:solidFill>
                <a:srgbClr val="FFFFFF"/>
              </a:solidFill>
              <a:latin typeface="Arial"/>
            </a:endParaRPr>
          </a:p>
          <a:p>
            <a:pPr defTabSz="931544">
              <a:lnSpc>
                <a:spcPct val="100000"/>
              </a:lnSpc>
            </a:pPr>
            <a:endParaRPr lang="en-US" sz="3200" spc="-6" dirty="0" smtClean="0">
              <a:solidFill>
                <a:srgbClr val="FFFFFF"/>
              </a:solidFill>
              <a:latin typeface="Arial"/>
            </a:endParaRPr>
          </a:p>
          <a:p>
            <a:pPr defTabSz="931544">
              <a:lnSpc>
                <a:spcPct val="100000"/>
              </a:lnSpc>
            </a:pPr>
            <a:r>
              <a:rPr lang="en-US" sz="3200" spc="-6" dirty="0" smtClean="0">
                <a:solidFill>
                  <a:srgbClr val="FFFFFF"/>
                </a:solidFill>
                <a:latin typeface="Arial"/>
              </a:rPr>
              <a:t>This pocket is not at all unusual here.  There may be</a:t>
            </a:r>
            <a:r>
              <a:rPr lang="en-US" sz="3200" spc="-6" baseline="0" dirty="0" smtClean="0">
                <a:solidFill>
                  <a:srgbClr val="FFFFFF"/>
                </a:solidFill>
                <a:latin typeface="Arial"/>
              </a:rPr>
              <a:t> one on every one of </a:t>
            </a:r>
            <a:r>
              <a:rPr lang="en-US" sz="3200" spc="-6" baseline="0" dirty="0" smtClean="0">
                <a:solidFill>
                  <a:srgbClr val="FFFFFF"/>
                </a:solidFill>
                <a:latin typeface="+mn-lt"/>
              </a:rPr>
              <a:t>the seed trees </a:t>
            </a:r>
            <a:r>
              <a:rPr lang="en-US" sz="3200" spc="-6" baseline="0" dirty="0" smtClean="0">
                <a:solidFill>
                  <a:srgbClr val="FFFFFF"/>
                </a:solidFill>
                <a:latin typeface="Arial"/>
              </a:rPr>
              <a:t>I’ve cut in Stand #1</a:t>
            </a:r>
            <a:r>
              <a:rPr lang="en-US" sz="3200" spc="-6" dirty="0" smtClean="0">
                <a:solidFill>
                  <a:srgbClr val="FFFFFF"/>
                </a:solidFill>
                <a:latin typeface="Arial"/>
              </a:rPr>
              <a:t> which suffered that 1941 fire.</a:t>
            </a:r>
            <a:r>
              <a:rPr lang="en-US" sz="3200" spc="-6" baseline="0" dirty="0" smtClean="0">
                <a:solidFill>
                  <a:srgbClr val="FFFFFF"/>
                </a:solidFill>
                <a:latin typeface="Arial"/>
              </a:rPr>
              <a:t>  </a:t>
            </a:r>
            <a:r>
              <a:rPr lang="en-US" sz="3200" spc="-6" dirty="0" smtClean="0">
                <a:solidFill>
                  <a:srgbClr val="FFFFFF"/>
                </a:solidFill>
                <a:latin typeface="Arial"/>
              </a:rPr>
              <a:t>This round was from a stump of one of the skinny poles I removed back in the 1990s.  I had tried to cut all of the stumps to the ground, but apparently I missed this one leaving sufficient material above ground from which to get this slab.  I</a:t>
            </a:r>
            <a:r>
              <a:rPr lang="en-US" sz="3200" spc="-6" baseline="0" dirty="0" smtClean="0">
                <a:solidFill>
                  <a:srgbClr val="FFFFFF"/>
                </a:solidFill>
                <a:latin typeface="Arial"/>
              </a:rPr>
              <a:t>t would roast my saw to get another until I log, but I’ll try putting together photos as a mosaic by which to share the general impression that pockets like this are the usual in this stand.  </a:t>
            </a:r>
          </a:p>
          <a:p>
            <a:pPr defTabSz="931544">
              <a:lnSpc>
                <a:spcPct val="100000"/>
              </a:lnSpc>
            </a:pPr>
            <a:endParaRPr lang="en-US" sz="3200" spc="-6" baseline="0" dirty="0" smtClean="0">
              <a:solidFill>
                <a:srgbClr val="FFFFFF"/>
              </a:solidFill>
              <a:latin typeface="Arial"/>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3200" spc="-6" dirty="0" smtClean="0">
                <a:solidFill>
                  <a:srgbClr val="FFFFFF"/>
                </a:solidFill>
                <a:latin typeface="+mn-lt"/>
              </a:rPr>
              <a:t>This round measures about 10 X 12.  So</a:t>
            </a:r>
            <a:r>
              <a:rPr lang="en-US" sz="3200" spc="-6" baseline="0" dirty="0" smtClean="0">
                <a:solidFill>
                  <a:srgbClr val="FFFFFF"/>
                </a:solidFill>
                <a:latin typeface="+mn-lt"/>
              </a:rPr>
              <a:t> the original pole that burned may have been only a few inches across.  Its fine grain structure suggests that it had developed heartwood before the burn but obviously that cannot be proven now.  </a:t>
            </a:r>
          </a:p>
          <a:p>
            <a:pPr marL="0" marR="0" indent="0" algn="l" defTabSz="931544" rtl="0" eaLnBrk="1" fontAlgn="auto" latinLnBrk="0" hangingPunct="1">
              <a:lnSpc>
                <a:spcPct val="100000"/>
              </a:lnSpc>
              <a:spcBef>
                <a:spcPts val="0"/>
              </a:spcBef>
              <a:spcAft>
                <a:spcPts val="0"/>
              </a:spcAft>
              <a:buClrTx/>
              <a:buSzTx/>
              <a:buFontTx/>
              <a:buNone/>
              <a:tabLst>
                <a:tab pos="0" algn="l"/>
              </a:tabLst>
              <a:defRPr/>
            </a:pPr>
            <a:endParaRPr lang="en-US" sz="3200" spc="-6" dirty="0" smtClean="0">
              <a:solidFill>
                <a:srgbClr val="FFFFFF"/>
              </a:solidFill>
              <a:latin typeface="Arial"/>
            </a:endParaRPr>
          </a:p>
          <a:p>
            <a:pPr defTabSz="931544">
              <a:lnSpc>
                <a:spcPct val="100000"/>
              </a:lnSpc>
            </a:pPr>
            <a:r>
              <a:rPr lang="en-US" sz="3200" spc="-6" dirty="0" smtClean="0">
                <a:solidFill>
                  <a:srgbClr val="FFFFFF"/>
                </a:solidFill>
                <a:latin typeface="Arial"/>
              </a:rPr>
              <a:t>Given </a:t>
            </a:r>
            <a:r>
              <a:rPr lang="en-US" sz="3200" spc="-6" dirty="0">
                <a:solidFill>
                  <a:srgbClr val="FFFFFF"/>
                </a:solidFill>
                <a:latin typeface="Arial"/>
              </a:rPr>
              <a:t>the usual impression of redwood heartwood being </a:t>
            </a:r>
            <a:r>
              <a:rPr lang="en-US" sz="3200" spc="-6" dirty="0" smtClean="0">
                <a:solidFill>
                  <a:srgbClr val="FFFFFF"/>
                </a:solidFill>
                <a:latin typeface="+mn-lt"/>
              </a:rPr>
              <a:t>decay-resistant, </a:t>
            </a:r>
            <a:r>
              <a:rPr lang="en-US" sz="3200" spc="-6" dirty="0">
                <a:solidFill>
                  <a:srgbClr val="FFFFFF"/>
                </a:solidFill>
                <a:latin typeface="Arial"/>
              </a:rPr>
              <a:t>that should seem counterintuitive.  </a:t>
            </a:r>
            <a:r>
              <a:rPr lang="en-US" sz="3200" spc="-6" dirty="0" smtClean="0">
                <a:solidFill>
                  <a:srgbClr val="FFFFFF"/>
                </a:solidFill>
                <a:latin typeface="Arial"/>
              </a:rPr>
              <a:t>To an engineer, it only makes sense once the competing biological responses between</a:t>
            </a:r>
            <a:r>
              <a:rPr lang="en-US" sz="3200" spc="-6" baseline="0" dirty="0" smtClean="0">
                <a:solidFill>
                  <a:srgbClr val="FFFFFF"/>
                </a:solidFill>
                <a:latin typeface="Arial"/>
              </a:rPr>
              <a:t> redwood and fungi </a:t>
            </a:r>
            <a:r>
              <a:rPr lang="en-US" sz="3200" spc="-6" dirty="0" smtClean="0">
                <a:solidFill>
                  <a:srgbClr val="FFFFFF"/>
                </a:solidFill>
                <a:latin typeface="+mn-lt"/>
              </a:rPr>
              <a:t>over time are</a:t>
            </a:r>
            <a:r>
              <a:rPr lang="en-US" sz="3200" spc="-6" baseline="0" dirty="0" smtClean="0">
                <a:solidFill>
                  <a:srgbClr val="FFFFFF"/>
                </a:solidFill>
                <a:latin typeface="Arial"/>
              </a:rPr>
              <a:t> </a:t>
            </a:r>
            <a:r>
              <a:rPr lang="en-US" sz="3200" spc="-6" dirty="0" smtClean="0">
                <a:solidFill>
                  <a:srgbClr val="FFFFFF"/>
                </a:solidFill>
                <a:latin typeface="Arial"/>
              </a:rPr>
              <a:t>understood. </a:t>
            </a:r>
            <a:endParaRPr lang="en-US" sz="3200" spc="-6" dirty="0">
              <a:solidFill>
                <a:srgbClr val="FFFFFF"/>
              </a:solidFill>
              <a:latin typeface="Arial"/>
            </a:endParaRP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55</a:t>
            </a:fld>
            <a:endParaRPr lang="en-US">
              <a:solidFill>
                <a:srgbClr val="000000"/>
              </a:solidFill>
              <a:latin typeface="Times New Roman"/>
            </a:endParaRPr>
          </a:p>
        </p:txBody>
      </p:sp>
    </p:spTree>
    <p:extLst>
      <p:ext uri="{BB962C8B-B14F-4D97-AF65-F5344CB8AC3E}">
        <p14:creationId xmlns="" xmlns:p14="http://schemas.microsoft.com/office/powerpoint/2010/main" val="314207837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8" name="PlaceHolder 1"/>
          <p:cNvSpPr>
            <a:spLocks noGrp="1" noRot="1" noChangeAspect="1"/>
          </p:cNvSpPr>
          <p:nvPr>
            <p:ph type="sldImg"/>
          </p:nvPr>
        </p:nvSpPr>
        <p:spPr>
          <a:xfrm>
            <a:off x="1182688" y="696913"/>
            <a:ext cx="4643437" cy="3484562"/>
          </a:xfrm>
          <a:prstGeom prst="rect">
            <a:avLst/>
          </a:prstGeom>
          <a:ln w="0">
            <a:noFill/>
          </a:ln>
        </p:spPr>
      </p:sp>
      <p:sp>
        <p:nvSpPr>
          <p:cNvPr id="1599"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lnSpcReduction="10000"/>
          </a:bodyPr>
          <a:lstStyle/>
          <a:p>
            <a:pPr defTabSz="931544">
              <a:lnSpc>
                <a:spcPct val="100000"/>
              </a:lnSpc>
            </a:pPr>
            <a:r>
              <a:rPr lang="en-US" sz="2000" spc="-6" dirty="0" smtClean="0">
                <a:solidFill>
                  <a:srgbClr val="FFFFFF"/>
                </a:solidFill>
                <a:latin typeface="Arial"/>
              </a:rPr>
              <a:t>The stump </a:t>
            </a:r>
            <a:r>
              <a:rPr lang="en-US" sz="2000" spc="-6" dirty="0" smtClean="0">
                <a:solidFill>
                  <a:srgbClr val="FFFFFF"/>
                </a:solidFill>
                <a:latin typeface="+mn-lt"/>
              </a:rPr>
              <a:t>cross-section was </a:t>
            </a:r>
            <a:r>
              <a:rPr lang="en-US" sz="2000" spc="-6" dirty="0">
                <a:solidFill>
                  <a:srgbClr val="FFFFFF"/>
                </a:solidFill>
                <a:latin typeface="Arial"/>
              </a:rPr>
              <a:t>located toward the bottom of </a:t>
            </a:r>
            <a:r>
              <a:rPr lang="en-US" sz="2000" spc="-6" dirty="0" smtClean="0">
                <a:solidFill>
                  <a:srgbClr val="FFFFFF"/>
                </a:solidFill>
                <a:latin typeface="Arial"/>
              </a:rPr>
              <a:t>the slope of Stand #1 having our top section here in yellow in what is now probably the densest</a:t>
            </a:r>
            <a:r>
              <a:rPr lang="en-US" sz="2000" spc="-6" baseline="0" dirty="0" smtClean="0">
                <a:solidFill>
                  <a:srgbClr val="FFFFFF"/>
                </a:solidFill>
                <a:latin typeface="Arial"/>
              </a:rPr>
              <a:t> section of the Stand</a:t>
            </a:r>
            <a:r>
              <a:rPr lang="en-US" sz="2000" spc="-6" dirty="0" smtClean="0">
                <a:solidFill>
                  <a:srgbClr val="FFFFFF"/>
                </a:solidFill>
                <a:latin typeface="Arial"/>
              </a:rPr>
              <a:t>.  When I log that </a:t>
            </a:r>
            <a:r>
              <a:rPr lang="en-US" sz="2000" spc="-6" baseline="0" dirty="0" smtClean="0">
                <a:solidFill>
                  <a:srgbClr val="FFFFFF"/>
                </a:solidFill>
                <a:latin typeface="+mn-lt"/>
              </a:rPr>
              <a:t>same tree that lost its top</a:t>
            </a:r>
            <a:r>
              <a:rPr lang="en-US" sz="2000" spc="-6" dirty="0" smtClean="0">
                <a:solidFill>
                  <a:srgbClr val="FFFFFF"/>
                </a:solidFill>
                <a:latin typeface="Arial"/>
              </a:rPr>
              <a:t>, I’ll update this talk with a section</a:t>
            </a:r>
            <a:r>
              <a:rPr lang="en-US" sz="2000" spc="-6" baseline="0" dirty="0" smtClean="0">
                <a:solidFill>
                  <a:srgbClr val="FFFFFF"/>
                </a:solidFill>
                <a:latin typeface="Arial"/>
              </a:rPr>
              <a:t> from that stump. </a:t>
            </a:r>
            <a:endParaRPr lang="en-US" sz="2000" dirty="0">
              <a:solidFill>
                <a:srgbClr val="000000"/>
              </a:solidFill>
              <a:latin typeface="Arial"/>
            </a:endParaRPr>
          </a:p>
          <a:p>
            <a:pPr defTabSz="931544">
              <a:lnSpc>
                <a:spcPct val="100000"/>
              </a:lnSpc>
            </a:pPr>
            <a:endParaRPr lang="en-US" sz="2000" spc="-6" dirty="0" smtClean="0">
              <a:solidFill>
                <a:srgbClr val="FFFFFF"/>
              </a:solidFill>
              <a:latin typeface="Arial"/>
            </a:endParaRPr>
          </a:p>
          <a:p>
            <a:pPr defTabSz="931544">
              <a:lnSpc>
                <a:spcPct val="100000"/>
              </a:lnSpc>
            </a:pPr>
            <a:r>
              <a:rPr lang="en-US" sz="2000" spc="-6" dirty="0" smtClean="0">
                <a:solidFill>
                  <a:srgbClr val="FFFFFF"/>
                </a:solidFill>
                <a:latin typeface="Arial"/>
              </a:rPr>
              <a:t>The</a:t>
            </a:r>
            <a:r>
              <a:rPr lang="en-US" sz="2000" spc="-6" baseline="0" dirty="0" smtClean="0">
                <a:solidFill>
                  <a:srgbClr val="FFFFFF"/>
                </a:solidFill>
                <a:latin typeface="Arial"/>
              </a:rPr>
              <a:t> stump section we’re using for now, b</a:t>
            </a:r>
            <a:r>
              <a:rPr lang="en-US" sz="2000" spc="-6" dirty="0" smtClean="0">
                <a:solidFill>
                  <a:srgbClr val="FFFFFF"/>
                </a:solidFill>
                <a:latin typeface="Arial"/>
              </a:rPr>
              <a:t>eing </a:t>
            </a:r>
            <a:r>
              <a:rPr lang="en-US" sz="2000" spc="-6" dirty="0">
                <a:solidFill>
                  <a:srgbClr val="FFFFFF"/>
                </a:solidFill>
                <a:latin typeface="Arial"/>
              </a:rPr>
              <a:t>close to the ground and at the bottom of the slope, the </a:t>
            </a:r>
            <a:r>
              <a:rPr lang="en-US" sz="2000" spc="-6" dirty="0" smtClean="0">
                <a:solidFill>
                  <a:srgbClr val="FFFFFF"/>
                </a:solidFill>
                <a:latin typeface="Arial"/>
              </a:rPr>
              <a:t>canopy-fire</a:t>
            </a:r>
            <a:r>
              <a:rPr lang="en-US" sz="2000" spc="-6" baseline="0" dirty="0" smtClean="0">
                <a:solidFill>
                  <a:srgbClr val="FFFFFF"/>
                </a:solidFill>
                <a:latin typeface="Arial"/>
              </a:rPr>
              <a:t>-</a:t>
            </a:r>
            <a:r>
              <a:rPr lang="en-US" sz="2000" spc="-6" dirty="0" smtClean="0">
                <a:solidFill>
                  <a:srgbClr val="FFFFFF"/>
                </a:solidFill>
                <a:latin typeface="Arial"/>
              </a:rPr>
              <a:t>draft </a:t>
            </a:r>
            <a:r>
              <a:rPr lang="en-US" sz="2000" spc="-6" dirty="0">
                <a:solidFill>
                  <a:srgbClr val="FFFFFF"/>
                </a:solidFill>
                <a:latin typeface="Arial"/>
              </a:rPr>
              <a:t>would have been weaker but given the youth of the stand at that time, there may have been more ground fuels </a:t>
            </a:r>
            <a:r>
              <a:rPr lang="en-US" sz="2000" spc="-6" dirty="0" smtClean="0">
                <a:solidFill>
                  <a:srgbClr val="FFFFFF"/>
                </a:solidFill>
                <a:latin typeface="+mn-lt"/>
              </a:rPr>
              <a:t>in there than </a:t>
            </a:r>
            <a:r>
              <a:rPr lang="en-US" sz="2000" spc="-6" dirty="0">
                <a:solidFill>
                  <a:srgbClr val="FFFFFF"/>
                </a:solidFill>
                <a:latin typeface="Arial"/>
              </a:rPr>
              <a:t>there </a:t>
            </a:r>
            <a:r>
              <a:rPr lang="en-US" sz="2000" spc="-6" dirty="0" smtClean="0">
                <a:solidFill>
                  <a:srgbClr val="FFFFFF"/>
                </a:solidFill>
                <a:latin typeface="Arial"/>
              </a:rPr>
              <a:t>are today.  There </a:t>
            </a:r>
            <a:r>
              <a:rPr lang="en-US" sz="2000" spc="-6" dirty="0" smtClean="0">
                <a:solidFill>
                  <a:srgbClr val="FFFFFF"/>
                </a:solidFill>
                <a:latin typeface="+mn-lt"/>
              </a:rPr>
              <a:t>would also have been </a:t>
            </a:r>
            <a:r>
              <a:rPr lang="en-US" sz="2000" spc="-6" dirty="0" smtClean="0">
                <a:solidFill>
                  <a:srgbClr val="FFFFFF"/>
                </a:solidFill>
                <a:latin typeface="Arial"/>
              </a:rPr>
              <a:t>decadent</a:t>
            </a:r>
            <a:r>
              <a:rPr lang="en-US" sz="2000" spc="-6" baseline="0" dirty="0" smtClean="0">
                <a:solidFill>
                  <a:srgbClr val="FFFFFF"/>
                </a:solidFill>
                <a:latin typeface="Arial"/>
              </a:rPr>
              <a:t> branches closer to the ground in a dense stand of 60yo trees. </a:t>
            </a:r>
            <a:endParaRPr lang="en-US" sz="2000" spc="-6" dirty="0">
              <a:solidFill>
                <a:srgbClr val="FFFFFF"/>
              </a:solidFill>
              <a:latin typeface="Arial"/>
            </a:endParaRPr>
          </a:p>
          <a:p>
            <a:pPr defTabSz="931544">
              <a:lnSpc>
                <a:spcPct val="100000"/>
              </a:lnSpc>
            </a:pPr>
            <a:endParaRPr lang="en-US" sz="2000" dirty="0">
              <a:solidFill>
                <a:srgbClr val="000000"/>
              </a:solidFill>
              <a:latin typeface="Arial"/>
            </a:endParaRPr>
          </a:p>
        </p:txBody>
      </p:sp>
      <p:sp>
        <p:nvSpPr>
          <p:cNvPr id="1600" name="PlaceHolder 3"/>
          <p:cNvSpPr>
            <a:spLocks noGrp="1"/>
          </p:cNvSpPr>
          <p:nvPr>
            <p:ph type="sldNum" idx="79"/>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5D92B6D0-D6D9-4DF9-B306-8EB5072F6E12}" type="slidenum">
              <a:rPr lang="en-US"/>
              <a:pPr/>
              <a:t>56</a:t>
            </a:fld>
            <a:endParaRPr lang="en-US">
              <a:solidFill>
                <a:srgbClr val="000000"/>
              </a:solidFill>
              <a:latin typeface="Times New Roman"/>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4" name="PlaceHolder 1"/>
          <p:cNvSpPr>
            <a:spLocks noGrp="1" noRot="1" noChangeAspect="1"/>
          </p:cNvSpPr>
          <p:nvPr>
            <p:ph type="sldImg"/>
          </p:nvPr>
        </p:nvSpPr>
        <p:spPr>
          <a:xfrm>
            <a:off x="1181100" y="696913"/>
            <a:ext cx="4648200" cy="3486150"/>
          </a:xfrm>
          <a:prstGeom prst="rect">
            <a:avLst/>
          </a:prstGeom>
          <a:ln w="0">
            <a:noFill/>
          </a:ln>
        </p:spPr>
      </p:sp>
      <p:sp>
        <p:nvSpPr>
          <p:cNvPr id="1635"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7500" lnSpcReduction="20000"/>
          </a:bodyPr>
          <a:lstStyle/>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smtClean="0">
                <a:solidFill>
                  <a:srgbClr val="FFFFFF"/>
                </a:solidFill>
                <a:latin typeface="+mn-lt"/>
              </a:rPr>
              <a:t>The special case of Barrier Wall 4 is the development of “permanent” special tissues meant to inhibit fungal attack on tissues growing</a:t>
            </a:r>
            <a:r>
              <a:rPr lang="en-US" sz="2000" spc="-6" baseline="0" dirty="0" smtClean="0">
                <a:solidFill>
                  <a:srgbClr val="FFFFFF"/>
                </a:solidFill>
                <a:latin typeface="+mn-lt"/>
              </a:rPr>
              <a:t> after the fire</a:t>
            </a:r>
            <a:r>
              <a:rPr lang="en-US" sz="2000" spc="-6" dirty="0" smtClean="0">
                <a:solidFill>
                  <a:srgbClr val="FFFFFF"/>
                </a:solidFill>
                <a:latin typeface="+mn-lt"/>
              </a:rPr>
              <a:t>. It is important to remember that what we are seeing in this cross section is a history, a succession of events in which a weak and stunted tree was damaged, responded, was attacked again and fought back.  </a:t>
            </a:r>
            <a:r>
              <a:rPr lang="en-US" sz="2000" dirty="0" smtClean="0">
                <a:solidFill>
                  <a:srgbClr val="000000"/>
                </a:solidFill>
                <a:latin typeface="+mn-lt"/>
              </a:rPr>
              <a:t>Almost all of what you see here are the</a:t>
            </a:r>
            <a:r>
              <a:rPr lang="en-US" sz="2000" spc="-6" dirty="0" smtClean="0">
                <a:solidFill>
                  <a:srgbClr val="FFFFFF"/>
                </a:solidFill>
                <a:latin typeface="+mn-lt"/>
              </a:rPr>
              <a:t> longer term consequences of that 1941 fire after which this tree eventually sacrificed the heartwood and sapwood at the bottom while building new tissue from where the cambium was at the time of the fire.  </a:t>
            </a:r>
            <a:endParaRPr lang="en-US" sz="2000" dirty="0" smtClean="0">
              <a:solidFill>
                <a:srgbClr val="000000"/>
              </a:solidFill>
              <a:latin typeface="+mn-lt"/>
            </a:endParaRPr>
          </a:p>
          <a:p>
            <a:pPr defTabSz="931544">
              <a:lnSpc>
                <a:spcPct val="100000"/>
              </a:lnSpc>
            </a:pPr>
            <a:endParaRPr lang="en-US" sz="2000" spc="-6" dirty="0" smtClean="0">
              <a:solidFill>
                <a:srgbClr val="FFFFFF"/>
              </a:solidFill>
              <a:latin typeface="Arial"/>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smtClean="0">
                <a:solidFill>
                  <a:srgbClr val="FFFFFF"/>
                </a:solidFill>
                <a:latin typeface="Arial"/>
              </a:rPr>
              <a:t>The </a:t>
            </a:r>
            <a:r>
              <a:rPr lang="en-US" sz="2000" spc="-6" dirty="0">
                <a:solidFill>
                  <a:srgbClr val="FFFFFF"/>
                </a:solidFill>
                <a:latin typeface="Arial"/>
              </a:rPr>
              <a:t>dark line is “CODIT Wall 4,” a material made of specially modified radial parenchyma cells that fatten just inside the cambium. The radial parenchyma enlarge at the wall stuffed with tannins and polyphenols but very little lignin.  </a:t>
            </a:r>
            <a:r>
              <a:rPr lang="en-US" sz="2000" spc="-6" dirty="0" smtClean="0">
                <a:solidFill>
                  <a:srgbClr val="FFFFFF"/>
                </a:solidFill>
                <a:latin typeface="+mn-lt"/>
              </a:rPr>
              <a:t>The</a:t>
            </a:r>
            <a:r>
              <a:rPr lang="en-US" sz="2000" spc="-6" baseline="0" dirty="0" smtClean="0">
                <a:solidFill>
                  <a:srgbClr val="FFFFFF"/>
                </a:solidFill>
                <a:latin typeface="+mn-lt"/>
              </a:rPr>
              <a:t> rot inside </a:t>
            </a:r>
            <a:r>
              <a:rPr lang="en-US" sz="2000" spc="-6" dirty="0" smtClean="0">
                <a:solidFill>
                  <a:srgbClr val="FFFFFF"/>
                </a:solidFill>
                <a:latin typeface="+mn-lt"/>
              </a:rPr>
              <a:t>is a sign that the tree anticipated a fungal attack and started encapsulating it while it grew from there. In walling off the secondary xylem of the tree, we know that water and non-structural carbohydrates to develop the “green fuzz” of sprouting branches would also be walled off.  This is why the tree first supplies water and carbohydrates from the heartwood to the cambium via the “ray </a:t>
            </a:r>
            <a:r>
              <a:rPr lang="en-US" sz="2000" spc="-6" dirty="0" err="1" smtClean="0">
                <a:solidFill>
                  <a:srgbClr val="FFFFFF"/>
                </a:solidFill>
                <a:latin typeface="+mn-lt"/>
              </a:rPr>
              <a:t>tracheids</a:t>
            </a:r>
            <a:r>
              <a:rPr lang="en-US" sz="2000" spc="-6" dirty="0" smtClean="0">
                <a:solidFill>
                  <a:srgbClr val="FFFFFF"/>
                </a:solidFill>
                <a:latin typeface="+mn-lt"/>
              </a:rPr>
              <a:t>.”  That fuzz eruption</a:t>
            </a:r>
            <a:r>
              <a:rPr lang="en-US" sz="2000" spc="-6" baseline="0" dirty="0" smtClean="0">
                <a:solidFill>
                  <a:srgbClr val="FFFFFF"/>
                </a:solidFill>
                <a:latin typeface="+mn-lt"/>
              </a:rPr>
              <a:t> </a:t>
            </a:r>
            <a:r>
              <a:rPr lang="en-US" sz="2000" spc="-6" dirty="0" smtClean="0">
                <a:solidFill>
                  <a:srgbClr val="FFFFFF"/>
                </a:solidFill>
                <a:latin typeface="+mn-lt"/>
              </a:rPr>
              <a:t>produces a very fat growth ring with low fiber content before completing that impenetrable wall.  </a:t>
            </a:r>
          </a:p>
          <a:p>
            <a:pPr defTabSz="931544">
              <a:lnSpc>
                <a:spcPct val="100000"/>
              </a:lnSpc>
            </a:pPr>
            <a:endParaRPr lang="en-US" sz="2000" spc="-6" dirty="0" smtClean="0">
              <a:solidFill>
                <a:srgbClr val="FFFFFF"/>
              </a:solidFill>
              <a:latin typeface="Arial"/>
            </a:endParaRPr>
          </a:p>
          <a:p>
            <a:pPr defTabSz="931544">
              <a:lnSpc>
                <a:spcPct val="100000"/>
              </a:lnSpc>
            </a:pPr>
            <a:r>
              <a:rPr lang="en-US" sz="2000" spc="-6" dirty="0" smtClean="0">
                <a:solidFill>
                  <a:srgbClr val="FFFFFF"/>
                </a:solidFill>
                <a:latin typeface="Arial"/>
              </a:rPr>
              <a:t>The Barrier Wall</a:t>
            </a:r>
            <a:r>
              <a:rPr lang="en-US" sz="2000" spc="-6" baseline="0" dirty="0" smtClean="0">
                <a:solidFill>
                  <a:srgbClr val="FFFFFF"/>
                </a:solidFill>
                <a:latin typeface="Arial"/>
              </a:rPr>
              <a:t> </a:t>
            </a:r>
            <a:r>
              <a:rPr lang="en-US" sz="2000" spc="-6" dirty="0" smtClean="0">
                <a:solidFill>
                  <a:srgbClr val="FFFFFF"/>
                </a:solidFill>
                <a:latin typeface="Arial"/>
              </a:rPr>
              <a:t>is </a:t>
            </a:r>
            <a:r>
              <a:rPr lang="en-US" sz="2000" spc="-6" dirty="0">
                <a:solidFill>
                  <a:srgbClr val="FFFFFF"/>
                </a:solidFill>
                <a:latin typeface="Arial"/>
              </a:rPr>
              <a:t>surrounded with a sort of callus of wound wood. Together, these responses are meant to seal in the pith from air that would otherwise supply oxygen to invading fungi.  As you can see, the fungi do eventually win, but here only inside that barrier zone</a:t>
            </a:r>
            <a:r>
              <a:rPr lang="en-US" sz="2000" spc="-6" dirty="0" smtClean="0">
                <a:solidFill>
                  <a:srgbClr val="FFFFFF"/>
                </a:solidFill>
                <a:latin typeface="Arial"/>
              </a:rPr>
              <a:t>.</a:t>
            </a:r>
            <a:endParaRPr lang="en-US" sz="2000" dirty="0">
              <a:solidFill>
                <a:srgbClr val="000000"/>
              </a:solidFill>
              <a:latin typeface="Arial"/>
            </a:endParaRPr>
          </a:p>
        </p:txBody>
      </p:sp>
      <p:sp>
        <p:nvSpPr>
          <p:cNvPr id="1636" name="PlaceHolder 3"/>
          <p:cNvSpPr>
            <a:spLocks noGrp="1"/>
          </p:cNvSpPr>
          <p:nvPr>
            <p:ph type="sldNum" idx="91"/>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5C2C7884-292E-4611-AE4B-F909189C345A}" type="slidenum">
              <a:rPr lang="en-US"/>
              <a:pPr/>
              <a:t>57</a:t>
            </a:fld>
            <a:endParaRPr lang="en-US">
              <a:solidFill>
                <a:srgbClr val="000000"/>
              </a:solidFill>
              <a:latin typeface="Times New Roman"/>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2" name="PlaceHolder 1"/>
          <p:cNvSpPr>
            <a:spLocks noGrp="1" noRot="1" noChangeAspect="1"/>
          </p:cNvSpPr>
          <p:nvPr>
            <p:ph type="sldImg"/>
          </p:nvPr>
        </p:nvSpPr>
        <p:spPr>
          <a:xfrm>
            <a:off x="1181100" y="696913"/>
            <a:ext cx="4648200" cy="3486150"/>
          </a:xfrm>
          <a:prstGeom prst="rect">
            <a:avLst/>
          </a:prstGeom>
          <a:ln w="0">
            <a:noFill/>
          </a:ln>
        </p:spPr>
      </p:sp>
      <p:sp>
        <p:nvSpPr>
          <p:cNvPr id="162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62500" lnSpcReduction="20000"/>
          </a:bodyPr>
          <a:lstStyle/>
          <a:p>
            <a:pPr defTabSz="931544">
              <a:lnSpc>
                <a:spcPct val="100000"/>
              </a:lnSpc>
            </a:pPr>
            <a:r>
              <a:rPr lang="en-US" sz="2000" spc="-6" dirty="0" smtClean="0">
                <a:solidFill>
                  <a:srgbClr val="FFFFFF"/>
                </a:solidFill>
                <a:latin typeface="Arial"/>
              </a:rPr>
              <a:t>Note</a:t>
            </a:r>
            <a:r>
              <a:rPr lang="en-US" sz="2000" spc="-6" baseline="0" dirty="0" smtClean="0">
                <a:solidFill>
                  <a:srgbClr val="FFFFFF"/>
                </a:solidFill>
                <a:latin typeface="Arial"/>
              </a:rPr>
              <a:t> the asymmetrical size of the </a:t>
            </a:r>
            <a:r>
              <a:rPr lang="en-US" sz="2000" spc="-6" baseline="0" dirty="0" smtClean="0">
                <a:solidFill>
                  <a:srgbClr val="FFFFFF"/>
                </a:solidFill>
                <a:latin typeface="+mn-lt"/>
              </a:rPr>
              <a:t>rings just after the fire on the upper right.  By the symmetry of this cross section, I am guessing there had been similarly large rings on the upper left that were later invaded by a continuing fungal breakout as resisted by Barrier Wall 3.  Why this asymmetry happened is interesting, and invites a degree of speculation. </a:t>
            </a:r>
            <a:endParaRPr lang="en-US" sz="2000" dirty="0">
              <a:solidFill>
                <a:srgbClr val="000000"/>
              </a:solidFill>
              <a:latin typeface="Arial"/>
            </a:endParaRPr>
          </a:p>
        </p:txBody>
      </p:sp>
      <p:sp>
        <p:nvSpPr>
          <p:cNvPr id="1624" name="PlaceHolder 3"/>
          <p:cNvSpPr>
            <a:spLocks noGrp="1"/>
          </p:cNvSpPr>
          <p:nvPr>
            <p:ph type="sldNum" idx="8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5DD03109-0EFD-414C-A244-FC725F31137C}" type="slidenum">
              <a:rPr lang="en-US"/>
              <a:pPr/>
              <a:t>58</a:t>
            </a:fld>
            <a:endParaRPr lang="en-US">
              <a:solidFill>
                <a:srgbClr val="000000"/>
              </a:solidFill>
              <a:latin typeface="Times New Roman"/>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2" name="PlaceHolder 1"/>
          <p:cNvSpPr>
            <a:spLocks noGrp="1" noRot="1" noChangeAspect="1"/>
          </p:cNvSpPr>
          <p:nvPr>
            <p:ph type="sldImg"/>
          </p:nvPr>
        </p:nvSpPr>
        <p:spPr>
          <a:xfrm>
            <a:off x="1181100" y="696913"/>
            <a:ext cx="4648200" cy="3486150"/>
          </a:xfrm>
          <a:prstGeom prst="rect">
            <a:avLst/>
          </a:prstGeom>
          <a:ln w="0">
            <a:noFill/>
          </a:ln>
        </p:spPr>
      </p:sp>
      <p:sp>
        <p:nvSpPr>
          <p:cNvPr id="162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62500" lnSpcReduction="20000"/>
          </a:bodyPr>
          <a:lstStyle/>
          <a:p>
            <a:pPr defTabSz="931544">
              <a:lnSpc>
                <a:spcPct val="100000"/>
              </a:lnSpc>
            </a:pPr>
            <a:r>
              <a:rPr lang="en-US" sz="2000" spc="-6" dirty="0" smtClean="0">
                <a:solidFill>
                  <a:srgbClr val="FFFFFF"/>
                </a:solidFill>
                <a:latin typeface="Arial"/>
              </a:rPr>
              <a:t>Note</a:t>
            </a:r>
            <a:r>
              <a:rPr lang="en-US" sz="2000" spc="-6" baseline="0" dirty="0" smtClean="0">
                <a:solidFill>
                  <a:srgbClr val="FFFFFF"/>
                </a:solidFill>
                <a:latin typeface="Arial"/>
              </a:rPr>
              <a:t> the asymmetrical size of the </a:t>
            </a:r>
            <a:r>
              <a:rPr lang="en-US" sz="2000" spc="-6" baseline="0" dirty="0" smtClean="0">
                <a:solidFill>
                  <a:srgbClr val="FFFFFF"/>
                </a:solidFill>
                <a:latin typeface="+mn-lt"/>
              </a:rPr>
              <a:t>rings just after the fire on the upper right.  By the symmetry of this cross section, I am guessing there had been similarly large rings on the upper left that were later invaded by the fungal attack.   I counted 48 from the Barrier Wall 4, when there should have been 50 by Margaret Koch’s date, but they are so indistinct and hard to count in the sapwood I’m calling her date confirmed. </a:t>
            </a:r>
          </a:p>
          <a:p>
            <a:pPr defTabSz="931544">
              <a:lnSpc>
                <a:spcPct val="100000"/>
              </a:lnSpc>
            </a:pPr>
            <a:endParaRPr lang="en-US" sz="2000" spc="-6" baseline="0" dirty="0" smtClean="0">
              <a:solidFill>
                <a:srgbClr val="FFFFFF"/>
              </a:solidFill>
              <a:latin typeface="+mn-lt"/>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smtClean="0">
                <a:solidFill>
                  <a:srgbClr val="FFFFFF"/>
                </a:solidFill>
                <a:latin typeface="+mn-lt"/>
              </a:rPr>
              <a:t>The hollow core is obviously not symmetrical.  On the lower left the parenchyma transported decay resistant chemicals to the cambium.  There, they form swollen (</a:t>
            </a:r>
            <a:r>
              <a:rPr lang="en-US" sz="2000" spc="-6" dirty="0" err="1" smtClean="0">
                <a:solidFill>
                  <a:srgbClr val="FFFFFF"/>
                </a:solidFill>
                <a:latin typeface="+mn-lt"/>
              </a:rPr>
              <a:t>fusiform</a:t>
            </a:r>
            <a:r>
              <a:rPr lang="en-US" sz="2000" spc="-6" dirty="0" smtClean="0">
                <a:solidFill>
                  <a:srgbClr val="FFFFFF"/>
                </a:solidFill>
                <a:latin typeface="+mn-lt"/>
              </a:rPr>
              <a:t>) termini under the cambium to make Wall 4 so tight that it seals off the heartwood to prevent fungal attack on the subsequent new growth.  The rot begins there and progresses across the pith toward the other side.  </a:t>
            </a:r>
            <a:endParaRPr lang="en-US" sz="2000" dirty="0" smtClean="0">
              <a:solidFill>
                <a:srgbClr val="000000"/>
              </a:solidFill>
              <a:latin typeface="+mn-lt"/>
            </a:endParaRPr>
          </a:p>
          <a:p>
            <a:pPr defTabSz="931544">
              <a:lnSpc>
                <a:spcPct val="100000"/>
              </a:lnSpc>
            </a:pPr>
            <a:endParaRPr lang="en-US" sz="2000" dirty="0" smtClean="0">
              <a:solidFill>
                <a:srgbClr val="000000"/>
              </a:solidFill>
              <a:latin typeface="Arial"/>
            </a:endParaRPr>
          </a:p>
          <a:p>
            <a:pPr defTabSz="931544">
              <a:lnSpc>
                <a:spcPct val="100000"/>
              </a:lnSpc>
            </a:pPr>
            <a:r>
              <a:rPr lang="en-US" sz="2000" spc="-6" dirty="0" smtClean="0">
                <a:solidFill>
                  <a:srgbClr val="FFFFFF"/>
                </a:solidFill>
                <a:latin typeface="+mn-lt"/>
              </a:rPr>
              <a:t>On the upper right are obvious signs of a breakout of those fungi, likely after the tree had grown new wood after the fire.  My suspicion is that the heat was uneven around the stump and it therefore did not stress the cambium sufficiently on the lee side of the fire draft for it to make a fully circumferential Barrier Wall 4.  The radial parenchyma used up all the stored </a:t>
            </a:r>
            <a:r>
              <a:rPr lang="en-US" sz="2000" spc="-6" dirty="0" err="1" smtClean="0">
                <a:solidFill>
                  <a:srgbClr val="FFFFFF"/>
                </a:solidFill>
                <a:latin typeface="+mn-lt"/>
              </a:rPr>
              <a:t>polyphenols</a:t>
            </a:r>
            <a:r>
              <a:rPr lang="en-US" sz="2000" spc="-6" dirty="0" smtClean="0">
                <a:solidFill>
                  <a:srgbClr val="FFFFFF"/>
                </a:solidFill>
                <a:latin typeface="+mn-lt"/>
              </a:rPr>
              <a:t> on the fire draft side to build the wall; it cannot deliver protective chemistry from the opposite side of the pith.  </a:t>
            </a:r>
            <a:endParaRPr lang="en-US" sz="2000" dirty="0" smtClean="0">
              <a:solidFill>
                <a:srgbClr val="000000"/>
              </a:solidFill>
              <a:latin typeface="+mn-lt"/>
            </a:endParaRPr>
          </a:p>
          <a:p>
            <a:pPr defTabSz="931544">
              <a:lnSpc>
                <a:spcPct val="100000"/>
              </a:lnSpc>
            </a:pPr>
            <a:endParaRPr lang="en-US" sz="2000" dirty="0" smtClean="0">
              <a:solidFill>
                <a:srgbClr val="000000"/>
              </a:solidFill>
              <a:latin typeface="+mn-lt"/>
            </a:endParaRPr>
          </a:p>
          <a:p>
            <a:pPr defTabSz="931544">
              <a:lnSpc>
                <a:spcPct val="100000"/>
              </a:lnSpc>
            </a:pPr>
            <a:r>
              <a:rPr lang="en-US" sz="2000" spc="-6" dirty="0" smtClean="0">
                <a:solidFill>
                  <a:srgbClr val="FFFFFF"/>
                </a:solidFill>
                <a:latin typeface="+mn-lt"/>
              </a:rPr>
              <a:t>Therefore, the internal rot behind the wall progressed from beneath the Barrier Wall on the fire draft side and toward the opposite lee side.  Having no barrier wall there it broke out beyond the initial diameter.  The tree responded adding Barrier Wall 4 material from whatever was available from heartwood that it had built after the fire on the lee side. In other words, it looks as if the action of parenchyma to form </a:t>
            </a:r>
            <a:r>
              <a:rPr lang="en-US" sz="2000" spc="-6" dirty="0" err="1" smtClean="0">
                <a:solidFill>
                  <a:srgbClr val="FFFFFF"/>
                </a:solidFill>
                <a:latin typeface="+mn-lt"/>
              </a:rPr>
              <a:t>fusiform</a:t>
            </a:r>
            <a:r>
              <a:rPr lang="en-US" sz="2000" spc="-6" dirty="0" smtClean="0">
                <a:solidFill>
                  <a:srgbClr val="FFFFFF"/>
                </a:solidFill>
                <a:latin typeface="+mn-lt"/>
              </a:rPr>
              <a:t> </a:t>
            </a:r>
            <a:r>
              <a:rPr lang="en-US" sz="2000" spc="-6" dirty="0" err="1" smtClean="0">
                <a:solidFill>
                  <a:srgbClr val="FFFFFF"/>
                </a:solidFill>
                <a:latin typeface="+mn-lt"/>
              </a:rPr>
              <a:t>termina</a:t>
            </a:r>
            <a:r>
              <a:rPr lang="en-US" sz="2000" spc="-6" dirty="0" smtClean="0">
                <a:solidFill>
                  <a:srgbClr val="FFFFFF"/>
                </a:solidFill>
                <a:latin typeface="+mn-lt"/>
              </a:rPr>
              <a:t> is bidirectional. Note that the growth accelerated there too. </a:t>
            </a:r>
            <a:endParaRPr lang="en-US" sz="2000" dirty="0" smtClean="0">
              <a:solidFill>
                <a:srgbClr val="000000"/>
              </a:solidFill>
              <a:latin typeface="+mn-lt"/>
            </a:endParaRPr>
          </a:p>
          <a:p>
            <a:pPr defTabSz="931544">
              <a:lnSpc>
                <a:spcPct val="100000"/>
              </a:lnSpc>
            </a:pPr>
            <a:endParaRPr lang="en-US" sz="2000" dirty="0">
              <a:solidFill>
                <a:srgbClr val="000000"/>
              </a:solidFill>
              <a:latin typeface="Arial"/>
            </a:endParaRPr>
          </a:p>
        </p:txBody>
      </p:sp>
      <p:sp>
        <p:nvSpPr>
          <p:cNvPr id="1624" name="PlaceHolder 3"/>
          <p:cNvSpPr>
            <a:spLocks noGrp="1"/>
          </p:cNvSpPr>
          <p:nvPr>
            <p:ph type="sldNum" idx="8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5DD03109-0EFD-414C-A244-FC725F31137C}" type="slidenum">
              <a:rPr lang="en-US"/>
              <a:pPr/>
              <a:t>59</a:t>
            </a:fld>
            <a:endParaRPr lang="en-US">
              <a:solidFill>
                <a:srgbClr val="000000"/>
              </a:solidFill>
              <a:latin typeface="Times New Roman"/>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7" name="PlaceHolder 1"/>
          <p:cNvSpPr>
            <a:spLocks noGrp="1" noRot="1" noChangeAspect="1"/>
          </p:cNvSpPr>
          <p:nvPr>
            <p:ph type="sldImg"/>
          </p:nvPr>
        </p:nvSpPr>
        <p:spPr>
          <a:xfrm>
            <a:off x="1181100" y="696913"/>
            <a:ext cx="4646613" cy="3486150"/>
          </a:xfrm>
          <a:prstGeom prst="rect">
            <a:avLst/>
          </a:prstGeom>
          <a:ln w="0">
            <a:noFill/>
          </a:ln>
        </p:spPr>
      </p:sp>
      <p:sp>
        <p:nvSpPr>
          <p:cNvPr id="1638"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spc="-6" dirty="0">
                <a:solidFill>
                  <a:srgbClr val="FFFFFF"/>
                </a:solidFill>
                <a:latin typeface="Arial"/>
              </a:rPr>
              <a:t>Now, note the tree failed to close off the attack around about 90° of its original circumference (in gold</a:t>
            </a:r>
            <a:r>
              <a:rPr lang="en-US" sz="2000" spc="-6" dirty="0" smtClean="0">
                <a:solidFill>
                  <a:srgbClr val="FFFFFF"/>
                </a:solidFill>
                <a:latin typeface="Arial"/>
              </a:rPr>
              <a:t>) but it is not clear if the attack</a:t>
            </a:r>
            <a:r>
              <a:rPr lang="en-US" sz="2000" spc="-6" baseline="0" dirty="0" smtClean="0">
                <a:solidFill>
                  <a:srgbClr val="FFFFFF"/>
                </a:solidFill>
                <a:latin typeface="Arial"/>
              </a:rPr>
              <a:t> was from the inside,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639" name="PlaceHolder 3"/>
          <p:cNvSpPr>
            <a:spLocks noGrp="1"/>
          </p:cNvSpPr>
          <p:nvPr>
            <p:ph type="sldNum" idx="92"/>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B2AE4E9D-BB94-4D81-9C61-6D77D274990C}" type="slidenum">
              <a:rPr lang="en-US"/>
              <a:pPr/>
              <a:t>60</a:t>
            </a:fld>
            <a:endParaRPr lang="en-US">
              <a:solidFill>
                <a:srgbClr val="000000"/>
              </a:solidFill>
              <a:latin typeface="Times New Roman"/>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7" name="PlaceHolder 1"/>
          <p:cNvSpPr>
            <a:spLocks noGrp="1" noRot="1" noChangeAspect="1"/>
          </p:cNvSpPr>
          <p:nvPr>
            <p:ph type="sldImg"/>
          </p:nvPr>
        </p:nvSpPr>
        <p:spPr>
          <a:xfrm>
            <a:off x="1181100" y="696913"/>
            <a:ext cx="4646613" cy="3486150"/>
          </a:xfrm>
          <a:prstGeom prst="rect">
            <a:avLst/>
          </a:prstGeom>
          <a:ln w="0">
            <a:noFill/>
          </a:ln>
        </p:spPr>
      </p:sp>
      <p:sp>
        <p:nvSpPr>
          <p:cNvPr id="1638"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spc="-6" dirty="0" smtClean="0">
                <a:solidFill>
                  <a:srgbClr val="FFFFFF"/>
                </a:solidFill>
                <a:latin typeface="Arial"/>
              </a:rPr>
              <a:t>…or the out</a:t>
            </a:r>
            <a:r>
              <a:rPr lang="en-US" sz="2000" spc="-6" baseline="0" dirty="0" smtClean="0">
                <a:solidFill>
                  <a:srgbClr val="FFFFFF"/>
                </a:solidFill>
                <a:latin typeface="Arial"/>
              </a:rPr>
              <a:t>side, as the </a:t>
            </a:r>
            <a:r>
              <a:rPr lang="en-US" sz="2000" spc="-6" baseline="0" dirty="0" err="1" smtClean="0">
                <a:solidFill>
                  <a:srgbClr val="FFFFFF"/>
                </a:solidFill>
                <a:latin typeface="Arial"/>
              </a:rPr>
              <a:t>hyphae</a:t>
            </a:r>
            <a:r>
              <a:rPr lang="en-US" sz="2000" spc="-6" baseline="0" dirty="0" smtClean="0">
                <a:solidFill>
                  <a:srgbClr val="FFFFFF"/>
                </a:solidFill>
                <a:latin typeface="Arial"/>
              </a:rPr>
              <a:t> may have penetrated Barrier Wall 3</a:t>
            </a:r>
            <a:endParaRPr lang="en-US" sz="2000" dirty="0">
              <a:solidFill>
                <a:srgbClr val="000000"/>
              </a:solidFill>
              <a:latin typeface="Arial"/>
            </a:endParaRPr>
          </a:p>
          <a:p>
            <a:pPr defTabSz="931544">
              <a:lnSpc>
                <a:spcPct val="100000"/>
              </a:lnSpc>
            </a:pPr>
            <a:endParaRPr lang="en-US" sz="2000" dirty="0" smtClean="0">
              <a:solidFill>
                <a:srgbClr val="000000"/>
              </a:solidFill>
              <a:latin typeface="Arial"/>
            </a:endParaRPr>
          </a:p>
          <a:p>
            <a:pPr defTabSz="931544">
              <a:lnSpc>
                <a:spcPct val="100000"/>
              </a:lnSpc>
            </a:pPr>
            <a:r>
              <a:rPr lang="en-US" sz="2000" spc="-6" dirty="0" smtClean="0">
                <a:solidFill>
                  <a:srgbClr val="FFFFFF"/>
                </a:solidFill>
                <a:latin typeface="+mn-lt"/>
              </a:rPr>
              <a:t>It looks like, in this sector, those defensive chemicals behind the cambium had been had been depleted as it grew as Barrier Wall 3 to</a:t>
            </a:r>
            <a:r>
              <a:rPr lang="en-US" sz="2000" spc="-6" baseline="0" dirty="0" smtClean="0">
                <a:solidFill>
                  <a:srgbClr val="FFFFFF"/>
                </a:solidFill>
                <a:latin typeface="+mn-lt"/>
              </a:rPr>
              <a:t> </a:t>
            </a:r>
            <a:r>
              <a:rPr lang="en-US" sz="2000" spc="-6" dirty="0" smtClean="0">
                <a:solidFill>
                  <a:srgbClr val="FFFFFF"/>
                </a:solidFill>
                <a:latin typeface="+mn-lt"/>
              </a:rPr>
              <a:t>resist an external fungal attack.  The goose pen will continue to develop from the inside. </a:t>
            </a:r>
            <a:endParaRPr lang="en-US" sz="2000" dirty="0" smtClean="0">
              <a:solidFill>
                <a:srgbClr val="000000"/>
              </a:solidFill>
              <a:latin typeface="+mn-lt"/>
            </a:endParaRPr>
          </a:p>
          <a:p>
            <a:pPr defTabSz="931544">
              <a:lnSpc>
                <a:spcPct val="100000"/>
              </a:lnSpc>
            </a:pPr>
            <a:endParaRPr lang="en-US" sz="2000" dirty="0" smtClean="0">
              <a:solidFill>
                <a:srgbClr val="000000"/>
              </a:solidFill>
              <a:latin typeface="+mn-lt"/>
            </a:endParaRPr>
          </a:p>
          <a:p>
            <a:pPr defTabSz="931544">
              <a:lnSpc>
                <a:spcPct val="100000"/>
              </a:lnSpc>
            </a:pPr>
            <a:endParaRPr lang="en-US" sz="2000" dirty="0">
              <a:solidFill>
                <a:srgbClr val="000000"/>
              </a:solidFill>
              <a:latin typeface="Arial"/>
            </a:endParaRPr>
          </a:p>
        </p:txBody>
      </p:sp>
      <p:sp>
        <p:nvSpPr>
          <p:cNvPr id="1639" name="PlaceHolder 3"/>
          <p:cNvSpPr>
            <a:spLocks noGrp="1"/>
          </p:cNvSpPr>
          <p:nvPr>
            <p:ph type="sldNum" idx="92"/>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B2AE4E9D-BB94-4D81-9C61-6D77D274990C}" type="slidenum">
              <a:rPr lang="en-US"/>
              <a:pPr/>
              <a:t>61</a:t>
            </a:fld>
            <a:endParaRPr lang="en-US">
              <a:solidFill>
                <a:srgbClr val="000000"/>
              </a:solidFill>
              <a:latin typeface="Times New Roman"/>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7" name="PlaceHolder 1"/>
          <p:cNvSpPr>
            <a:spLocks noGrp="1" noRot="1" noChangeAspect="1"/>
          </p:cNvSpPr>
          <p:nvPr>
            <p:ph type="sldImg"/>
          </p:nvPr>
        </p:nvSpPr>
        <p:spPr>
          <a:xfrm>
            <a:off x="1181100" y="696913"/>
            <a:ext cx="4646613" cy="3486150"/>
          </a:xfrm>
          <a:prstGeom prst="rect">
            <a:avLst/>
          </a:prstGeom>
          <a:ln w="0">
            <a:noFill/>
          </a:ln>
        </p:spPr>
      </p:sp>
      <p:sp>
        <p:nvSpPr>
          <p:cNvPr id="1638"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spc="-6" dirty="0" smtClean="0">
                <a:solidFill>
                  <a:srgbClr val="FFFFFF"/>
                </a:solidFill>
                <a:latin typeface="+mn-lt"/>
              </a:rPr>
              <a:t>This is war. Interestingly,</a:t>
            </a:r>
            <a:r>
              <a:rPr lang="en-US" sz="2000" spc="-6" baseline="0" dirty="0" smtClean="0">
                <a:solidFill>
                  <a:srgbClr val="FFFFFF"/>
                </a:solidFill>
                <a:latin typeface="+mn-lt"/>
              </a:rPr>
              <a:t> this stump died after I cut the tree back in the early 90s.  There were no crown sprouts on it. </a:t>
            </a:r>
            <a:endParaRPr lang="en-US" sz="2000" dirty="0" smtClean="0">
              <a:solidFill>
                <a:srgbClr val="000000"/>
              </a:solidFill>
              <a:latin typeface="+mn-lt"/>
            </a:endParaRPr>
          </a:p>
          <a:p>
            <a:pPr defTabSz="931544">
              <a:lnSpc>
                <a:spcPct val="100000"/>
              </a:lnSpc>
            </a:pPr>
            <a:endParaRPr lang="en-US" sz="2000" dirty="0" smtClean="0">
              <a:solidFill>
                <a:srgbClr val="000000"/>
              </a:solidFill>
              <a:latin typeface="+mn-lt"/>
            </a:endParaRPr>
          </a:p>
          <a:p>
            <a:pPr defTabSz="931544">
              <a:lnSpc>
                <a:spcPct val="100000"/>
              </a:lnSpc>
            </a:pPr>
            <a:r>
              <a:rPr lang="en-US" sz="2000" spc="-6" dirty="0" smtClean="0">
                <a:solidFill>
                  <a:srgbClr val="FFFFFF"/>
                </a:solidFill>
                <a:latin typeface="+mn-lt"/>
              </a:rPr>
              <a:t>Note how long that battle has been ongoing, with the tree trying to wrap around and encapsulate that attack, hopefully to build wound wood around it. </a:t>
            </a:r>
            <a:endParaRPr lang="en-US" sz="2000" dirty="0" smtClean="0">
              <a:solidFill>
                <a:srgbClr val="000000"/>
              </a:solidFill>
              <a:latin typeface="+mn-lt"/>
            </a:endParaRPr>
          </a:p>
          <a:p>
            <a:pPr defTabSz="931544">
              <a:lnSpc>
                <a:spcPct val="100000"/>
              </a:lnSpc>
            </a:pPr>
            <a:endParaRPr lang="en-US" sz="2000" dirty="0" smtClean="0">
              <a:solidFill>
                <a:srgbClr val="000000"/>
              </a:solidFill>
              <a:latin typeface="+mn-lt"/>
            </a:endParaRPr>
          </a:p>
          <a:p>
            <a:pPr defTabSz="931544">
              <a:lnSpc>
                <a:spcPct val="100000"/>
              </a:lnSpc>
            </a:pPr>
            <a:r>
              <a:rPr lang="en-US" sz="2000" spc="-6" dirty="0" smtClean="0">
                <a:solidFill>
                  <a:srgbClr val="FFFFFF"/>
                </a:solidFill>
                <a:latin typeface="+mn-lt"/>
              </a:rPr>
              <a:t>Again, while parenchyma produce these chemicals from starches, they can only transmit them </a:t>
            </a:r>
            <a:r>
              <a:rPr lang="en-US" sz="2000" spc="-6" dirty="0" err="1" smtClean="0">
                <a:solidFill>
                  <a:srgbClr val="FFFFFF"/>
                </a:solidFill>
                <a:latin typeface="+mn-lt"/>
              </a:rPr>
              <a:t>radially</a:t>
            </a:r>
            <a:r>
              <a:rPr lang="en-US" sz="2000" spc="-6" dirty="0" smtClean="0">
                <a:solidFill>
                  <a:srgbClr val="FFFFFF"/>
                </a:solidFill>
                <a:latin typeface="+mn-lt"/>
              </a:rPr>
              <a:t> and you</a:t>
            </a:r>
            <a:r>
              <a:rPr lang="en-US" sz="2000" spc="-6" baseline="0" dirty="0" smtClean="0">
                <a:solidFill>
                  <a:srgbClr val="FFFFFF"/>
                </a:solidFill>
                <a:latin typeface="+mn-lt"/>
              </a:rPr>
              <a:t> will see here that this infusion of Barrier wall crosses several rings inside the heartwood, left behind as the tree grew. </a:t>
            </a:r>
            <a:r>
              <a:rPr lang="en-US" sz="2000" spc="-6" dirty="0" smtClean="0">
                <a:solidFill>
                  <a:srgbClr val="FFFFFF"/>
                </a:solidFill>
                <a:latin typeface="+mn-lt"/>
              </a:rPr>
              <a:t>Whether that depletes the only the corresponding angular sector of the heartwood of those rot resistant chemicals or they simply make more of them I don’t know.  It looks like what it has done is to send those chemicals against that external attack along the line of the grain, making it a Wall 2 defense if you will. </a:t>
            </a:r>
            <a:endParaRPr lang="en-US" sz="2000" dirty="0" smtClean="0">
              <a:solidFill>
                <a:srgbClr val="000000"/>
              </a:solidFill>
              <a:latin typeface="+mn-lt"/>
            </a:endParaRPr>
          </a:p>
          <a:p>
            <a:pPr defTabSz="931544">
              <a:lnSpc>
                <a:spcPct val="100000"/>
              </a:lnSpc>
            </a:pPr>
            <a:endParaRPr lang="en-US" sz="2000" dirty="0" smtClean="0">
              <a:solidFill>
                <a:srgbClr val="000000"/>
              </a:solidFill>
              <a:latin typeface="+mn-lt"/>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smtClean="0">
                <a:solidFill>
                  <a:srgbClr val="FFFFFF"/>
                </a:solidFill>
                <a:latin typeface="+mn-lt"/>
              </a:rPr>
              <a:t>I think</a:t>
            </a:r>
            <a:r>
              <a:rPr lang="en-US" sz="2000" spc="-6" baseline="0" dirty="0" smtClean="0">
                <a:solidFill>
                  <a:srgbClr val="FFFFFF"/>
                </a:solidFill>
                <a:latin typeface="+mn-lt"/>
              </a:rPr>
              <a:t> this is both, an incipient “micro-goose pen” in progress the tree is apparently attempting to close.  </a:t>
            </a:r>
            <a:endParaRPr lang="en-US" sz="2000" dirty="0" smtClean="0">
              <a:solidFill>
                <a:srgbClr val="000000"/>
              </a:solidFill>
              <a:latin typeface="+mn-lt"/>
            </a:endParaRPr>
          </a:p>
          <a:p>
            <a:pPr defTabSz="931544">
              <a:lnSpc>
                <a:spcPct val="100000"/>
              </a:lnSpc>
            </a:pPr>
            <a:endParaRPr lang="en-US" sz="2000" dirty="0">
              <a:solidFill>
                <a:srgbClr val="000000"/>
              </a:solidFill>
              <a:latin typeface="Arial"/>
            </a:endParaRPr>
          </a:p>
        </p:txBody>
      </p:sp>
      <p:sp>
        <p:nvSpPr>
          <p:cNvPr id="1639" name="PlaceHolder 3"/>
          <p:cNvSpPr>
            <a:spLocks noGrp="1"/>
          </p:cNvSpPr>
          <p:nvPr>
            <p:ph type="sldNum" idx="92"/>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B2AE4E9D-BB94-4D81-9C61-6D77D274990C}" type="slidenum">
              <a:rPr lang="en-US"/>
              <a:pPr/>
              <a:t>62</a:t>
            </a:fld>
            <a:endParaRPr lang="en-US">
              <a:solidFill>
                <a:srgbClr val="000000"/>
              </a:solidFill>
              <a:latin typeface="Times New Roman"/>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7" name="PlaceHolder 1"/>
          <p:cNvSpPr>
            <a:spLocks noGrp="1" noRot="1" noChangeAspect="1"/>
          </p:cNvSpPr>
          <p:nvPr>
            <p:ph type="sldImg"/>
          </p:nvPr>
        </p:nvSpPr>
        <p:spPr>
          <a:xfrm>
            <a:off x="1181100" y="696913"/>
            <a:ext cx="4646613" cy="3486150"/>
          </a:xfrm>
          <a:prstGeom prst="rect">
            <a:avLst/>
          </a:prstGeom>
          <a:ln w="0">
            <a:noFill/>
          </a:ln>
        </p:spPr>
      </p:sp>
      <p:sp>
        <p:nvSpPr>
          <p:cNvPr id="1638"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spc="-6" dirty="0" smtClean="0">
                <a:solidFill>
                  <a:srgbClr val="FFFFFF"/>
                </a:solidFill>
                <a:latin typeface="+mn-lt"/>
              </a:rPr>
              <a:t>This is the only substantial stump I didn’t cut to the ground in the 90s (either the saw ran out of gas,</a:t>
            </a:r>
            <a:r>
              <a:rPr lang="en-US" sz="2000" spc="-6" baseline="0" dirty="0" smtClean="0">
                <a:solidFill>
                  <a:srgbClr val="FFFFFF"/>
                </a:solidFill>
                <a:latin typeface="+mn-lt"/>
              </a:rPr>
              <a:t> or I did</a:t>
            </a:r>
            <a:r>
              <a:rPr lang="en-US" sz="2000" spc="-6" dirty="0" smtClean="0">
                <a:solidFill>
                  <a:srgbClr val="FFFFFF"/>
                </a:solidFill>
                <a:latin typeface="+mn-lt"/>
              </a:rPr>
              <a:t>).  </a:t>
            </a:r>
          </a:p>
          <a:p>
            <a:pPr defTabSz="931544">
              <a:lnSpc>
                <a:spcPct val="100000"/>
              </a:lnSpc>
            </a:pPr>
            <a:r>
              <a:rPr lang="en-US" sz="2000" spc="-6" dirty="0" smtClean="0">
                <a:solidFill>
                  <a:srgbClr val="FFFFFF"/>
                </a:solidFill>
                <a:latin typeface="+mn-lt"/>
              </a:rPr>
              <a:t>Interestingly, there wasn’t much of an</a:t>
            </a:r>
            <a:r>
              <a:rPr lang="en-US" sz="2000" spc="-6" baseline="0" dirty="0" smtClean="0">
                <a:solidFill>
                  <a:srgbClr val="FFFFFF"/>
                </a:solidFill>
                <a:latin typeface="+mn-lt"/>
              </a:rPr>
              <a:t> irruption of crown sprouts. </a:t>
            </a:r>
            <a:endParaRPr lang="en-US" sz="2000" spc="-6" dirty="0" smtClean="0">
              <a:solidFill>
                <a:srgbClr val="FFFFFF"/>
              </a:solidFill>
              <a:latin typeface="+mn-lt"/>
            </a:endParaRPr>
          </a:p>
          <a:p>
            <a:pPr defTabSz="931544">
              <a:lnSpc>
                <a:spcPct val="100000"/>
              </a:lnSpc>
            </a:pPr>
            <a:r>
              <a:rPr lang="en-US" sz="2000" spc="-6" dirty="0" smtClean="0">
                <a:solidFill>
                  <a:srgbClr val="FFFFFF"/>
                </a:solidFill>
                <a:latin typeface="+mn-lt"/>
              </a:rPr>
              <a:t>The cavity is on the uphill side, opposite the likely fire draft) with no other sign of damage below.</a:t>
            </a:r>
            <a:r>
              <a:rPr lang="en-US" sz="2000" spc="-6" baseline="0" dirty="0" smtClean="0">
                <a:solidFill>
                  <a:srgbClr val="FFFFFF"/>
                </a:solidFill>
                <a:latin typeface="+mn-lt"/>
              </a:rPr>
              <a:t> </a:t>
            </a:r>
          </a:p>
          <a:p>
            <a:pPr defTabSz="931544">
              <a:lnSpc>
                <a:spcPct val="100000"/>
              </a:lnSpc>
            </a:pPr>
            <a:r>
              <a:rPr lang="en-US" sz="2000" spc="-6" baseline="0" dirty="0" smtClean="0">
                <a:solidFill>
                  <a:srgbClr val="FFFFFF"/>
                </a:solidFill>
                <a:latin typeface="+mn-lt"/>
              </a:rPr>
              <a:t>I think I’ll cut this one off to get a better idea of what’s going on. </a:t>
            </a:r>
            <a:endParaRPr lang="en-US" sz="2000" dirty="0" smtClean="0">
              <a:solidFill>
                <a:srgbClr val="000000"/>
              </a:solidFill>
              <a:latin typeface="+mn-lt"/>
            </a:endParaRPr>
          </a:p>
          <a:p>
            <a:pPr defTabSz="931544">
              <a:lnSpc>
                <a:spcPct val="100000"/>
              </a:lnSpc>
            </a:pPr>
            <a:endParaRPr lang="en-US" sz="2000" dirty="0">
              <a:solidFill>
                <a:srgbClr val="000000"/>
              </a:solidFill>
              <a:latin typeface="Arial"/>
            </a:endParaRPr>
          </a:p>
        </p:txBody>
      </p:sp>
      <p:sp>
        <p:nvSpPr>
          <p:cNvPr id="1639" name="PlaceHolder 3"/>
          <p:cNvSpPr>
            <a:spLocks noGrp="1"/>
          </p:cNvSpPr>
          <p:nvPr>
            <p:ph type="sldNum" idx="92"/>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B2AE4E9D-BB94-4D81-9C61-6D77D274990C}" type="slidenum">
              <a:rPr lang="en-US"/>
              <a:pPr/>
              <a:t>63</a:t>
            </a:fld>
            <a:endParaRPr lang="en-US">
              <a:solidFill>
                <a:srgbClr val="000000"/>
              </a:solidFill>
              <a:latin typeface="Times New Roman"/>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9" name="PlaceHolder 1"/>
          <p:cNvSpPr>
            <a:spLocks noGrp="1" noRot="1" noChangeAspect="1"/>
          </p:cNvSpPr>
          <p:nvPr>
            <p:ph type="sldImg"/>
          </p:nvPr>
        </p:nvSpPr>
        <p:spPr>
          <a:xfrm>
            <a:off x="1181100" y="696913"/>
            <a:ext cx="4646613" cy="3486150"/>
          </a:xfrm>
          <a:prstGeom prst="rect">
            <a:avLst/>
          </a:prstGeom>
          <a:ln w="0">
            <a:noFill/>
          </a:ln>
        </p:spPr>
      </p:sp>
      <p:sp>
        <p:nvSpPr>
          <p:cNvPr id="1650"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smtClean="0">
                <a:solidFill>
                  <a:srgbClr val="FFFFFF"/>
                </a:solidFill>
                <a:latin typeface="+mn-lt"/>
              </a:rPr>
              <a:t>This is</a:t>
            </a:r>
            <a:r>
              <a:rPr lang="en-US" sz="2000" spc="-6" baseline="0" dirty="0" smtClean="0">
                <a:solidFill>
                  <a:srgbClr val="FFFFFF"/>
                </a:solidFill>
                <a:latin typeface="+mn-lt"/>
              </a:rPr>
              <a:t> just not that unusual.  Every stump I have found in this stand shows an inner </a:t>
            </a:r>
            <a:r>
              <a:rPr lang="en-US" sz="2000" spc="-6" baseline="0" dirty="0" smtClean="0">
                <a:solidFill>
                  <a:srgbClr val="FFFFFF"/>
                </a:solidFill>
                <a:latin typeface="+mn-lt"/>
              </a:rPr>
              <a:t>cavity.  </a:t>
            </a: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baseline="0" dirty="0" smtClean="0">
                <a:solidFill>
                  <a:srgbClr val="FFFFFF"/>
                </a:solidFill>
                <a:latin typeface="+mn-lt"/>
              </a:rPr>
              <a:t>This one was successfully encapsulated with clear sign of a Barrier Wall 4 on the uphill side. There isn’t room to cut it down to fresh wood to see the full response</a:t>
            </a:r>
            <a:endParaRPr lang="en-US" sz="2000" dirty="0" smtClean="0">
              <a:solidFill>
                <a:srgbClr val="000000"/>
              </a:solidFill>
              <a:latin typeface="+mn-lt"/>
            </a:endParaRPr>
          </a:p>
          <a:p>
            <a:pPr defTabSz="931544">
              <a:lnSpc>
                <a:spcPct val="100000"/>
              </a:lnSpc>
            </a:pPr>
            <a:r>
              <a:rPr lang="en-US" sz="2000" dirty="0" smtClean="0">
                <a:solidFill>
                  <a:srgbClr val="000000"/>
                </a:solidFill>
                <a:latin typeface="Arial"/>
              </a:rPr>
              <a:t>Obviously, </a:t>
            </a:r>
            <a:r>
              <a:rPr lang="en-US" sz="2000" dirty="0">
                <a:solidFill>
                  <a:srgbClr val="000000"/>
                </a:solidFill>
                <a:latin typeface="Arial"/>
              </a:rPr>
              <a:t>there </a:t>
            </a:r>
            <a:r>
              <a:rPr lang="en-US" sz="2000" dirty="0" smtClean="0">
                <a:solidFill>
                  <a:srgbClr val="000000"/>
                </a:solidFill>
                <a:latin typeface="Arial"/>
              </a:rPr>
              <a:t>is no sign </a:t>
            </a:r>
            <a:r>
              <a:rPr lang="en-US" sz="2000" dirty="0">
                <a:solidFill>
                  <a:srgbClr val="000000"/>
                </a:solidFill>
                <a:latin typeface="Arial"/>
              </a:rPr>
              <a:t>of an opening to the outside of the tree sufficient to have caused the </a:t>
            </a:r>
            <a:r>
              <a:rPr lang="en-US" sz="2000" dirty="0" smtClean="0">
                <a:solidFill>
                  <a:srgbClr val="000000"/>
                </a:solidFill>
                <a:latin typeface="Arial"/>
              </a:rPr>
              <a:t>cavity.</a:t>
            </a:r>
          </a:p>
          <a:p>
            <a:pPr defTabSz="931544">
              <a:lnSpc>
                <a:spcPct val="100000"/>
              </a:lnSpc>
            </a:pPr>
            <a:endParaRPr lang="en-US" sz="2000" dirty="0" smtClean="0">
              <a:solidFill>
                <a:srgbClr val="000000"/>
              </a:solidFill>
              <a:latin typeface="Arial"/>
            </a:endParaRPr>
          </a:p>
          <a:p>
            <a:pPr defTabSz="931544">
              <a:lnSpc>
                <a:spcPct val="100000"/>
              </a:lnSpc>
            </a:pPr>
            <a:r>
              <a:rPr lang="en-US" sz="1200" spc="-6" baseline="0" dirty="0" smtClean="0">
                <a:solidFill>
                  <a:srgbClr val="FFFFFF"/>
                </a:solidFill>
                <a:latin typeface="+mn-lt"/>
              </a:rPr>
              <a:t>My take is that the variation I see in the pattern of cavity rot may have been due to proximate fuel distribution at the time of the fire but there is no telling how this looked when it was cut 34 years ago.  With the exception of that one tall stump, what I have left to study was cut so low to the ground it would be very difficult to get a round out of it for study.  Not knowing the exact distribution of fuel in here before the fire, the only thing I can say for certain is that there is no clear orientation of the fungal attack with which to assert a model describing a fixed pattern for fungal fire response. That work will have to wait until I can log.   </a:t>
            </a:r>
          </a:p>
          <a:p>
            <a:pPr defTabSz="931544">
              <a:lnSpc>
                <a:spcPct val="100000"/>
              </a:lnSpc>
            </a:pPr>
            <a:endParaRPr lang="en-US" sz="1200" spc="-6" baseline="0" dirty="0" smtClean="0">
              <a:solidFill>
                <a:srgbClr val="FFFFFF"/>
              </a:solidFill>
              <a:latin typeface="+mn-lt"/>
            </a:endParaRPr>
          </a:p>
          <a:p>
            <a:pPr defTabSz="931544">
              <a:lnSpc>
                <a:spcPct val="100000"/>
              </a:lnSpc>
            </a:pPr>
            <a:r>
              <a:rPr lang="en-US" sz="1200" spc="-6" baseline="0" dirty="0" smtClean="0">
                <a:solidFill>
                  <a:srgbClr val="FFFFFF"/>
                </a:solidFill>
                <a:latin typeface="+mn-lt"/>
              </a:rPr>
              <a:t>What I can say with some certainty, that the response is primarily fungal and from inside the </a:t>
            </a:r>
            <a:r>
              <a:rPr lang="en-US" sz="1200" spc="-6" baseline="0" dirty="0" err="1" smtClean="0">
                <a:solidFill>
                  <a:srgbClr val="FFFFFF"/>
                </a:solidFill>
                <a:latin typeface="+mn-lt"/>
              </a:rPr>
              <a:t>treee</a:t>
            </a:r>
            <a:r>
              <a:rPr lang="en-US" sz="1200" spc="-6" baseline="0" dirty="0" smtClean="0">
                <a:solidFill>
                  <a:srgbClr val="FFFFFF"/>
                </a:solidFill>
                <a:latin typeface="+mn-lt"/>
              </a:rPr>
              <a:t>. </a:t>
            </a:r>
            <a:endParaRPr lang="en-US" sz="1200" dirty="0" smtClean="0">
              <a:solidFill>
                <a:srgbClr val="000000"/>
              </a:solidFill>
              <a:latin typeface="+mn-lt"/>
            </a:endParaRPr>
          </a:p>
          <a:p>
            <a:pPr defTabSz="931544">
              <a:lnSpc>
                <a:spcPct val="100000"/>
              </a:lnSpc>
            </a:pPr>
            <a:endParaRPr lang="en-US" dirty="0"/>
          </a:p>
        </p:txBody>
      </p:sp>
      <p:sp>
        <p:nvSpPr>
          <p:cNvPr id="1651" name="PlaceHolder 3"/>
          <p:cNvSpPr>
            <a:spLocks noGrp="1"/>
          </p:cNvSpPr>
          <p:nvPr>
            <p:ph type="sldNum" idx="96"/>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5F589756-5FCF-4498-A770-912015270F5A}" type="slidenum">
              <a:rPr lang="en-US"/>
              <a:pPr/>
              <a:t>64</a:t>
            </a:fld>
            <a:endParaRPr lang="en-US">
              <a:solidFill>
                <a:srgbClr val="000000"/>
              </a:solidFill>
              <a:latin typeface="Times New Roman"/>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3" name="PlaceHolder 1"/>
          <p:cNvSpPr>
            <a:spLocks noGrp="1" noRot="1" noChangeAspect="1"/>
          </p:cNvSpPr>
          <p:nvPr>
            <p:ph type="sldImg"/>
          </p:nvPr>
        </p:nvSpPr>
        <p:spPr>
          <a:xfrm>
            <a:off x="1181100" y="696913"/>
            <a:ext cx="4648200" cy="3486150"/>
          </a:xfrm>
          <a:prstGeom prst="rect">
            <a:avLst/>
          </a:prstGeom>
          <a:ln w="0">
            <a:noFill/>
          </a:ln>
        </p:spPr>
      </p:sp>
      <p:sp>
        <p:nvSpPr>
          <p:cNvPr id="1644"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47500" lnSpcReduction="20000"/>
          </a:bodyPr>
          <a:lstStyle/>
          <a:p>
            <a:pPr defTabSz="931544">
              <a:lnSpc>
                <a:spcPct val="100000"/>
              </a:lnSpc>
            </a:pPr>
            <a:r>
              <a:rPr lang="en-US" sz="2000" spc="-6" dirty="0">
                <a:solidFill>
                  <a:srgbClr val="FFFFFF"/>
                </a:solidFill>
                <a:latin typeface="Arial"/>
              </a:rPr>
              <a:t>I have always had a problem with the popular explanation for goose pens, that they were burned into the tree from the outside.  Some say it was a rat nest piled against the trunk.  But having burned not a few rat nests, I have an equally hard time envisioning one radiating enough heat laterally for long enough to do that much damage to a cambium layer inside bark a foot </a:t>
            </a:r>
            <a:r>
              <a:rPr lang="en-US" sz="2000" spc="-6" dirty="0" smtClean="0">
                <a:solidFill>
                  <a:srgbClr val="FFFFFF"/>
                </a:solidFill>
                <a:latin typeface="Arial"/>
              </a:rPr>
              <a:t>thick</a:t>
            </a:r>
            <a:r>
              <a:rPr lang="en-US" sz="2000" spc="-6" baseline="0" dirty="0" smtClean="0">
                <a:solidFill>
                  <a:srgbClr val="FFFFFF"/>
                </a:solidFill>
                <a:latin typeface="Arial"/>
              </a:rPr>
              <a:t> then to continue to eat its way into wet heartwood</a:t>
            </a:r>
            <a:r>
              <a:rPr lang="en-US" sz="2000" spc="-6" dirty="0" smtClean="0">
                <a:solidFill>
                  <a:srgbClr val="FFFFFF"/>
                </a:solidFill>
                <a:latin typeface="Arial"/>
              </a:rPr>
              <a:t>.  It </a:t>
            </a:r>
            <a:r>
              <a:rPr lang="en-US" sz="2000" spc="-6" dirty="0">
                <a:solidFill>
                  <a:srgbClr val="FFFFFF"/>
                </a:solidFill>
                <a:latin typeface="Arial"/>
              </a:rPr>
              <a:t>just doesn’t make sense to me.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Sometimes the explanation is the pile of dead branches that collect around the crown, particularly on the uphill side.  That does make sense in terms of time and temperature exposure to a sector of cambium but I have seen stands where virtually every tree showed upside defects, but none showed any sign of a trash pile on the uphill side while I’ve also cleared such piles from around my own trees. </a:t>
            </a:r>
            <a:r>
              <a:rPr lang="en-US" sz="2000" spc="-6" dirty="0" smtClean="0">
                <a:solidFill>
                  <a:srgbClr val="FFFFFF"/>
                </a:solidFill>
                <a:latin typeface="Arial"/>
              </a:rPr>
              <a:t> Yet under Indian management, fires would be so frequent as to consume</a:t>
            </a:r>
            <a:r>
              <a:rPr lang="en-US" sz="2000" spc="-6" baseline="0" dirty="0" smtClean="0">
                <a:solidFill>
                  <a:srgbClr val="FFFFFF"/>
                </a:solidFill>
                <a:latin typeface="Arial"/>
              </a:rPr>
              <a:t> such fuels before sufficient accumulation to do that much damage.  </a:t>
            </a:r>
            <a:r>
              <a:rPr lang="en-US" sz="2000" spc="-6" dirty="0" smtClean="0">
                <a:solidFill>
                  <a:srgbClr val="FFFFFF"/>
                </a:solidFill>
                <a:latin typeface="+mn-lt"/>
              </a:rPr>
              <a:t>Further, the aspect ratios of the defects were uniformly too narrow and tall to have been caused by a fire up a stem that is receding from the crown by convection.</a:t>
            </a:r>
            <a:r>
              <a:rPr lang="en-US" sz="2000" spc="-6" baseline="0" dirty="0" smtClean="0">
                <a:solidFill>
                  <a:srgbClr val="FFFFFF"/>
                </a:solidFill>
                <a:latin typeface="+mn-lt"/>
              </a:rPr>
              <a:t>  </a:t>
            </a:r>
            <a:r>
              <a:rPr lang="en-US" sz="2000" spc="-6" dirty="0" smtClean="0">
                <a:solidFill>
                  <a:srgbClr val="FFFFFF"/>
                </a:solidFill>
                <a:latin typeface="+mn-lt"/>
              </a:rPr>
              <a:t>Heat columns from fire move around too much for that to work.  What </a:t>
            </a:r>
            <a:r>
              <a:rPr lang="en-US" sz="2000" spc="-6" dirty="0">
                <a:solidFill>
                  <a:srgbClr val="FFFFFF"/>
                </a:solidFill>
                <a:latin typeface="Arial"/>
              </a:rPr>
              <a:t>I learned was that such piles were consequences of stem density </a:t>
            </a:r>
            <a:r>
              <a:rPr lang="en-US" sz="2000" spc="-6" dirty="0" smtClean="0">
                <a:solidFill>
                  <a:srgbClr val="FFFFFF"/>
                </a:solidFill>
                <a:latin typeface="Arial"/>
              </a:rPr>
              <a:t>and </a:t>
            </a:r>
            <a:r>
              <a:rPr lang="en-US" sz="2000" spc="-6" dirty="0">
                <a:solidFill>
                  <a:srgbClr val="FFFFFF"/>
                </a:solidFill>
                <a:latin typeface="Arial"/>
              </a:rPr>
              <a:t>height allowing shear from </a:t>
            </a:r>
            <a:r>
              <a:rPr lang="en-US" sz="2000" spc="-6" dirty="0" smtClean="0">
                <a:solidFill>
                  <a:srgbClr val="FFFFFF"/>
                </a:solidFill>
                <a:latin typeface="Arial"/>
              </a:rPr>
              <a:t>swaying less common in pre-colonial</a:t>
            </a:r>
            <a:r>
              <a:rPr lang="en-US" sz="2000" spc="-6" baseline="0" dirty="0" smtClean="0">
                <a:solidFill>
                  <a:srgbClr val="FFFFFF"/>
                </a:solidFill>
                <a:latin typeface="Arial"/>
              </a:rPr>
              <a:t> groves</a:t>
            </a:r>
            <a:r>
              <a:rPr lang="en-US" sz="2000" spc="-6" dirty="0" smtClean="0">
                <a:solidFill>
                  <a:srgbClr val="FFFFFF"/>
                </a:solidFill>
                <a:latin typeface="Arial"/>
              </a:rPr>
              <a:t>.  Where we see that is where there are large</a:t>
            </a:r>
            <a:r>
              <a:rPr lang="en-US" sz="2000" spc="-6" baseline="0" dirty="0" smtClean="0">
                <a:solidFill>
                  <a:srgbClr val="FFFFFF"/>
                </a:solidFill>
                <a:latin typeface="Arial"/>
              </a:rPr>
              <a:t> numbers of crown suckers doing the shearing. </a:t>
            </a:r>
            <a:endParaRPr lang="en-US" sz="2000" spc="-6" dirty="0">
              <a:solidFill>
                <a:srgbClr val="FFFFFF"/>
              </a:solidFill>
              <a:latin typeface="Arial"/>
            </a:endParaRPr>
          </a:p>
        </p:txBody>
      </p:sp>
      <p:sp>
        <p:nvSpPr>
          <p:cNvPr id="1645" name="PlaceHolder 3"/>
          <p:cNvSpPr>
            <a:spLocks noGrp="1"/>
          </p:cNvSpPr>
          <p:nvPr>
            <p:ph type="sldNum" idx="94"/>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D46F5BDD-4F46-4929-AFAD-E52A97C20C5D}" type="slidenum">
              <a:rPr lang="en-US"/>
              <a:pPr/>
              <a:t>65</a:t>
            </a:fld>
            <a:endParaRPr lang="en-US">
              <a:solidFill>
                <a:srgbClr val="000000"/>
              </a:solidFill>
              <a:latin typeface="Times New Roman"/>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3" name="PlaceHolder 1"/>
          <p:cNvSpPr>
            <a:spLocks noGrp="1" noRot="1" noChangeAspect="1"/>
          </p:cNvSpPr>
          <p:nvPr>
            <p:ph type="sldImg"/>
          </p:nvPr>
        </p:nvSpPr>
        <p:spPr>
          <a:xfrm>
            <a:off x="1181100" y="696913"/>
            <a:ext cx="4648200" cy="3486150"/>
          </a:xfrm>
          <a:prstGeom prst="rect">
            <a:avLst/>
          </a:prstGeom>
          <a:ln w="0">
            <a:noFill/>
          </a:ln>
        </p:spPr>
      </p:sp>
      <p:sp>
        <p:nvSpPr>
          <p:cNvPr id="1644"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47500" lnSpcReduction="20000"/>
          </a:bodyPr>
          <a:lstStyle/>
          <a:p>
            <a:pPr defTabSz="931544">
              <a:lnSpc>
                <a:spcPct val="100000"/>
              </a:lnSpc>
            </a:pPr>
            <a:r>
              <a:rPr lang="en-US" sz="2000" spc="-6" dirty="0" smtClean="0">
                <a:solidFill>
                  <a:srgbClr val="FFFFFF"/>
                </a:solidFill>
                <a:latin typeface="Arial"/>
              </a:rPr>
              <a:t>The </a:t>
            </a:r>
            <a:r>
              <a:rPr lang="en-US" sz="2000" spc="-6" dirty="0">
                <a:solidFill>
                  <a:srgbClr val="FFFFFF"/>
                </a:solidFill>
                <a:latin typeface="Arial"/>
              </a:rPr>
              <a:t>cavity inside goes way too far up the trunk into wet heartwood for it to have been started and fed from the outside, sometimes as much as twenty feet above the top of the “doorway.”  The trapped gases above that outlet would just sit there with too little oxygen available to burn wet heartwood that far with the heat “spilling” out the doorway and up the outside of the tree. Yes, a fire would char the interior surface, but the pattern just seems wrong.</a:t>
            </a:r>
          </a:p>
          <a:p>
            <a:pPr defTabSz="931544">
              <a:lnSpc>
                <a:spcPct val="100000"/>
              </a:lnSpc>
            </a:pPr>
            <a:endParaRPr lang="en-US" sz="2000" spc="-6" dirty="0">
              <a:solidFill>
                <a:srgbClr val="FFFFFF"/>
              </a:solidFill>
              <a:latin typeface="Arial"/>
            </a:endParaRPr>
          </a:p>
          <a:p>
            <a:pPr defTabSz="931544">
              <a:lnSpc>
                <a:spcPct val="100000"/>
              </a:lnSpc>
            </a:pPr>
            <a:r>
              <a:rPr lang="en-US" sz="2000" spc="-6" dirty="0">
                <a:solidFill>
                  <a:srgbClr val="FFFFFF"/>
                </a:solidFill>
                <a:latin typeface="Arial"/>
              </a:rPr>
              <a:t>Now all these phenomena from burning the outside of the tree do work with resinous conifers like fir and pine, that dominate North America.  Successive fire scars in these trees are obvious.  They have thinner bark that burns readily, often drooling flammable pitch on the outside.  There is no argument there. </a:t>
            </a:r>
          </a:p>
          <a:p>
            <a:pPr defTabSz="931544">
              <a:lnSpc>
                <a:spcPct val="100000"/>
              </a:lnSpc>
            </a:pPr>
            <a:endParaRPr lang="en-US" sz="2000" spc="-6" dirty="0">
              <a:solidFill>
                <a:srgbClr val="FFFFFF"/>
              </a:solidFill>
              <a:latin typeface="Arial"/>
            </a:endParaRPr>
          </a:p>
          <a:p>
            <a:pPr defTabSz="931544">
              <a:lnSpc>
                <a:spcPct val="100000"/>
              </a:lnSpc>
            </a:pPr>
            <a:r>
              <a:rPr lang="en-US" sz="2000" spc="-6" dirty="0">
                <a:solidFill>
                  <a:srgbClr val="FFFFFF"/>
                </a:solidFill>
                <a:latin typeface="Arial"/>
              </a:rPr>
              <a:t>Look at the edge of the opening on the left.  There is NO charring on outside the cambium (gold arrow) or on the “wound wood” coming down from above (red arrow).  The charred material is only on the inside (green arrow).  It was already rotten before it burned in a relatively low-key fire, at least down here</a:t>
            </a:r>
            <a:r>
              <a:rPr lang="en-US" sz="2000" spc="-6" dirty="0" smtClean="0">
                <a:solidFill>
                  <a:srgbClr val="FFFFFF"/>
                </a:solidFill>
                <a:latin typeface="Arial"/>
              </a:rPr>
              <a:t>.</a:t>
            </a:r>
            <a:endParaRPr lang="en-US" sz="2000" dirty="0">
              <a:solidFill>
                <a:srgbClr val="000000"/>
              </a:solidFill>
              <a:latin typeface="Arial"/>
            </a:endParaRPr>
          </a:p>
        </p:txBody>
      </p:sp>
      <p:sp>
        <p:nvSpPr>
          <p:cNvPr id="1645" name="PlaceHolder 3"/>
          <p:cNvSpPr>
            <a:spLocks noGrp="1"/>
          </p:cNvSpPr>
          <p:nvPr>
            <p:ph type="sldNum" idx="94"/>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D46F5BDD-4F46-4929-AFAD-E52A97C20C5D}" type="slidenum">
              <a:rPr lang="en-US"/>
              <a:pPr/>
              <a:t>66</a:t>
            </a:fld>
            <a:endParaRPr lang="en-US">
              <a:solidFill>
                <a:srgbClr val="000000"/>
              </a:solidFill>
              <a:latin typeface="Times New Roman"/>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3" name="PlaceHolder 1"/>
          <p:cNvSpPr>
            <a:spLocks noGrp="1" noRot="1" noChangeAspect="1"/>
          </p:cNvSpPr>
          <p:nvPr>
            <p:ph type="sldImg"/>
          </p:nvPr>
        </p:nvSpPr>
        <p:spPr>
          <a:xfrm>
            <a:off x="1181100" y="696913"/>
            <a:ext cx="4648200" cy="3486150"/>
          </a:xfrm>
          <a:prstGeom prst="rect">
            <a:avLst/>
          </a:prstGeom>
          <a:ln w="0">
            <a:noFill/>
          </a:ln>
        </p:spPr>
      </p:sp>
      <p:sp>
        <p:nvSpPr>
          <p:cNvPr id="1644"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dirty="0" smtClean="0">
                <a:solidFill>
                  <a:srgbClr val="FFFFFF"/>
                </a:solidFill>
                <a:latin typeface="Arial"/>
              </a:rPr>
              <a:t>Now, </a:t>
            </a:r>
            <a:r>
              <a:rPr lang="en-US" sz="2000" spc="-6" dirty="0">
                <a:solidFill>
                  <a:srgbClr val="FFFFFF"/>
                </a:solidFill>
                <a:latin typeface="Arial"/>
              </a:rPr>
              <a:t>to note such defects singly as having a fungal cause alone is one </a:t>
            </a:r>
            <a:r>
              <a:rPr lang="en-US" sz="2000" spc="-6" dirty="0" smtClean="0">
                <a:solidFill>
                  <a:srgbClr val="FFFFFF"/>
                </a:solidFill>
                <a:latin typeface="Arial"/>
              </a:rPr>
              <a:t>thing, but </a:t>
            </a:r>
            <a:r>
              <a:rPr lang="en-US" sz="2000" spc="-6" dirty="0">
                <a:solidFill>
                  <a:srgbClr val="FFFFFF"/>
                </a:solidFill>
                <a:latin typeface="Arial"/>
              </a:rPr>
              <a:t>for them all to be oriented </a:t>
            </a:r>
            <a:r>
              <a:rPr lang="en-US" sz="2000" spc="-6" dirty="0" smtClean="0">
                <a:solidFill>
                  <a:srgbClr val="FFFFFF"/>
                </a:solidFill>
                <a:latin typeface="Arial"/>
              </a:rPr>
              <a:t>by an observable</a:t>
            </a:r>
            <a:r>
              <a:rPr lang="en-US" sz="2000" spc="-6" baseline="0" dirty="0" smtClean="0">
                <a:solidFill>
                  <a:srgbClr val="FFFFFF"/>
                </a:solidFill>
                <a:latin typeface="Arial"/>
              </a:rPr>
              <a:t> logic</a:t>
            </a:r>
            <a:r>
              <a:rPr lang="en-US" sz="2000" spc="-6" dirty="0" smtClean="0">
                <a:solidFill>
                  <a:srgbClr val="FFFFFF"/>
                </a:solidFill>
                <a:latin typeface="Arial"/>
              </a:rPr>
              <a:t> </a:t>
            </a:r>
            <a:r>
              <a:rPr lang="en-US" sz="2000" spc="-6" dirty="0">
                <a:solidFill>
                  <a:srgbClr val="FFFFFF"/>
                </a:solidFill>
                <a:latin typeface="Arial"/>
              </a:rPr>
              <a:t>within an entire stand denotes a systematic cause.  That is what we see </a:t>
            </a:r>
            <a:r>
              <a:rPr lang="en-US" sz="2000" spc="-6" dirty="0" smtClean="0">
                <a:solidFill>
                  <a:srgbClr val="FFFFFF"/>
                </a:solidFill>
                <a:latin typeface="Arial"/>
              </a:rPr>
              <a:t>here in this</a:t>
            </a:r>
            <a:r>
              <a:rPr lang="en-US" sz="2000" spc="-6" baseline="0" dirty="0" smtClean="0">
                <a:solidFill>
                  <a:srgbClr val="FFFFFF"/>
                </a:solidFill>
                <a:latin typeface="Arial"/>
              </a:rPr>
              <a:t> stand consisting of mostly pre-colonial growth yet to be discussed</a:t>
            </a:r>
            <a:r>
              <a:rPr lang="en-US" sz="2000" spc="-6" dirty="0" smtClean="0">
                <a:solidFill>
                  <a:srgbClr val="FFFFFF"/>
                </a:solidFill>
                <a:latin typeface="Arial"/>
              </a:rPr>
              <a:t>.  </a:t>
            </a:r>
            <a:r>
              <a:rPr lang="en-US" sz="2000" spc="-6" dirty="0">
                <a:solidFill>
                  <a:srgbClr val="FFFFFF"/>
                </a:solidFill>
                <a:latin typeface="Arial"/>
              </a:rPr>
              <a:t>The defects </a:t>
            </a:r>
            <a:r>
              <a:rPr lang="en-US" sz="2000" spc="-6" dirty="0" smtClean="0">
                <a:solidFill>
                  <a:srgbClr val="FFFFFF"/>
                </a:solidFill>
                <a:latin typeface="Arial"/>
              </a:rPr>
              <a:t>here are </a:t>
            </a:r>
            <a:r>
              <a:rPr lang="en-US" sz="2000" spc="-6" dirty="0">
                <a:solidFill>
                  <a:srgbClr val="FFFFFF"/>
                </a:solidFill>
                <a:latin typeface="Arial"/>
              </a:rPr>
              <a:t>ALL more pronounced on the </a:t>
            </a:r>
            <a:r>
              <a:rPr lang="en-US" sz="2000" spc="-6" dirty="0" smtClean="0">
                <a:solidFill>
                  <a:srgbClr val="FFFFFF"/>
                </a:solidFill>
                <a:latin typeface="Arial"/>
              </a:rPr>
              <a:t>sides </a:t>
            </a:r>
            <a:r>
              <a:rPr lang="en-US" sz="2000" spc="-6" dirty="0">
                <a:solidFill>
                  <a:srgbClr val="FFFFFF"/>
                </a:solidFill>
                <a:latin typeface="Arial"/>
              </a:rPr>
              <a:t>of these trees </a:t>
            </a:r>
            <a:r>
              <a:rPr lang="en-US" sz="2000" spc="-6" dirty="0" smtClean="0">
                <a:solidFill>
                  <a:srgbClr val="FFFFFF"/>
                </a:solidFill>
                <a:latin typeface="Arial"/>
              </a:rPr>
              <a:t>OPPOSITE the likely</a:t>
            </a:r>
            <a:r>
              <a:rPr lang="en-US" sz="2000" spc="-6" baseline="0" dirty="0" smtClean="0">
                <a:solidFill>
                  <a:srgbClr val="FFFFFF"/>
                </a:solidFill>
                <a:latin typeface="Arial"/>
              </a:rPr>
              <a:t> fire draft </a:t>
            </a:r>
            <a:r>
              <a:rPr lang="en-US" sz="2000" spc="-6" dirty="0" smtClean="0">
                <a:solidFill>
                  <a:srgbClr val="FFFFFF"/>
                </a:solidFill>
                <a:latin typeface="Arial"/>
              </a:rPr>
              <a:t>but </a:t>
            </a:r>
            <a:r>
              <a:rPr lang="en-US" sz="2000" spc="-6" dirty="0">
                <a:solidFill>
                  <a:srgbClr val="FFFFFF"/>
                </a:solidFill>
                <a:latin typeface="Arial"/>
              </a:rPr>
              <a:t>to varying </a:t>
            </a:r>
            <a:r>
              <a:rPr lang="en-US" sz="2000" spc="-6" dirty="0" smtClean="0">
                <a:solidFill>
                  <a:srgbClr val="FFFFFF"/>
                </a:solidFill>
                <a:latin typeface="Arial"/>
              </a:rPr>
              <a:t>degree, thus possibly</a:t>
            </a:r>
            <a:r>
              <a:rPr lang="en-US" sz="2000" spc="-6" baseline="0" dirty="0" smtClean="0">
                <a:solidFill>
                  <a:srgbClr val="FFFFFF"/>
                </a:solidFill>
                <a:latin typeface="Arial"/>
              </a:rPr>
              <a:t> indicating an incomplete Barrier Wall 4</a:t>
            </a:r>
            <a:r>
              <a:rPr lang="en-US" sz="2000" spc="-6" dirty="0" smtClean="0">
                <a:solidFill>
                  <a:srgbClr val="FFFFFF"/>
                </a:solidFill>
                <a:latin typeface="Arial"/>
              </a:rPr>
              <a:t>.   </a:t>
            </a:r>
            <a:endParaRPr lang="en-US" sz="2000" spc="-6" dirty="0">
              <a:solidFill>
                <a:srgbClr val="FFFFFF"/>
              </a:solidFill>
              <a:latin typeface="Arial"/>
            </a:endParaRPr>
          </a:p>
          <a:p>
            <a:pPr defTabSz="931544">
              <a:lnSpc>
                <a:spcPct val="100000"/>
              </a:lnSpc>
            </a:pPr>
            <a:endParaRPr lang="en-US" sz="2000" spc="-6" dirty="0" smtClean="0">
              <a:solidFill>
                <a:srgbClr val="FFFFFF"/>
              </a:solidFill>
              <a:latin typeface="Arial"/>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smtClean="0">
                <a:solidFill>
                  <a:srgbClr val="FFFFFF"/>
                </a:solidFill>
                <a:latin typeface="+mn-lt"/>
              </a:rPr>
              <a:t>I</a:t>
            </a:r>
            <a:r>
              <a:rPr lang="en-US" sz="2000" spc="-6" baseline="0" dirty="0" smtClean="0">
                <a:solidFill>
                  <a:srgbClr val="FFFFFF"/>
                </a:solidFill>
                <a:latin typeface="+mn-lt"/>
              </a:rPr>
              <a:t>f there had been so much material pinched between these stems and the fire had been hot enough to burn wet heartwood inside both trees facing downhill, then why the hell didn’t it dig a cavity into the tree also supposedly holding all that trash just uphill?  </a:t>
            </a:r>
            <a:r>
              <a:rPr lang="en-US" sz="2000" spc="-6" dirty="0" smtClean="0">
                <a:solidFill>
                  <a:srgbClr val="FFFFFF"/>
                </a:solidFill>
                <a:latin typeface="+mn-lt"/>
              </a:rPr>
              <a:t>Accumulated branches captured at the uphill base of all the trees certainly happens.  But in this stand the one tree with a visible goose pen faces another stem showing no such defect as this stump proves.  Its solidity would be impossible if said trash was sufficient to cause the injury was between them.  This appears to have been caused by a fire from below the stand with the fungal attack escaping the an incomplete Barrier Wall 4 on the high sides of both of these downhill facing trees. </a:t>
            </a:r>
          </a:p>
          <a:p>
            <a:pPr defTabSz="931544">
              <a:lnSpc>
                <a:spcPct val="100000"/>
              </a:lnSpc>
            </a:pPr>
            <a:endParaRPr lang="en-US" sz="2000" spc="-6" baseline="0" dirty="0" smtClean="0">
              <a:solidFill>
                <a:srgbClr val="FFFFFF"/>
              </a:solidFill>
              <a:latin typeface="+mn-lt"/>
            </a:endParaRPr>
          </a:p>
        </p:txBody>
      </p:sp>
      <p:sp>
        <p:nvSpPr>
          <p:cNvPr id="1645" name="PlaceHolder 3"/>
          <p:cNvSpPr>
            <a:spLocks noGrp="1"/>
          </p:cNvSpPr>
          <p:nvPr>
            <p:ph type="sldNum" idx="94"/>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D46F5BDD-4F46-4929-AFAD-E52A97C20C5D}" type="slidenum">
              <a:rPr lang="en-US"/>
              <a:pPr/>
              <a:t>67</a:t>
            </a:fld>
            <a:endParaRPr lang="en-US">
              <a:solidFill>
                <a:srgbClr val="000000"/>
              </a:solidFill>
              <a:latin typeface="Times New Roman"/>
            </a:endParaRPr>
          </a:p>
        </p:txBody>
      </p:sp>
    </p:spTree>
    <p:extLst>
      <p:ext uri="{BB962C8B-B14F-4D97-AF65-F5344CB8AC3E}">
        <p14:creationId xmlns="" xmlns:p14="http://schemas.microsoft.com/office/powerpoint/2010/main" val="350260566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3" name="PlaceHolder 1"/>
          <p:cNvSpPr>
            <a:spLocks noGrp="1" noRot="1" noChangeAspect="1"/>
          </p:cNvSpPr>
          <p:nvPr>
            <p:ph type="sldImg"/>
          </p:nvPr>
        </p:nvSpPr>
        <p:spPr>
          <a:xfrm>
            <a:off x="1181100" y="696913"/>
            <a:ext cx="4648200" cy="3486150"/>
          </a:xfrm>
          <a:prstGeom prst="rect">
            <a:avLst/>
          </a:prstGeom>
          <a:ln w="0">
            <a:noFill/>
          </a:ln>
        </p:spPr>
      </p:sp>
      <p:sp>
        <p:nvSpPr>
          <p:cNvPr id="1644"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baseline="0" dirty="0" smtClean="0">
                <a:solidFill>
                  <a:srgbClr val="FFFFFF"/>
                </a:solidFill>
                <a:latin typeface="+mn-lt"/>
              </a:rPr>
              <a:t>And if the fire had been so hot that it burned its way inside, then why is there bark hanging OVER the wound wood?   This sign of internal defect was surely visible to the loggers who didn’t take either of the two trees showing more exposure to heat coming uphill.  The ‘burned in from the outside’ model fails as a simple matter of thermodynamics.  How did we get here? </a:t>
            </a:r>
            <a:endParaRPr lang="en-US" sz="2000" dirty="0" smtClean="0">
              <a:solidFill>
                <a:srgbClr val="000000"/>
              </a:solidFill>
              <a:latin typeface="+mn-lt"/>
            </a:endParaRPr>
          </a:p>
          <a:p>
            <a:pPr defTabSz="931544">
              <a:lnSpc>
                <a:spcPct val="100000"/>
              </a:lnSpc>
            </a:pPr>
            <a:endParaRPr lang="en-US" sz="2000" spc="-6" dirty="0">
              <a:solidFill>
                <a:srgbClr val="FFFFFF"/>
              </a:solidFill>
              <a:latin typeface="Arial"/>
            </a:endParaRPr>
          </a:p>
          <a:p>
            <a:pPr defTabSz="931544">
              <a:lnSpc>
                <a:spcPct val="100000"/>
              </a:lnSpc>
              <a:defRPr/>
            </a:pPr>
            <a:r>
              <a:rPr lang="en-US" sz="2000" spc="-6" dirty="0">
                <a:solidFill>
                  <a:srgbClr val="FFFFFF"/>
                </a:solidFill>
                <a:latin typeface="Arial"/>
              </a:rPr>
              <a:t>This </a:t>
            </a:r>
            <a:r>
              <a:rPr lang="en-US" sz="2000" spc="-6" dirty="0" smtClean="0">
                <a:solidFill>
                  <a:srgbClr val="FFFFFF"/>
                </a:solidFill>
                <a:latin typeface="Arial"/>
              </a:rPr>
              <a:t>fungal observation suggests </a:t>
            </a:r>
            <a:r>
              <a:rPr lang="en-US" sz="2000" spc="-6" dirty="0">
                <a:solidFill>
                  <a:srgbClr val="FFFFFF"/>
                </a:solidFill>
                <a:latin typeface="Arial"/>
              </a:rPr>
              <a:t>that one would find the orientation of openings on flatter ground more random, reflecting the distribution of </a:t>
            </a:r>
            <a:r>
              <a:rPr lang="en-US" sz="2000" spc="-6" dirty="0" smtClean="0">
                <a:solidFill>
                  <a:srgbClr val="FFFFFF"/>
                </a:solidFill>
                <a:latin typeface="Arial"/>
              </a:rPr>
              <a:t>pre-fire fuels aloft, not at the ground, </a:t>
            </a:r>
            <a:r>
              <a:rPr lang="en-US" sz="2000" spc="-6" dirty="0">
                <a:solidFill>
                  <a:srgbClr val="FFFFFF"/>
                </a:solidFill>
                <a:latin typeface="Arial"/>
              </a:rPr>
              <a:t>whereas on steeper slopes goose pens would be </a:t>
            </a:r>
            <a:r>
              <a:rPr lang="en-US" sz="2000" spc="-6" dirty="0" smtClean="0">
                <a:solidFill>
                  <a:srgbClr val="FFFFFF"/>
                </a:solidFill>
                <a:latin typeface="Arial"/>
              </a:rPr>
              <a:t>opposite </a:t>
            </a:r>
            <a:r>
              <a:rPr lang="en-US" sz="2000" spc="-6" dirty="0" smtClean="0">
                <a:solidFill>
                  <a:srgbClr val="FFFFFF"/>
                </a:solidFill>
                <a:latin typeface="+mn-lt"/>
              </a:rPr>
              <a:t>the gravitational</a:t>
            </a:r>
            <a:r>
              <a:rPr lang="en-US" sz="2000" spc="-6" baseline="0" dirty="0" smtClean="0">
                <a:solidFill>
                  <a:srgbClr val="FFFFFF"/>
                </a:solidFill>
                <a:latin typeface="+mn-lt"/>
              </a:rPr>
              <a:t> fire </a:t>
            </a:r>
            <a:r>
              <a:rPr lang="en-US" sz="2000" spc="-6" dirty="0" smtClean="0">
                <a:solidFill>
                  <a:srgbClr val="FFFFFF"/>
                </a:solidFill>
                <a:latin typeface="Arial"/>
              </a:rPr>
              <a:t>draft where Barrier</a:t>
            </a:r>
            <a:r>
              <a:rPr lang="en-US" sz="2000" spc="-6" baseline="0" dirty="0" smtClean="0">
                <a:solidFill>
                  <a:srgbClr val="FFFFFF"/>
                </a:solidFill>
                <a:latin typeface="Arial"/>
              </a:rPr>
              <a:t> Wall 4 was not completed. </a:t>
            </a:r>
            <a:r>
              <a:rPr lang="en-US" sz="2000" spc="-6" dirty="0" smtClean="0">
                <a:solidFill>
                  <a:srgbClr val="FFFFFF"/>
                </a:solidFill>
                <a:latin typeface="Arial"/>
              </a:rPr>
              <a:t> </a:t>
            </a:r>
            <a:r>
              <a:rPr lang="en-US" sz="2000" spc="-6" dirty="0">
                <a:solidFill>
                  <a:srgbClr val="FFFFFF"/>
                </a:solidFill>
                <a:latin typeface="Arial"/>
              </a:rPr>
              <a:t>My suspicion is that the </a:t>
            </a:r>
            <a:r>
              <a:rPr lang="en-US" sz="2000" spc="-6" dirty="0" smtClean="0">
                <a:solidFill>
                  <a:srgbClr val="FFFFFF"/>
                </a:solidFill>
                <a:latin typeface="Arial"/>
              </a:rPr>
              <a:t>fungal attacks in this stand continue </a:t>
            </a:r>
            <a:r>
              <a:rPr lang="en-US" sz="2000" spc="-6" dirty="0">
                <a:solidFill>
                  <a:srgbClr val="FFFFFF"/>
                </a:solidFill>
                <a:latin typeface="Arial"/>
              </a:rPr>
              <a:t>to this day and will appear more significant over time. </a:t>
            </a:r>
          </a:p>
        </p:txBody>
      </p:sp>
      <p:sp>
        <p:nvSpPr>
          <p:cNvPr id="1645" name="PlaceHolder 3"/>
          <p:cNvSpPr>
            <a:spLocks noGrp="1"/>
          </p:cNvSpPr>
          <p:nvPr>
            <p:ph type="sldNum" idx="94"/>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D46F5BDD-4F46-4929-AFAD-E52A97C20C5D}" type="slidenum">
              <a:rPr lang="en-US"/>
              <a:pPr/>
              <a:t>68</a:t>
            </a:fld>
            <a:endParaRPr lang="en-US">
              <a:solidFill>
                <a:srgbClr val="000000"/>
              </a:solidFill>
              <a:latin typeface="Times New Roman"/>
            </a:endParaRPr>
          </a:p>
        </p:txBody>
      </p:sp>
    </p:spTree>
    <p:extLst>
      <p:ext uri="{BB962C8B-B14F-4D97-AF65-F5344CB8AC3E}">
        <p14:creationId xmlns="" xmlns:p14="http://schemas.microsoft.com/office/powerpoint/2010/main" val="350260566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7500" lnSpcReduction="20000"/>
          </a:bodyPr>
          <a:lstStyle/>
          <a:p>
            <a:pPr defTabSz="931544">
              <a:lnSpc>
                <a:spcPct val="100000"/>
              </a:lnSpc>
              <a:defRPr/>
            </a:pPr>
            <a:r>
              <a:rPr lang="en-US" sz="2000" spc="-6" dirty="0" smtClean="0">
                <a:solidFill>
                  <a:srgbClr val="FFFFFF"/>
                </a:solidFill>
                <a:latin typeface="+mn-lt"/>
              </a:rPr>
              <a:t>As we will see, there ar</a:t>
            </a:r>
            <a:r>
              <a:rPr lang="en-US" sz="2000" spc="-6" baseline="0" dirty="0" smtClean="0">
                <a:solidFill>
                  <a:srgbClr val="FFFFFF"/>
                </a:solidFill>
                <a:latin typeface="+mn-lt"/>
              </a:rPr>
              <a:t>e </a:t>
            </a:r>
            <a:r>
              <a:rPr lang="en-US" sz="2000" spc="-6" dirty="0" smtClean="0">
                <a:solidFill>
                  <a:srgbClr val="FFFFFF"/>
                </a:solidFill>
                <a:latin typeface="Arial"/>
              </a:rPr>
              <a:t>two </a:t>
            </a:r>
            <a:r>
              <a:rPr lang="en-US" sz="2000" spc="-6" dirty="0">
                <a:solidFill>
                  <a:srgbClr val="FFFFFF"/>
                </a:solidFill>
                <a:latin typeface="Arial"/>
              </a:rPr>
              <a:t>distinct </a:t>
            </a:r>
            <a:r>
              <a:rPr lang="en-US" sz="2000" spc="-6" dirty="0" smtClean="0">
                <a:solidFill>
                  <a:srgbClr val="FFFFFF"/>
                </a:solidFill>
                <a:latin typeface="Arial"/>
              </a:rPr>
              <a:t>patterns to this fungal process</a:t>
            </a:r>
            <a:r>
              <a:rPr lang="en-US" sz="2000" spc="-6" baseline="0" dirty="0" smtClean="0">
                <a:solidFill>
                  <a:srgbClr val="FFFFFF"/>
                </a:solidFill>
                <a:latin typeface="Arial"/>
              </a:rPr>
              <a:t> that </a:t>
            </a:r>
            <a:r>
              <a:rPr lang="en-US" sz="2000" spc="-6" dirty="0" smtClean="0">
                <a:solidFill>
                  <a:srgbClr val="FFFFFF"/>
                </a:solidFill>
                <a:latin typeface="Arial"/>
              </a:rPr>
              <a:t>progress </a:t>
            </a:r>
            <a:r>
              <a:rPr lang="en-US" sz="2000" spc="-6" dirty="0">
                <a:solidFill>
                  <a:srgbClr val="FFFFFF"/>
                </a:solidFill>
                <a:latin typeface="Arial"/>
              </a:rPr>
              <a:t>very differently between the </a:t>
            </a:r>
            <a:r>
              <a:rPr lang="en-US" sz="2000" spc="-6" dirty="0" smtClean="0">
                <a:solidFill>
                  <a:srgbClr val="FFFFFF"/>
                </a:solidFill>
                <a:latin typeface="+mn-lt"/>
              </a:rPr>
              <a:t>bottom </a:t>
            </a:r>
            <a:r>
              <a:rPr lang="en-US" sz="2000" spc="-6" dirty="0" smtClean="0">
                <a:solidFill>
                  <a:srgbClr val="FFFFFF"/>
                </a:solidFill>
                <a:latin typeface="Arial"/>
              </a:rPr>
              <a:t>of </a:t>
            </a:r>
            <a:r>
              <a:rPr lang="en-US" sz="2000" spc="-6" dirty="0">
                <a:solidFill>
                  <a:srgbClr val="FFFFFF"/>
                </a:solidFill>
                <a:latin typeface="Arial"/>
              </a:rPr>
              <a:t>the </a:t>
            </a:r>
            <a:r>
              <a:rPr lang="en-US" sz="2000" spc="-6" dirty="0" smtClean="0">
                <a:solidFill>
                  <a:srgbClr val="FFFFFF"/>
                </a:solidFill>
                <a:latin typeface="Arial"/>
              </a:rPr>
              <a:t>tree</a:t>
            </a:r>
            <a:r>
              <a:rPr lang="en-US" sz="2000" spc="-6" dirty="0" smtClean="0">
                <a:solidFill>
                  <a:srgbClr val="FFFFFF"/>
                </a:solidFill>
                <a:latin typeface="+mn-lt"/>
              </a:rPr>
              <a:t> and the top</a:t>
            </a:r>
            <a:r>
              <a:rPr lang="en-US" sz="2000" spc="-6" dirty="0" smtClean="0">
                <a:solidFill>
                  <a:srgbClr val="FFFFFF"/>
                </a:solidFill>
                <a:latin typeface="Arial"/>
              </a:rPr>
              <a:t>.  Yet together </a:t>
            </a:r>
            <a:r>
              <a:rPr lang="en-US" sz="2000" spc="-6" dirty="0">
                <a:solidFill>
                  <a:srgbClr val="FFFFFF"/>
                </a:solidFill>
                <a:latin typeface="Arial"/>
              </a:rPr>
              <a:t>they effect a competitive strategy for the coast redwood species, which may </a:t>
            </a:r>
            <a:r>
              <a:rPr lang="en-US" sz="2000" spc="-6" dirty="0" smtClean="0">
                <a:solidFill>
                  <a:srgbClr val="FFFFFF"/>
                </a:solidFill>
                <a:latin typeface="Arial"/>
              </a:rPr>
              <a:t>also be </a:t>
            </a:r>
            <a:r>
              <a:rPr lang="en-US" sz="2000" spc="-6" dirty="0">
                <a:solidFill>
                  <a:srgbClr val="FFFFFF"/>
                </a:solidFill>
                <a:latin typeface="Arial"/>
              </a:rPr>
              <a:t>reflected </a:t>
            </a:r>
            <a:r>
              <a:rPr lang="en-US" sz="2000" spc="-6" dirty="0" err="1" smtClean="0">
                <a:solidFill>
                  <a:srgbClr val="FFFFFF"/>
                </a:solidFill>
                <a:latin typeface="Arial"/>
              </a:rPr>
              <a:t>iin</a:t>
            </a:r>
            <a:r>
              <a:rPr lang="en-US" sz="2000" spc="-6" dirty="0" smtClean="0">
                <a:solidFill>
                  <a:srgbClr val="FFFFFF"/>
                </a:solidFill>
                <a:latin typeface="Arial"/>
              </a:rPr>
              <a:t> </a:t>
            </a:r>
            <a:r>
              <a:rPr lang="en-US" sz="2000" spc="-6" dirty="0">
                <a:solidFill>
                  <a:srgbClr val="FFFFFF"/>
                </a:solidFill>
                <a:latin typeface="Arial"/>
              </a:rPr>
              <a:t>Giant </a:t>
            </a:r>
            <a:r>
              <a:rPr lang="en-US" sz="2000" spc="-6" dirty="0" smtClean="0">
                <a:solidFill>
                  <a:srgbClr val="FFFFFF"/>
                </a:solidFill>
                <a:latin typeface="Arial"/>
              </a:rPr>
              <a:t>Sequoia.</a:t>
            </a:r>
            <a:endParaRPr lang="en-US" sz="2000" spc="-6" dirty="0">
              <a:solidFill>
                <a:srgbClr val="FFFFFF"/>
              </a:solidFill>
              <a:latin typeface="Arial"/>
            </a:endParaRPr>
          </a:p>
          <a:p>
            <a:pPr marL="0" indent="0">
              <a:buNone/>
            </a:pPr>
            <a:endParaRPr lang="en-US" sz="3200" b="1" dirty="0">
              <a:effectLst/>
            </a:endParaRPr>
          </a:p>
          <a:p>
            <a:pPr marL="0" marR="0" lvl="0" indent="0" algn="l" defTabSz="1057668" rtl="0" eaLnBrk="1" fontAlgn="auto" latinLnBrk="0" hangingPunct="1">
              <a:lnSpc>
                <a:spcPct val="90000"/>
              </a:lnSpc>
              <a:spcBef>
                <a:spcPts val="0"/>
              </a:spcBef>
              <a:spcAft>
                <a:spcPts val="0"/>
              </a:spcAft>
              <a:buClrTx/>
              <a:buSzTx/>
              <a:buFontTx/>
              <a:buNone/>
              <a:tabLst>
                <a:tab pos="0" algn="l"/>
              </a:tabLst>
              <a:defRPr/>
            </a:pPr>
            <a:r>
              <a:rPr lang="en-US" sz="3200" b="1" dirty="0">
                <a:effectLst/>
              </a:rPr>
              <a:t>The </a:t>
            </a:r>
            <a:r>
              <a:rPr lang="en-US" sz="3200" b="1" dirty="0" smtClean="0">
                <a:effectLst/>
              </a:rPr>
              <a:t>primary </a:t>
            </a:r>
            <a:r>
              <a:rPr lang="en-US" sz="3200" b="1" dirty="0">
                <a:effectLst/>
              </a:rPr>
              <a:t>driving force organizing </a:t>
            </a:r>
            <a:r>
              <a:rPr lang="en-US" sz="3200" b="1" dirty="0" smtClean="0">
                <a:effectLst/>
              </a:rPr>
              <a:t>BOTH of these </a:t>
            </a:r>
            <a:r>
              <a:rPr lang="en-US" sz="3200" b="1" dirty="0">
                <a:effectLst/>
              </a:rPr>
              <a:t>two processes at both the top and bottom of the tree is fungal. </a:t>
            </a:r>
            <a:endParaRPr lang="en-US" sz="3200" b="1" dirty="0" smtClean="0">
              <a:effectLst/>
            </a:endParaRPr>
          </a:p>
          <a:p>
            <a:pPr marL="0" marR="0" lvl="0" indent="0" algn="l" defTabSz="1057668" rtl="0" eaLnBrk="1" fontAlgn="auto" latinLnBrk="0" hangingPunct="1">
              <a:lnSpc>
                <a:spcPct val="90000"/>
              </a:lnSpc>
              <a:spcBef>
                <a:spcPts val="0"/>
              </a:spcBef>
              <a:spcAft>
                <a:spcPts val="0"/>
              </a:spcAft>
              <a:buClrTx/>
              <a:buSzTx/>
              <a:buFontTx/>
              <a:buNone/>
              <a:tabLst>
                <a:tab pos="0" algn="l"/>
              </a:tabLst>
              <a:defRPr/>
            </a:pPr>
            <a:endParaRPr lang="en-US" sz="3200" b="1" dirty="0" smtClean="0">
              <a:effectLst/>
            </a:endParaRPr>
          </a:p>
          <a:p>
            <a:pPr marL="0" indent="0">
              <a:buNone/>
            </a:pPr>
            <a:r>
              <a:rPr lang="en-US" sz="3200" b="0" dirty="0" smtClean="0">
                <a:effectLst/>
              </a:rPr>
              <a:t>There is NO WAY fires burned through up to two feet of Giant Sequoia bark without leaving a MUCH taller cavity and lots of other evidence.  Nor would frequent Indian fires have ever accumulated sufficient fuel to breach that bark.  But LIGHTNING strikes exiting the tree at the root crown would certainly allow entry by fungal pathogens.  </a:t>
            </a:r>
          </a:p>
          <a:p>
            <a:pPr marL="0" indent="0">
              <a:buNone/>
            </a:pPr>
            <a:endParaRPr lang="en-US" sz="3200" b="0" dirty="0" smtClean="0">
              <a:effectLst/>
            </a:endParaRPr>
          </a:p>
          <a:p>
            <a:pPr marL="0" indent="0">
              <a:buNone/>
            </a:pPr>
            <a:r>
              <a:rPr lang="en-US" sz="3200" b="0" dirty="0" smtClean="0">
                <a:effectLst/>
              </a:rPr>
              <a:t>After all, all trees do eventually rot.  </a:t>
            </a:r>
          </a:p>
          <a:p>
            <a:pPr marL="0" indent="0">
              <a:buNone/>
            </a:pPr>
            <a:endParaRPr lang="en-US" sz="3200" b="0" dirty="0" smtClean="0">
              <a:effectLst/>
            </a:endParaRP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69</a:t>
            </a:fld>
            <a:endParaRPr lang="en-US">
              <a:solidFill>
                <a:srgbClr val="000000"/>
              </a:solidFill>
              <a:latin typeface="Times New Roman"/>
            </a:endParaRPr>
          </a:p>
        </p:txBody>
      </p:sp>
    </p:spTree>
    <p:extLst>
      <p:ext uri="{BB962C8B-B14F-4D97-AF65-F5344CB8AC3E}">
        <p14:creationId xmlns="" xmlns:p14="http://schemas.microsoft.com/office/powerpoint/2010/main" val="1580472079"/>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8" name="PlaceHolder 1"/>
          <p:cNvSpPr>
            <a:spLocks noGrp="1" noRot="1" noChangeAspect="1"/>
          </p:cNvSpPr>
          <p:nvPr>
            <p:ph type="sldImg"/>
          </p:nvPr>
        </p:nvSpPr>
        <p:spPr>
          <a:xfrm>
            <a:off x="1181100" y="696913"/>
            <a:ext cx="4648200" cy="3486150"/>
          </a:xfrm>
          <a:prstGeom prst="rect">
            <a:avLst/>
          </a:prstGeom>
          <a:ln w="0">
            <a:noFill/>
          </a:ln>
        </p:spPr>
      </p:sp>
      <p:sp>
        <p:nvSpPr>
          <p:cNvPr id="1569"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defRPr/>
            </a:pPr>
            <a:r>
              <a:rPr lang="en-US" sz="2000" spc="-6" dirty="0">
                <a:solidFill>
                  <a:srgbClr val="FFFFFF"/>
                </a:solidFill>
                <a:latin typeface="Arial"/>
              </a:rPr>
              <a:t>Before I go into </a:t>
            </a:r>
            <a:r>
              <a:rPr lang="en-US" sz="2000" spc="-6" dirty="0" smtClean="0">
                <a:solidFill>
                  <a:srgbClr val="FFFFFF"/>
                </a:solidFill>
                <a:latin typeface="Arial"/>
              </a:rPr>
              <a:t>what happens to the tops, </a:t>
            </a:r>
            <a:r>
              <a:rPr lang="en-US" sz="2000" spc="-6" dirty="0">
                <a:solidFill>
                  <a:srgbClr val="FFFFFF"/>
                </a:solidFill>
                <a:latin typeface="Arial"/>
              </a:rPr>
              <a:t>I want to address the dominant academic theories regarding redwood responses to fire: This is not nearly as much of a settled science regard to redwood as it is with pine for example.  Pine and fir are much more flammable than redwood.  There are 250,000 square miles of pine and </a:t>
            </a:r>
            <a:r>
              <a:rPr lang="en-US" sz="2000" spc="-6" dirty="0" smtClean="0">
                <a:solidFill>
                  <a:srgbClr val="FFFFFF"/>
                </a:solidFill>
                <a:latin typeface="Arial"/>
              </a:rPr>
              <a:t>fir in </a:t>
            </a:r>
            <a:r>
              <a:rPr lang="en-US" sz="2000" spc="-6" dirty="0" smtClean="0">
                <a:solidFill>
                  <a:srgbClr val="FFFFFF"/>
                </a:solidFill>
                <a:latin typeface="+mn-lt"/>
              </a:rPr>
              <a:t>the US.  In the</a:t>
            </a:r>
            <a:r>
              <a:rPr lang="en-US" sz="2000" spc="-6" baseline="0" dirty="0" smtClean="0">
                <a:solidFill>
                  <a:srgbClr val="FFFFFF"/>
                </a:solidFill>
                <a:latin typeface="+mn-lt"/>
              </a:rPr>
              <a:t> West, they are mostly</a:t>
            </a:r>
            <a:r>
              <a:rPr lang="en-US" sz="2000" spc="-6" dirty="0" smtClean="0">
                <a:solidFill>
                  <a:srgbClr val="FFFFFF"/>
                </a:solidFill>
                <a:latin typeface="+mn-lt"/>
              </a:rPr>
              <a:t> on </a:t>
            </a:r>
            <a:r>
              <a:rPr lang="en-US" sz="2000" spc="-6" dirty="0">
                <a:solidFill>
                  <a:srgbClr val="FFFFFF"/>
                </a:solidFill>
                <a:latin typeface="Arial"/>
              </a:rPr>
              <a:t>drier landscapes than redwood.  Hence, there are many more opportunities to study the consequences of fire in those more resinous </a:t>
            </a:r>
            <a:r>
              <a:rPr lang="en-US" sz="2000" spc="-6" dirty="0" smtClean="0">
                <a:solidFill>
                  <a:srgbClr val="FFFFFF"/>
                </a:solidFill>
                <a:latin typeface="Arial"/>
              </a:rPr>
              <a:t>trees, especially on unmanaged Federal Lands.</a:t>
            </a:r>
            <a:endParaRPr lang="en-US" sz="2000" spc="-6" dirty="0">
              <a:solidFill>
                <a:srgbClr val="FFFFFF"/>
              </a:solidFill>
              <a:latin typeface="Arial"/>
            </a:endParaRPr>
          </a:p>
          <a:p>
            <a:pPr defTabSz="931544">
              <a:lnSpc>
                <a:spcPct val="100000"/>
              </a:lnSpc>
              <a:defRPr/>
            </a:pPr>
            <a:endParaRPr lang="en-US" sz="2000" spc="-6" dirty="0">
              <a:solidFill>
                <a:srgbClr val="FFFFFF"/>
              </a:solidFill>
              <a:latin typeface="Arial"/>
            </a:endParaRPr>
          </a:p>
        </p:txBody>
      </p:sp>
      <p:sp>
        <p:nvSpPr>
          <p:cNvPr id="1570" name="PlaceHolder 3"/>
          <p:cNvSpPr>
            <a:spLocks noGrp="1"/>
          </p:cNvSpPr>
          <p:nvPr>
            <p:ph type="sldNum" idx="69"/>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pPr>
              <a:defRPr/>
            </a:pPr>
            <a:fld id="{E2C9CF7C-2870-4204-9068-B7972CB950BD}" type="slidenum">
              <a:rPr lang="en-US">
                <a:solidFill>
                  <a:srgbClr val="000000"/>
                </a:solidFill>
                <a:latin typeface="Arial"/>
              </a:rPr>
              <a:pPr>
                <a:defRPr/>
              </a:pPr>
              <a:t>70</a:t>
            </a:fld>
            <a:endParaRPr lang="en-US">
              <a:solidFill>
                <a:srgbClr val="000000"/>
              </a:solidFill>
              <a:latin typeface="Times New Roman"/>
            </a:endParaRPr>
          </a:p>
        </p:txBody>
      </p:sp>
    </p:spTree>
    <p:extLst>
      <p:ext uri="{BB962C8B-B14F-4D97-AF65-F5344CB8AC3E}">
        <p14:creationId xmlns="" xmlns:p14="http://schemas.microsoft.com/office/powerpoint/2010/main" val="575291303"/>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8" name="PlaceHolder 1"/>
          <p:cNvSpPr>
            <a:spLocks noGrp="1" noRot="1" noChangeAspect="1"/>
          </p:cNvSpPr>
          <p:nvPr>
            <p:ph type="sldImg"/>
          </p:nvPr>
        </p:nvSpPr>
        <p:spPr>
          <a:xfrm>
            <a:off x="1181100" y="696913"/>
            <a:ext cx="4648200" cy="3486150"/>
          </a:xfrm>
          <a:prstGeom prst="rect">
            <a:avLst/>
          </a:prstGeom>
          <a:ln w="0">
            <a:noFill/>
          </a:ln>
        </p:spPr>
      </p:sp>
      <p:sp>
        <p:nvSpPr>
          <p:cNvPr id="1569"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40000" lnSpcReduction="20000"/>
          </a:bodyPr>
          <a:lstStyle/>
          <a:p>
            <a:pPr defTabSz="931544">
              <a:lnSpc>
                <a:spcPct val="100000"/>
              </a:lnSpc>
            </a:pPr>
            <a:r>
              <a:rPr lang="en-US" sz="2000" spc="-6" dirty="0" smtClean="0">
                <a:solidFill>
                  <a:srgbClr val="FFFFFF"/>
                </a:solidFill>
                <a:latin typeface="Arial"/>
              </a:rPr>
              <a:t>…as opposed to managed</a:t>
            </a:r>
            <a:r>
              <a:rPr lang="en-US" sz="2000" spc="-6" baseline="0" dirty="0" smtClean="0">
                <a:solidFill>
                  <a:srgbClr val="FFFFFF"/>
                </a:solidFill>
                <a:latin typeface="Arial"/>
              </a:rPr>
              <a:t> lands under identical circumstances.</a:t>
            </a:r>
            <a:endParaRPr lang="en-US" sz="2000" dirty="0">
              <a:solidFill>
                <a:srgbClr val="000000"/>
              </a:solidFill>
              <a:latin typeface="Arial"/>
            </a:endParaRPr>
          </a:p>
        </p:txBody>
      </p:sp>
      <p:sp>
        <p:nvSpPr>
          <p:cNvPr id="1570" name="PlaceHolder 3"/>
          <p:cNvSpPr>
            <a:spLocks noGrp="1"/>
          </p:cNvSpPr>
          <p:nvPr>
            <p:ph type="sldNum" idx="69"/>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pPr>
              <a:defRPr/>
            </a:pPr>
            <a:fld id="{E2C9CF7C-2870-4204-9068-B7972CB950BD}" type="slidenum">
              <a:rPr lang="en-US">
                <a:solidFill>
                  <a:srgbClr val="000000"/>
                </a:solidFill>
                <a:latin typeface="Arial"/>
              </a:rPr>
              <a:pPr>
                <a:defRPr/>
              </a:pPr>
              <a:t>71</a:t>
            </a:fld>
            <a:endParaRPr lang="en-US">
              <a:solidFill>
                <a:srgbClr val="000000"/>
              </a:solidFill>
              <a:latin typeface="Times New Roman"/>
            </a:endParaRPr>
          </a:p>
        </p:txBody>
      </p:sp>
    </p:spTree>
    <p:extLst>
      <p:ext uri="{BB962C8B-B14F-4D97-AF65-F5344CB8AC3E}">
        <p14:creationId xmlns="" xmlns:p14="http://schemas.microsoft.com/office/powerpoint/2010/main" val="111120368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97120"/>
            <a:r>
              <a:rPr lang="en-US" spc="-6" dirty="0">
                <a:solidFill>
                  <a:srgbClr val="FFFFFF"/>
                </a:solidFill>
                <a:latin typeface="Arial"/>
              </a:rPr>
              <a:t>In pine and fir, </a:t>
            </a:r>
            <a:r>
              <a:rPr lang="en-US" spc="-6" dirty="0" smtClean="0">
                <a:solidFill>
                  <a:srgbClr val="FFFFFF"/>
                </a:solidFill>
                <a:latin typeface="Arial"/>
              </a:rPr>
              <a:t>this cavity burn</a:t>
            </a:r>
            <a:r>
              <a:rPr lang="en-US" spc="-6" baseline="0" dirty="0" smtClean="0">
                <a:solidFill>
                  <a:srgbClr val="FFFFFF"/>
                </a:solidFill>
                <a:latin typeface="Arial"/>
              </a:rPr>
              <a:t> pattern is repeatable and </a:t>
            </a:r>
            <a:r>
              <a:rPr lang="en-US" spc="-6" dirty="0" smtClean="0">
                <a:solidFill>
                  <a:srgbClr val="FFFFFF"/>
                </a:solidFill>
                <a:latin typeface="Arial"/>
              </a:rPr>
              <a:t>obvious</a:t>
            </a:r>
            <a:r>
              <a:rPr lang="en-US" spc="-6" dirty="0">
                <a:solidFill>
                  <a:srgbClr val="FFFFFF"/>
                </a:solidFill>
                <a:latin typeface="Arial"/>
              </a:rPr>
              <a:t>. </a:t>
            </a:r>
            <a:r>
              <a:rPr lang="en-US" spc="-6" dirty="0" smtClean="0">
                <a:solidFill>
                  <a:srgbClr val="FFFFFF"/>
                </a:solidFill>
                <a:latin typeface="Arial"/>
              </a:rPr>
              <a:t> </a:t>
            </a:r>
            <a:r>
              <a:rPr lang="en-US" spc="-6" dirty="0" smtClean="0">
                <a:solidFill>
                  <a:srgbClr val="FFFFFF"/>
                </a:solidFill>
                <a:latin typeface="+mn-lt"/>
              </a:rPr>
              <a:t>A model of cavities</a:t>
            </a:r>
            <a:r>
              <a:rPr lang="en-US" spc="-6" baseline="0" dirty="0" smtClean="0">
                <a:solidFill>
                  <a:srgbClr val="FFFFFF"/>
                </a:solidFill>
                <a:latin typeface="+mn-lt"/>
              </a:rPr>
              <a:t> </a:t>
            </a:r>
            <a:r>
              <a:rPr lang="en-US" spc="-6" dirty="0" smtClean="0">
                <a:solidFill>
                  <a:srgbClr val="FFFFFF"/>
                </a:solidFill>
                <a:latin typeface="+mn-lt"/>
              </a:rPr>
              <a:t>burning in from the outside of the tree does work with resinous conifers like fir and pine.  These trees have thinner bark that burns readily, often drooling flammable pitch on the outside.  </a:t>
            </a:r>
          </a:p>
          <a:p>
            <a:pPr defTabSz="1097120"/>
            <a:endParaRPr lang="en-US" spc="-6" dirty="0" smtClean="0">
              <a:solidFill>
                <a:srgbClr val="FFFFFF"/>
              </a:solidFill>
              <a:latin typeface="+mn-lt"/>
            </a:endParaRPr>
          </a:p>
          <a:p>
            <a:pPr defTabSz="1097120"/>
            <a:r>
              <a:rPr lang="en-US" spc="-6" dirty="0" smtClean="0">
                <a:solidFill>
                  <a:srgbClr val="FFFFFF"/>
                </a:solidFill>
                <a:latin typeface="+mn-lt"/>
              </a:rPr>
              <a:t>If </a:t>
            </a:r>
            <a:r>
              <a:rPr lang="en-US" spc="-6" dirty="0">
                <a:solidFill>
                  <a:srgbClr val="FFFFFF"/>
                </a:solidFill>
                <a:latin typeface="Arial"/>
              </a:rPr>
              <a:t>the fire is frequent enough that it doesn’t kill the trees outright, they can accumulates scars over </a:t>
            </a:r>
            <a:r>
              <a:rPr lang="en-US" spc="-6" dirty="0" smtClean="0">
                <a:solidFill>
                  <a:srgbClr val="FFFFFF"/>
                </a:solidFill>
                <a:latin typeface="Arial"/>
              </a:rPr>
              <a:t>time as the charcoal lights easily,</a:t>
            </a:r>
            <a:r>
              <a:rPr lang="en-US" spc="-6" baseline="0" dirty="0" smtClean="0">
                <a:solidFill>
                  <a:srgbClr val="FFFFFF"/>
                </a:solidFill>
                <a:latin typeface="Arial"/>
              </a:rPr>
              <a:t> burning a little at a time</a:t>
            </a:r>
            <a:r>
              <a:rPr lang="en-US" spc="-6" dirty="0" smtClean="0">
                <a:solidFill>
                  <a:srgbClr val="FFFFFF"/>
                </a:solidFill>
                <a:latin typeface="Arial"/>
              </a:rPr>
              <a:t>.  </a:t>
            </a:r>
            <a:r>
              <a:rPr lang="en-US" spc="-6" dirty="0" smtClean="0">
                <a:solidFill>
                  <a:srgbClr val="FFFFFF"/>
                </a:solidFill>
                <a:latin typeface="+mn-lt"/>
              </a:rPr>
              <a:t>But</a:t>
            </a:r>
            <a:r>
              <a:rPr lang="en-US" spc="-6" baseline="0" dirty="0" smtClean="0">
                <a:solidFill>
                  <a:srgbClr val="FFFFFF"/>
                </a:solidFill>
                <a:latin typeface="+mn-lt"/>
              </a:rPr>
              <a:t> it </a:t>
            </a:r>
            <a:r>
              <a:rPr lang="en-US" spc="-6" baseline="0" dirty="0" smtClean="0">
                <a:solidFill>
                  <a:srgbClr val="FFFFFF"/>
                </a:solidFill>
                <a:latin typeface="Arial"/>
              </a:rPr>
              <a:t>is equally obvious that, despite having a heartwood that is much more resinous than redwood, the heat spills out the top before burning a cavity up the inside of the tree.  </a:t>
            </a:r>
            <a:r>
              <a:rPr lang="en-US" spc="-6" dirty="0" smtClean="0">
                <a:solidFill>
                  <a:srgbClr val="FFFFFF"/>
                </a:solidFill>
                <a:latin typeface="+mn-lt"/>
              </a:rPr>
              <a:t>You seldom see a nice slope to spill the heat out the top of the cavity in redwood, if only because of the bark.  In</a:t>
            </a:r>
            <a:r>
              <a:rPr lang="en-US" spc="-6" baseline="0" dirty="0" smtClean="0">
                <a:solidFill>
                  <a:srgbClr val="FFFFFF"/>
                </a:solidFill>
                <a:latin typeface="+mn-lt"/>
              </a:rPr>
              <a:t> redwood</a:t>
            </a:r>
            <a:r>
              <a:rPr lang="en-US" spc="-6" dirty="0" smtClean="0">
                <a:solidFill>
                  <a:srgbClr val="FFFFFF"/>
                </a:solidFill>
                <a:latin typeface="+mn-lt"/>
              </a:rPr>
              <a:t>, the cavity is usually much narrower toward the top and extends a considerable distance upward from the top of the opening.  That would not happen if the bark was the reason</a:t>
            </a:r>
            <a:r>
              <a:rPr lang="en-US" spc="-6" baseline="0" dirty="0" smtClean="0">
                <a:solidFill>
                  <a:srgbClr val="FFFFFF"/>
                </a:solidFill>
                <a:latin typeface="+mn-lt"/>
              </a:rPr>
              <a:t> for the taller narrower cavity. </a:t>
            </a:r>
            <a:endParaRPr lang="en-US" spc="-6" dirty="0" smtClean="0">
              <a:solidFill>
                <a:srgbClr val="FFFFFF"/>
              </a:solidFill>
              <a:latin typeface="Arial"/>
            </a:endParaRPr>
          </a:p>
          <a:p>
            <a:endParaRPr lang="en-US" dirty="0"/>
          </a:p>
        </p:txBody>
      </p:sp>
      <p:sp>
        <p:nvSpPr>
          <p:cNvPr id="4" name="Slide Number Placeholder 3"/>
          <p:cNvSpPr>
            <a:spLocks noGrp="1"/>
          </p:cNvSpPr>
          <p:nvPr>
            <p:ph type="sldNum" idx="36"/>
          </p:nvPr>
        </p:nvSpPr>
        <p:spPr/>
        <p:txBody>
          <a:bodyPr/>
          <a:lstStyle/>
          <a:p>
            <a:fld id="{FE2A6AC3-CD29-4B34-8B3F-624C09F81863}" type="slidenum">
              <a:rPr lang="en-US" smtClean="0"/>
              <a:pPr/>
              <a:t>72</a:t>
            </a:fld>
            <a:endParaRPr lang="en-US"/>
          </a:p>
        </p:txBody>
      </p:sp>
    </p:spTree>
    <p:extLst>
      <p:ext uri="{BB962C8B-B14F-4D97-AF65-F5344CB8AC3E}">
        <p14:creationId xmlns="" xmlns:p14="http://schemas.microsoft.com/office/powerpoint/2010/main" val="377897115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8" name="PlaceHolder 1"/>
          <p:cNvSpPr>
            <a:spLocks noGrp="1" noRot="1" noChangeAspect="1"/>
          </p:cNvSpPr>
          <p:nvPr>
            <p:ph type="sldImg"/>
          </p:nvPr>
        </p:nvSpPr>
        <p:spPr>
          <a:xfrm>
            <a:off x="1181100" y="696913"/>
            <a:ext cx="4648200" cy="3486150"/>
          </a:xfrm>
          <a:prstGeom prst="rect">
            <a:avLst/>
          </a:prstGeom>
          <a:ln w="0">
            <a:noFill/>
          </a:ln>
        </p:spPr>
      </p:sp>
      <p:sp>
        <p:nvSpPr>
          <p:cNvPr id="1539"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92500"/>
          </a:bodyPr>
          <a:lstStyle/>
          <a:p>
            <a:pPr defTabSz="914266">
              <a:lnSpc>
                <a:spcPct val="100000"/>
              </a:lnSpc>
            </a:pPr>
            <a:r>
              <a:rPr lang="en-US" sz="2000" dirty="0">
                <a:solidFill>
                  <a:srgbClr val="000000"/>
                </a:solidFill>
                <a:latin typeface="Arial"/>
              </a:rPr>
              <a:t>The aspect ratio of redwood goose pens and scars are usually quite a bit taller and narrower</a:t>
            </a:r>
          </a:p>
          <a:p>
            <a:pPr defTabSz="914266">
              <a:lnSpc>
                <a:spcPct val="100000"/>
              </a:lnSpc>
            </a:pPr>
            <a:endParaRPr lang="en-US" sz="2000" dirty="0">
              <a:solidFill>
                <a:srgbClr val="000000"/>
              </a:solidFill>
              <a:latin typeface="Arial"/>
            </a:endParaRPr>
          </a:p>
        </p:txBody>
      </p:sp>
      <p:sp>
        <p:nvSpPr>
          <p:cNvPr id="1540" name="PlaceHolder 3"/>
          <p:cNvSpPr>
            <a:spLocks noGrp="1"/>
          </p:cNvSpPr>
          <p:nvPr>
            <p:ph type="sldNum" idx="59"/>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rgbClr val="000000"/>
                </a:solidFill>
                <a:effectLst/>
                <a:uFillTx/>
                <a:latin typeface="Arial"/>
                <a:ea typeface="+mn-ea"/>
              </a:defRPr>
            </a:lvl1pPr>
          </a:lstStyle>
          <a:p>
            <a:pPr>
              <a:defRPr/>
            </a:pPr>
            <a:fld id="{518624ED-EB6C-4A3E-B9AF-36D919D254CA}" type="slidenum">
              <a:rPr lang="en-US"/>
              <a:pPr>
                <a:defRPr/>
              </a:pPr>
              <a:t>73</a:t>
            </a:fld>
            <a:endParaRPr lang="en-US">
              <a:latin typeface="Times New Roman"/>
            </a:endParaRPr>
          </a:p>
        </p:txBody>
      </p:sp>
    </p:spTree>
    <p:extLst>
      <p:ext uri="{BB962C8B-B14F-4D97-AF65-F5344CB8AC3E}">
        <p14:creationId xmlns="" xmlns:p14="http://schemas.microsoft.com/office/powerpoint/2010/main" val="292460590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3" name="PlaceHolder 1"/>
          <p:cNvSpPr>
            <a:spLocks noGrp="1" noRot="1" noChangeAspect="1"/>
          </p:cNvSpPr>
          <p:nvPr>
            <p:ph type="sldImg"/>
          </p:nvPr>
        </p:nvSpPr>
        <p:spPr>
          <a:xfrm>
            <a:off x="1181100" y="696913"/>
            <a:ext cx="4648200" cy="3486150"/>
          </a:xfrm>
          <a:prstGeom prst="rect">
            <a:avLst/>
          </a:prstGeom>
          <a:ln w="0">
            <a:noFill/>
          </a:ln>
        </p:spPr>
      </p:sp>
      <p:sp>
        <p:nvSpPr>
          <p:cNvPr id="1644"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47500" lnSpcReduction="20000"/>
          </a:bodyPr>
          <a:lstStyle/>
          <a:p>
            <a:pPr defTabSz="931544">
              <a:lnSpc>
                <a:spcPct val="100000"/>
              </a:lnSpc>
            </a:pPr>
            <a:r>
              <a:rPr lang="en-US" sz="2000" spc="-6" dirty="0" smtClean="0">
                <a:solidFill>
                  <a:srgbClr val="FFFFFF"/>
                </a:solidFill>
                <a:latin typeface="+mn-lt"/>
              </a:rPr>
              <a:t>Like this.  You</a:t>
            </a:r>
            <a:r>
              <a:rPr lang="en-US" sz="2000" spc="-6" baseline="0" dirty="0" smtClean="0">
                <a:solidFill>
                  <a:srgbClr val="FFFFFF"/>
                </a:solidFill>
                <a:latin typeface="+mn-lt"/>
              </a:rPr>
              <a:t> don’t see charred bark here either, just scorched moss.  </a:t>
            </a:r>
          </a:p>
          <a:p>
            <a:pPr defTabSz="931544">
              <a:lnSpc>
                <a:spcPct val="100000"/>
              </a:lnSpc>
            </a:pPr>
            <a:endParaRPr lang="en-US" sz="2000" spc="-6" baseline="0" dirty="0" smtClean="0">
              <a:solidFill>
                <a:srgbClr val="FFFFFF"/>
              </a:solidFill>
              <a:latin typeface="+mn-lt"/>
            </a:endParaRPr>
          </a:p>
          <a:p>
            <a:pPr defTabSz="931544">
              <a:lnSpc>
                <a:spcPct val="100000"/>
              </a:lnSpc>
            </a:pPr>
            <a:r>
              <a:rPr lang="en-US" sz="2000" spc="-6" baseline="0" dirty="0" smtClean="0">
                <a:solidFill>
                  <a:srgbClr val="FFFFFF"/>
                </a:solidFill>
                <a:latin typeface="+mn-lt"/>
              </a:rPr>
              <a:t>Rotted wood burns easily.   </a:t>
            </a:r>
          </a:p>
          <a:p>
            <a:pPr defTabSz="931544">
              <a:lnSpc>
                <a:spcPct val="100000"/>
              </a:lnSpc>
            </a:pPr>
            <a:endParaRPr lang="en-US" sz="2000" spc="-6" baseline="0" dirty="0" smtClean="0">
              <a:solidFill>
                <a:srgbClr val="FFFFFF"/>
              </a:solidFill>
              <a:latin typeface="+mn-lt"/>
            </a:endParaRPr>
          </a:p>
          <a:p>
            <a:pPr defTabSz="931544">
              <a:lnSpc>
                <a:spcPct val="100000"/>
              </a:lnSpc>
            </a:pPr>
            <a:endParaRPr lang="en-US" sz="2000" spc="-6" dirty="0" smtClean="0">
              <a:solidFill>
                <a:srgbClr val="FFFFFF"/>
              </a:solidFill>
              <a:latin typeface="+mn-lt"/>
            </a:endParaRPr>
          </a:p>
          <a:p>
            <a:pPr defTabSz="931544">
              <a:lnSpc>
                <a:spcPct val="100000"/>
              </a:lnSpc>
            </a:pPr>
            <a:endParaRPr lang="en-US" sz="2000" spc="-6" dirty="0" smtClean="0">
              <a:solidFill>
                <a:srgbClr val="FFFFFF"/>
              </a:solidFill>
              <a:latin typeface="+mn-lt"/>
            </a:endParaRPr>
          </a:p>
        </p:txBody>
      </p:sp>
      <p:sp>
        <p:nvSpPr>
          <p:cNvPr id="1645" name="PlaceHolder 3"/>
          <p:cNvSpPr>
            <a:spLocks noGrp="1"/>
          </p:cNvSpPr>
          <p:nvPr>
            <p:ph type="sldNum" idx="94"/>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D46F5BDD-4F46-4929-AFAD-E52A97C20C5D}" type="slidenum">
              <a:rPr lang="en-US"/>
              <a:pPr/>
              <a:t>74</a:t>
            </a:fld>
            <a:endParaRPr lang="en-US">
              <a:solidFill>
                <a:srgbClr val="000000"/>
              </a:solidFill>
              <a:latin typeface="Times New Roman"/>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3" name="PlaceHolder 1"/>
          <p:cNvSpPr>
            <a:spLocks noGrp="1" noRot="1" noChangeAspect="1"/>
          </p:cNvSpPr>
          <p:nvPr>
            <p:ph type="sldImg"/>
          </p:nvPr>
        </p:nvSpPr>
        <p:spPr>
          <a:xfrm>
            <a:off x="1181100" y="696913"/>
            <a:ext cx="4648200" cy="3486150"/>
          </a:xfrm>
          <a:prstGeom prst="rect">
            <a:avLst/>
          </a:prstGeom>
          <a:ln w="0">
            <a:noFill/>
          </a:ln>
        </p:spPr>
      </p:sp>
      <p:sp>
        <p:nvSpPr>
          <p:cNvPr id="1644"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47500" lnSpcReduction="20000"/>
          </a:bodyPr>
          <a:lstStyle/>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smtClean="0">
                <a:solidFill>
                  <a:srgbClr val="FFFFFF"/>
                </a:solidFill>
                <a:latin typeface="+mn-lt"/>
              </a:rPr>
              <a:t>The ultimate example of this disparity with reality held by the academic community is the chimney tree.  These cavities inside go way too far up the trunk supposedly burning into wet heartwood for these chimneys to have started from the outside, sometimes as much as twenty feet above the top of the “doorway.”   The trapped gases above that supposed</a:t>
            </a:r>
            <a:r>
              <a:rPr lang="en-US" sz="2000" spc="-6" baseline="0" dirty="0" smtClean="0">
                <a:solidFill>
                  <a:srgbClr val="FFFFFF"/>
                </a:solidFill>
                <a:latin typeface="+mn-lt"/>
              </a:rPr>
              <a:t> in</a:t>
            </a:r>
            <a:r>
              <a:rPr lang="en-US" sz="2000" spc="-6" dirty="0" smtClean="0">
                <a:solidFill>
                  <a:srgbClr val="FFFFFF"/>
                </a:solidFill>
                <a:latin typeface="+mn-lt"/>
              </a:rPr>
              <a:t>let would just sit there with too little oxygen available to burn wet heartwood that far up with the heat “spilling” out the doorway and up the outside of the tree.  Further, the fire into rot chars the interior wall smooth,</a:t>
            </a:r>
            <a:r>
              <a:rPr lang="en-US" sz="2000" spc="-6" baseline="0" dirty="0" smtClean="0">
                <a:solidFill>
                  <a:srgbClr val="FFFFFF"/>
                </a:solidFill>
                <a:latin typeface="+mn-lt"/>
              </a:rPr>
              <a:t> </a:t>
            </a:r>
            <a:r>
              <a:rPr lang="en-US" sz="2000" spc="-6" dirty="0" smtClean="0">
                <a:solidFill>
                  <a:srgbClr val="FFFFFF"/>
                </a:solidFill>
                <a:latin typeface="+mn-lt"/>
              </a:rPr>
              <a:t>with no sign of stair-step successive</a:t>
            </a:r>
            <a:r>
              <a:rPr lang="en-US" sz="2000" spc="-6" baseline="0" dirty="0" smtClean="0">
                <a:solidFill>
                  <a:srgbClr val="FFFFFF"/>
                </a:solidFill>
                <a:latin typeface="+mn-lt"/>
              </a:rPr>
              <a:t> burns as we saw in the fire scars in pine</a:t>
            </a:r>
            <a:r>
              <a:rPr lang="en-US" sz="2000" spc="-6" dirty="0" smtClean="0">
                <a:solidFill>
                  <a:srgbClr val="FFFFFF"/>
                </a:solidFill>
                <a:latin typeface="+mn-lt"/>
              </a:rPr>
              <a:t>.  The cavity shape is just wrong to have been caused by fire, especially when the bark is</a:t>
            </a:r>
            <a:r>
              <a:rPr lang="en-US" sz="2000" spc="-6" baseline="0" dirty="0" smtClean="0">
                <a:solidFill>
                  <a:srgbClr val="FFFFFF"/>
                </a:solidFill>
                <a:latin typeface="+mn-lt"/>
              </a:rPr>
              <a:t> only lightly charred</a:t>
            </a:r>
            <a:r>
              <a:rPr lang="en-US" sz="2000" spc="-6" dirty="0" smtClean="0">
                <a:solidFill>
                  <a:srgbClr val="FFFFFF"/>
                </a:solidFill>
                <a:latin typeface="+mn-lt"/>
              </a:rPr>
              <a:t>.</a:t>
            </a:r>
          </a:p>
          <a:p>
            <a:pPr defTabSz="931544">
              <a:lnSpc>
                <a:spcPct val="100000"/>
              </a:lnSpc>
            </a:pPr>
            <a:endParaRPr lang="en-US" sz="2000" dirty="0" smtClean="0">
              <a:solidFill>
                <a:srgbClr val="000000"/>
              </a:solidFill>
              <a:latin typeface="+mn-lt"/>
            </a:endParaRPr>
          </a:p>
          <a:p>
            <a:pPr defTabSz="914266">
              <a:lnSpc>
                <a:spcPct val="100000"/>
              </a:lnSpc>
            </a:pPr>
            <a:r>
              <a:rPr lang="en-US" sz="2000" dirty="0" smtClean="0">
                <a:solidFill>
                  <a:srgbClr val="000000"/>
                </a:solidFill>
                <a:latin typeface="+mn-lt"/>
              </a:rPr>
              <a:t>The reason for these</a:t>
            </a:r>
            <a:r>
              <a:rPr lang="en-US" sz="2000" baseline="0" dirty="0" smtClean="0">
                <a:solidFill>
                  <a:srgbClr val="000000"/>
                </a:solidFill>
                <a:latin typeface="+mn-lt"/>
              </a:rPr>
              <a:t> cavities </a:t>
            </a:r>
            <a:r>
              <a:rPr lang="en-US" sz="2000" dirty="0" smtClean="0">
                <a:solidFill>
                  <a:srgbClr val="000000"/>
                </a:solidFill>
                <a:latin typeface="+mn-lt"/>
              </a:rPr>
              <a:t>is the bark, but it is not only to inhibit fire injury.  It distributes the internal heating more uniformly such that the Barrier Wall 4 is more even around the circumference, not for avoidance of injury but for future structural reasons.  This structural strategy is simply fascinating, just as are its flaws as we see here.  </a:t>
            </a:r>
          </a:p>
          <a:p>
            <a:pPr defTabSz="914266">
              <a:lnSpc>
                <a:spcPct val="100000"/>
              </a:lnSpc>
            </a:pPr>
            <a:endParaRPr lang="en-US" sz="2000" dirty="0" smtClean="0">
              <a:solidFill>
                <a:srgbClr val="000000"/>
              </a:solidFill>
              <a:latin typeface="+mn-lt"/>
            </a:endParaRPr>
          </a:p>
          <a:p>
            <a:pPr defTabSz="914266">
              <a:lnSpc>
                <a:spcPct val="100000"/>
              </a:lnSpc>
            </a:pPr>
            <a:r>
              <a:rPr lang="en-US" sz="2000" dirty="0" smtClean="0">
                <a:solidFill>
                  <a:srgbClr val="000000"/>
                </a:solidFill>
                <a:latin typeface="+mn-lt"/>
              </a:rPr>
              <a:t>But for now, I’m going to leave this as a tease, because to lay the foundation of that strategy, we must cover what happens at the top of the tree.</a:t>
            </a:r>
          </a:p>
          <a:p>
            <a:pPr defTabSz="931544">
              <a:lnSpc>
                <a:spcPct val="100000"/>
              </a:lnSpc>
            </a:pPr>
            <a:endParaRPr lang="en-US" sz="2000" dirty="0">
              <a:solidFill>
                <a:srgbClr val="000000"/>
              </a:solidFill>
              <a:latin typeface="+mn-lt"/>
            </a:endParaRPr>
          </a:p>
        </p:txBody>
      </p:sp>
      <p:sp>
        <p:nvSpPr>
          <p:cNvPr id="1645" name="PlaceHolder 3"/>
          <p:cNvSpPr>
            <a:spLocks noGrp="1"/>
          </p:cNvSpPr>
          <p:nvPr>
            <p:ph type="sldNum" idx="94"/>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D46F5BDD-4F46-4929-AFAD-E52A97C20C5D}" type="slidenum">
              <a:rPr lang="en-US"/>
              <a:pPr/>
              <a:t>75</a:t>
            </a:fld>
            <a:endParaRPr lang="en-US">
              <a:solidFill>
                <a:srgbClr val="000000"/>
              </a:solidFill>
              <a:latin typeface="Times New Roman"/>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7" name="PlaceHolder 1"/>
          <p:cNvSpPr>
            <a:spLocks noGrp="1" noRot="1" noChangeAspect="1"/>
          </p:cNvSpPr>
          <p:nvPr>
            <p:ph type="sldImg"/>
          </p:nvPr>
        </p:nvSpPr>
        <p:spPr>
          <a:xfrm>
            <a:off x="1181100" y="696913"/>
            <a:ext cx="4648200" cy="3486150"/>
          </a:xfrm>
          <a:prstGeom prst="rect">
            <a:avLst/>
          </a:prstGeom>
          <a:ln w="0">
            <a:noFill/>
          </a:ln>
        </p:spPr>
      </p:sp>
      <p:sp>
        <p:nvSpPr>
          <p:cNvPr id="1668"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dirty="0" smtClean="0">
                <a:solidFill>
                  <a:srgbClr val="FFFFFF"/>
                </a:solidFill>
                <a:latin typeface="Arial"/>
              </a:rPr>
              <a:t>And here is your final nail in this coffin</a:t>
            </a:r>
            <a:r>
              <a:rPr lang="en-US" sz="2000" spc="-6" baseline="0" dirty="0" smtClean="0">
                <a:solidFill>
                  <a:srgbClr val="FFFFFF"/>
                </a:solidFill>
                <a:latin typeface="Arial"/>
              </a:rPr>
              <a:t> for this academic “burned in from the outside” thesis.  </a:t>
            </a:r>
            <a:r>
              <a:rPr lang="en-US" sz="2000" spc="-6" dirty="0" smtClean="0">
                <a:solidFill>
                  <a:srgbClr val="FFFFFF"/>
                </a:solidFill>
                <a:latin typeface="Arial"/>
              </a:rPr>
              <a:t>This </a:t>
            </a:r>
            <a:r>
              <a:rPr lang="en-US" sz="2000" spc="-6" dirty="0">
                <a:solidFill>
                  <a:srgbClr val="FFFFFF"/>
                </a:solidFill>
                <a:latin typeface="Arial"/>
              </a:rPr>
              <a:t>tree in Big Basin survived the fire in 1905, 113 years after the Spanish Burn Ban of 1793. </a:t>
            </a:r>
            <a:r>
              <a:rPr lang="en-US" sz="2000" spc="-6" dirty="0" smtClean="0">
                <a:solidFill>
                  <a:srgbClr val="FFFFFF"/>
                </a:solidFill>
                <a:latin typeface="Arial"/>
              </a:rPr>
              <a:t> After </a:t>
            </a:r>
            <a:r>
              <a:rPr lang="en-US" sz="2000" spc="-6" dirty="0">
                <a:solidFill>
                  <a:srgbClr val="FFFFFF"/>
                </a:solidFill>
                <a:latin typeface="Arial"/>
              </a:rPr>
              <a:t>the CZU Lightning </a:t>
            </a:r>
            <a:r>
              <a:rPr lang="en-US" sz="2000" spc="-6" dirty="0" smtClean="0">
                <a:solidFill>
                  <a:srgbClr val="FFFFFF"/>
                </a:solidFill>
                <a:latin typeface="Arial"/>
              </a:rPr>
              <a:t>Complex </a:t>
            </a:r>
            <a:r>
              <a:rPr lang="en-US" sz="2000" spc="-6" dirty="0" smtClean="0">
                <a:solidFill>
                  <a:srgbClr val="FFFFFF"/>
                </a:solidFill>
                <a:latin typeface="+mn-lt"/>
              </a:rPr>
              <a:t>Fires 115 years later, it </a:t>
            </a:r>
            <a:r>
              <a:rPr lang="en-US" sz="2000" spc="-6" dirty="0">
                <a:solidFill>
                  <a:srgbClr val="FFFFFF"/>
                </a:solidFill>
                <a:latin typeface="Arial"/>
              </a:rPr>
              <a:t>came down and blocked the </a:t>
            </a:r>
            <a:r>
              <a:rPr lang="en-US" sz="2000" spc="-6" dirty="0" smtClean="0">
                <a:solidFill>
                  <a:srgbClr val="FFFFFF"/>
                </a:solidFill>
                <a:latin typeface="Arial"/>
              </a:rPr>
              <a:t>road.   It should be obvious that Barrier Wall 4 successfully</a:t>
            </a:r>
            <a:r>
              <a:rPr lang="en-US" sz="2000" spc="-6" baseline="0" dirty="0" smtClean="0">
                <a:solidFill>
                  <a:srgbClr val="FFFFFF"/>
                </a:solidFill>
                <a:latin typeface="Arial"/>
              </a:rPr>
              <a:t> compartmentalized the rot and that the internal rot is incomplete even after more than a century. </a:t>
            </a:r>
            <a:r>
              <a:rPr lang="en-US" sz="2000" spc="-6" dirty="0" smtClean="0">
                <a:solidFill>
                  <a:srgbClr val="FFFFFF"/>
                </a:solidFill>
                <a:latin typeface="+mn-lt"/>
              </a:rPr>
              <a:t>We also see that the decay extended much farther up the trunk than a goose pen might have burned had it entered from the outside.  </a:t>
            </a:r>
            <a:endParaRPr lang="en-US" sz="2000" dirty="0" smtClean="0">
              <a:solidFill>
                <a:srgbClr val="000000"/>
              </a:solidFill>
              <a:latin typeface="+mn-lt"/>
            </a:endParaRPr>
          </a:p>
          <a:p>
            <a:pPr defTabSz="931544">
              <a:lnSpc>
                <a:spcPct val="100000"/>
              </a:lnSpc>
            </a:pPr>
            <a:r>
              <a:rPr lang="en-US" sz="2000" spc="-6" baseline="0" dirty="0" smtClean="0">
                <a:solidFill>
                  <a:srgbClr val="FFFFFF"/>
                </a:solidFill>
                <a:latin typeface="Arial"/>
              </a:rPr>
              <a:t>This tree “recovered” from that fire, although to be fair, I do not know what its top was like.  In 2024, I didn’t have a grip on this fungal theory, as I was at that time just beginning to delve into this topic</a:t>
            </a:r>
            <a:r>
              <a:rPr lang="en-US" sz="2000" spc="-6" baseline="0" dirty="0" smtClean="0">
                <a:solidFill>
                  <a:srgbClr val="FFFFFF"/>
                </a:solidFill>
                <a:latin typeface="+mn-lt"/>
              </a:rPr>
              <a:t>.  If I knew then what I know now, I would have got out of the truck and photographed the whole thing</a:t>
            </a:r>
            <a:r>
              <a:rPr lang="en-US" sz="2000" spc="-6" dirty="0" smtClean="0">
                <a:solidFill>
                  <a:srgbClr val="FFFFFF"/>
                </a:solidFill>
                <a:latin typeface="Arial"/>
              </a:rPr>
              <a:t>.   It </a:t>
            </a:r>
            <a:r>
              <a:rPr lang="en-US" sz="2000" spc="-6" dirty="0">
                <a:solidFill>
                  <a:srgbClr val="FFFFFF"/>
                </a:solidFill>
                <a:latin typeface="Arial"/>
              </a:rPr>
              <a:t>would have been cool to sample this log along its length</a:t>
            </a:r>
            <a:r>
              <a:rPr lang="en-US" sz="2000" spc="-6" dirty="0" smtClean="0">
                <a:solidFill>
                  <a:srgbClr val="FFFFFF"/>
                </a:solidFill>
                <a:latin typeface="Arial"/>
              </a:rPr>
              <a:t>.  Did anybody else think to do that?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Hopefully by now you are suspecting this problem is prevalent after a hot late-season fire in redwood.  </a:t>
            </a:r>
            <a:r>
              <a:rPr lang="en-US" sz="2000" spc="-6" dirty="0" smtClean="0">
                <a:solidFill>
                  <a:srgbClr val="FFFFFF"/>
                </a:solidFill>
                <a:latin typeface="Arial"/>
              </a:rPr>
              <a:t> But </a:t>
            </a:r>
            <a:r>
              <a:rPr lang="en-US" sz="2000" spc="-6" dirty="0">
                <a:solidFill>
                  <a:srgbClr val="FFFFFF"/>
                </a:solidFill>
                <a:latin typeface="Arial"/>
              </a:rPr>
              <a:t>is it really a big deal in the grand scheme of things?  </a:t>
            </a:r>
            <a:endParaRPr lang="en-US" sz="2000" dirty="0">
              <a:solidFill>
                <a:srgbClr val="000000"/>
              </a:solidFill>
              <a:latin typeface="Arial"/>
            </a:endParaRPr>
          </a:p>
          <a:p>
            <a:pPr defTabSz="931544">
              <a:lnSpc>
                <a:spcPct val="100000"/>
              </a:lnSpc>
            </a:pPr>
            <a:r>
              <a:rPr lang="en-US" sz="2000" spc="-6" dirty="0">
                <a:solidFill>
                  <a:srgbClr val="FFFFFF"/>
                </a:solidFill>
                <a:latin typeface="Arial"/>
              </a:rPr>
              <a:t>How much damage does this represent long term</a:t>
            </a:r>
            <a:r>
              <a:rPr lang="en-US" sz="2000" spc="-6" dirty="0" smtClean="0">
                <a:solidFill>
                  <a:srgbClr val="FFFFFF"/>
                </a:solidFill>
                <a:latin typeface="Arial"/>
              </a:rPr>
              <a:t>?  </a:t>
            </a:r>
          </a:p>
          <a:p>
            <a:pPr defTabSz="931544">
              <a:lnSpc>
                <a:spcPct val="100000"/>
              </a:lnSpc>
            </a:pPr>
            <a:r>
              <a:rPr lang="en-US" sz="2000" spc="-6" dirty="0" smtClean="0">
                <a:solidFill>
                  <a:srgbClr val="FFFFFF"/>
                </a:solidFill>
                <a:latin typeface="Arial"/>
              </a:rPr>
              <a:t>Well</a:t>
            </a:r>
            <a:r>
              <a:rPr lang="en-US" sz="2000" spc="-6" dirty="0">
                <a:solidFill>
                  <a:srgbClr val="FFFFFF"/>
                </a:solidFill>
                <a:latin typeface="Arial"/>
              </a:rPr>
              <a:t>, the answer depends upon what kind of forest YOU want to grow here. </a:t>
            </a:r>
            <a:r>
              <a:rPr lang="en-US" sz="2000" spc="-6" dirty="0" smtClean="0">
                <a:solidFill>
                  <a:srgbClr val="FFFFFF"/>
                </a:solidFill>
                <a:latin typeface="Arial"/>
              </a:rPr>
              <a:t>  That’s </a:t>
            </a:r>
            <a:r>
              <a:rPr lang="en-US" sz="2000" spc="-6" dirty="0">
                <a:solidFill>
                  <a:srgbClr val="FFFFFF"/>
                </a:solidFill>
                <a:latin typeface="Arial"/>
              </a:rPr>
              <a:t>right, it’s up to us.  It always was. </a:t>
            </a:r>
            <a:r>
              <a:rPr lang="en-US" sz="2000" spc="-6" dirty="0" smtClean="0">
                <a:solidFill>
                  <a:srgbClr val="FFFFFF"/>
                </a:solidFill>
                <a:latin typeface="Arial"/>
              </a:rPr>
              <a:t> But </a:t>
            </a:r>
            <a:r>
              <a:rPr lang="en-US" sz="2000" spc="-6" dirty="0">
                <a:solidFill>
                  <a:srgbClr val="FFFFFF"/>
                </a:solidFill>
                <a:latin typeface="Arial"/>
              </a:rPr>
              <a:t>isn’t this kind of damage “Natural”?   </a:t>
            </a:r>
            <a:endParaRPr lang="en-US" sz="2000" dirty="0">
              <a:solidFill>
                <a:srgbClr val="000000"/>
              </a:solidFill>
              <a:latin typeface="Arial"/>
            </a:endParaRPr>
          </a:p>
          <a:p>
            <a:pPr defTabSz="931544">
              <a:lnSpc>
                <a:spcPct val="100000"/>
              </a:lnSpc>
            </a:pPr>
            <a:r>
              <a:rPr lang="en-US" sz="2000" spc="-6" dirty="0">
                <a:solidFill>
                  <a:srgbClr val="FFFFFF"/>
                </a:solidFill>
                <a:latin typeface="Arial"/>
              </a:rPr>
              <a:t>Yes, it is. </a:t>
            </a:r>
            <a:r>
              <a:rPr lang="en-US" sz="2000" spc="-6" dirty="0" smtClean="0">
                <a:solidFill>
                  <a:srgbClr val="FFFFFF"/>
                </a:solidFill>
                <a:latin typeface="Arial"/>
              </a:rPr>
              <a:t> But to appreciate what that means, we still haven’t covered what happens at the TOP of the tree.   Then we will address the bigger picture.</a:t>
            </a:r>
            <a:endParaRPr lang="en-US" sz="2000" dirty="0">
              <a:solidFill>
                <a:srgbClr val="000000"/>
              </a:solidFill>
              <a:latin typeface="Arial"/>
            </a:endParaRPr>
          </a:p>
        </p:txBody>
      </p:sp>
      <p:sp>
        <p:nvSpPr>
          <p:cNvPr id="1669" name="PlaceHolder 3"/>
          <p:cNvSpPr>
            <a:spLocks noGrp="1"/>
          </p:cNvSpPr>
          <p:nvPr>
            <p:ph type="sldNum" idx="102"/>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D8D31CA1-E6BF-4EF4-AA63-888D91354926}" type="slidenum">
              <a:rPr lang="en-US"/>
              <a:pPr/>
              <a:t>76</a:t>
            </a:fld>
            <a:endParaRPr lang="en-US">
              <a:solidFill>
                <a:srgbClr val="000000"/>
              </a:solidFill>
              <a:latin typeface="Times New Roman"/>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47500" lnSpcReduction="20000"/>
          </a:bodyPr>
          <a:lstStyle/>
          <a:p>
            <a:pPr defTabSz="931544">
              <a:lnSpc>
                <a:spcPct val="100000"/>
              </a:lnSpc>
            </a:pPr>
            <a:r>
              <a:rPr lang="en-US" sz="3200" spc="-6" dirty="0" smtClean="0">
                <a:solidFill>
                  <a:srgbClr val="FFFFFF"/>
                </a:solidFill>
                <a:latin typeface="+mn-lt"/>
              </a:rPr>
              <a:t>Yes, the developments at the top are even more complicated than at the bottom,</a:t>
            </a:r>
            <a:r>
              <a:rPr lang="en-US" sz="3200" spc="-6" baseline="0" dirty="0" smtClean="0">
                <a:solidFill>
                  <a:srgbClr val="FFFFFF"/>
                </a:solidFill>
                <a:latin typeface="+mn-lt"/>
              </a:rPr>
              <a:t> but there is a simple mechanism and an even simpler but somewhat confounding objective. </a:t>
            </a:r>
            <a:endParaRPr lang="en-US" sz="3200" spc="-6" dirty="0" smtClean="0">
              <a:solidFill>
                <a:srgbClr val="FFFFFF"/>
              </a:solidFill>
              <a:latin typeface="+mn-lt"/>
            </a:endParaRPr>
          </a:p>
          <a:p>
            <a:pPr defTabSz="931544">
              <a:lnSpc>
                <a:spcPct val="100000"/>
              </a:lnSpc>
            </a:pPr>
            <a:endParaRPr lang="en-US" sz="3200" spc="-6" dirty="0" smtClean="0">
              <a:solidFill>
                <a:srgbClr val="FFFFFF"/>
              </a:solidFill>
              <a:latin typeface="+mn-lt"/>
            </a:endParaRPr>
          </a:p>
          <a:p>
            <a:pPr defTabSz="931544">
              <a:lnSpc>
                <a:spcPct val="100000"/>
              </a:lnSpc>
            </a:pPr>
            <a:r>
              <a:rPr lang="en-US" sz="3200" spc="-6" dirty="0" smtClean="0">
                <a:solidFill>
                  <a:srgbClr val="FFFFFF"/>
                </a:solidFill>
                <a:latin typeface="+mn-lt"/>
              </a:rPr>
              <a:t>It is important to remember that what we are seeing in any cross section is a history, a succession of events in which this top was damaged, responded, and was attacked again,</a:t>
            </a:r>
            <a:r>
              <a:rPr lang="en-US" sz="3200" spc="-6" baseline="0" dirty="0" smtClean="0">
                <a:solidFill>
                  <a:srgbClr val="FFFFFF"/>
                </a:solidFill>
                <a:latin typeface="+mn-lt"/>
              </a:rPr>
              <a:t> </a:t>
            </a:r>
            <a:r>
              <a:rPr lang="en-US" sz="3200" spc="-6" dirty="0" smtClean="0">
                <a:solidFill>
                  <a:srgbClr val="FFFFFF"/>
                </a:solidFill>
                <a:latin typeface="+mn-lt"/>
              </a:rPr>
              <a:t>repeatedly.  Here at the top, it finally failed catastrophically when it blew down, obviously</a:t>
            </a:r>
            <a:r>
              <a:rPr lang="en-US" sz="3200" spc="-6" baseline="0" dirty="0" smtClean="0">
                <a:solidFill>
                  <a:srgbClr val="FFFFFF"/>
                </a:solidFill>
                <a:latin typeface="+mn-lt"/>
              </a:rPr>
              <a:t> a structural failure due to a combination of brown rot and</a:t>
            </a:r>
            <a:r>
              <a:rPr lang="en-US" sz="3200" spc="-6" dirty="0" smtClean="0">
                <a:solidFill>
                  <a:srgbClr val="FFFFFF"/>
                </a:solidFill>
                <a:latin typeface="+mn-lt"/>
              </a:rPr>
              <a:t> beetle attack.</a:t>
            </a:r>
            <a:r>
              <a:rPr lang="en-US" sz="3200" spc="-6" baseline="0" dirty="0" smtClean="0">
                <a:solidFill>
                  <a:srgbClr val="FFFFFF"/>
                </a:solidFill>
                <a:latin typeface="+mn-lt"/>
              </a:rPr>
              <a:t>  </a:t>
            </a:r>
          </a:p>
          <a:p>
            <a:pPr defTabSz="931544">
              <a:lnSpc>
                <a:spcPct val="100000"/>
              </a:lnSpc>
            </a:pPr>
            <a:endParaRPr lang="en-US" sz="3200" spc="-6" baseline="0" dirty="0" smtClean="0">
              <a:solidFill>
                <a:srgbClr val="FFFFFF"/>
              </a:solidFill>
              <a:latin typeface="+mn-lt"/>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3200" dirty="0" smtClean="0">
                <a:solidFill>
                  <a:srgbClr val="000000"/>
                </a:solidFill>
                <a:latin typeface="+mn-lt"/>
              </a:rPr>
              <a:t>This entire series of events represents the </a:t>
            </a:r>
            <a:r>
              <a:rPr lang="en-US" sz="3200" spc="-6" dirty="0" smtClean="0">
                <a:solidFill>
                  <a:srgbClr val="FFFFFF"/>
                </a:solidFill>
                <a:latin typeface="+mn-lt"/>
              </a:rPr>
              <a:t>longer term consequences of that 1941 fire at the top of the tree.  </a:t>
            </a:r>
            <a:endParaRPr lang="en-US" sz="3200" dirty="0" smtClean="0">
              <a:solidFill>
                <a:srgbClr val="000000"/>
              </a:solidFill>
              <a:latin typeface="+mn-lt"/>
            </a:endParaRPr>
          </a:p>
          <a:p>
            <a:pPr defTabSz="931544">
              <a:lnSpc>
                <a:spcPct val="100000"/>
              </a:lnSpc>
            </a:pPr>
            <a:endParaRPr lang="en-US" sz="3200" dirty="0">
              <a:solidFill>
                <a:srgbClr val="000000"/>
              </a:solidFill>
              <a:latin typeface="Arial"/>
            </a:endParaRPr>
          </a:p>
          <a:p>
            <a:pPr defTabSz="931544">
              <a:lnSpc>
                <a:spcPct val="100000"/>
              </a:lnSpc>
            </a:pPr>
            <a:r>
              <a:rPr lang="en-US" sz="3200" baseline="0" dirty="0" smtClean="0">
                <a:solidFill>
                  <a:srgbClr val="000000"/>
                </a:solidFill>
                <a:latin typeface="+mn-lt"/>
              </a:rPr>
              <a:t>Here at the top of the tree the heartwood is intact and here it may have made even more</a:t>
            </a:r>
            <a:r>
              <a:rPr lang="en-US" sz="3200" spc="-6" dirty="0" smtClean="0">
                <a:solidFill>
                  <a:srgbClr val="FFFFFF"/>
                </a:solidFill>
                <a:latin typeface="+mn-lt"/>
              </a:rPr>
              <a:t>, with beetle attack and brown rot all around. </a:t>
            </a:r>
            <a:endParaRPr lang="en-US" sz="3200" dirty="0" smtClean="0">
              <a:solidFill>
                <a:srgbClr val="000000"/>
              </a:solidFill>
              <a:latin typeface="+mn-lt"/>
            </a:endParaRPr>
          </a:p>
          <a:p>
            <a:pPr marL="0" indent="0">
              <a:buNone/>
            </a:pPr>
            <a:endParaRPr lang="en-US" sz="3200" b="1" dirty="0">
              <a:effectLst/>
            </a:endParaRPr>
          </a:p>
          <a:p>
            <a:pPr marL="0" marR="0" indent="0" algn="l" defTabSz="1057668" rtl="0" eaLnBrk="1" fontAlgn="auto" latinLnBrk="0" hangingPunct="1">
              <a:lnSpc>
                <a:spcPct val="90000"/>
              </a:lnSpc>
              <a:spcBef>
                <a:spcPts val="0"/>
              </a:spcBef>
              <a:spcAft>
                <a:spcPts val="0"/>
              </a:spcAft>
              <a:buClrTx/>
              <a:buSzTx/>
              <a:buFontTx/>
              <a:buNone/>
              <a:tabLst>
                <a:tab pos="0" algn="l"/>
              </a:tabLst>
              <a:defRPr/>
            </a:pPr>
            <a:r>
              <a:rPr lang="en-US" sz="3200" spc="-6" dirty="0" smtClean="0">
                <a:solidFill>
                  <a:srgbClr val="FFFFFF"/>
                </a:solidFill>
                <a:latin typeface="+mn-lt"/>
              </a:rPr>
              <a:t>There is a lot going on here.  </a:t>
            </a:r>
            <a:r>
              <a:rPr lang="en-US" sz="3200" spc="-6" smtClean="0">
                <a:solidFill>
                  <a:srgbClr val="FFFFFF"/>
                </a:solidFill>
                <a:latin typeface="+mn-lt"/>
              </a:rPr>
              <a:t>Let’s </a:t>
            </a:r>
            <a:r>
              <a:rPr lang="en-US" sz="3200" spc="-6" dirty="0" smtClean="0">
                <a:solidFill>
                  <a:srgbClr val="FFFFFF"/>
                </a:solidFill>
                <a:latin typeface="+mn-lt"/>
              </a:rPr>
              <a:t>break it down…</a:t>
            </a:r>
            <a:endParaRPr lang="en-US" sz="3200" dirty="0" smtClean="0">
              <a:solidFill>
                <a:srgbClr val="000000"/>
              </a:solidFill>
              <a:latin typeface="+mn-lt"/>
            </a:endParaRPr>
          </a:p>
          <a:p>
            <a:pPr marL="0" indent="0">
              <a:buNone/>
            </a:pPr>
            <a:endParaRPr lang="en-US" sz="3200" b="1" dirty="0">
              <a:effectLst/>
            </a:endParaRP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77</a:t>
            </a:fld>
            <a:endParaRPr lang="en-US">
              <a:solidFill>
                <a:srgbClr val="000000"/>
              </a:solidFill>
              <a:latin typeface="Times New Roman"/>
            </a:endParaRPr>
          </a:p>
        </p:txBody>
      </p:sp>
    </p:spTree>
    <p:extLst>
      <p:ext uri="{BB962C8B-B14F-4D97-AF65-F5344CB8AC3E}">
        <p14:creationId xmlns="" xmlns:p14="http://schemas.microsoft.com/office/powerpoint/2010/main" val="2097927662"/>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55000" lnSpcReduction="20000"/>
          </a:bodyPr>
          <a:lstStyle/>
          <a:p>
            <a:pPr defTabSz="931544">
              <a:lnSpc>
                <a:spcPct val="100000"/>
              </a:lnSpc>
              <a:defRPr/>
            </a:pPr>
            <a:r>
              <a:rPr lang="en-US" sz="2000" spc="-6" dirty="0" smtClean="0">
                <a:solidFill>
                  <a:srgbClr val="FFFFFF"/>
                </a:solidFill>
                <a:latin typeface="+mn-lt"/>
              </a:rPr>
              <a:t>The effects of the process can be boiled down to an observable adaptive</a:t>
            </a:r>
            <a:r>
              <a:rPr lang="en-US" sz="2000" spc="-6" baseline="0" dirty="0" smtClean="0">
                <a:solidFill>
                  <a:srgbClr val="FFFFFF"/>
                </a:solidFill>
                <a:latin typeface="+mn-lt"/>
              </a:rPr>
              <a:t> principle</a:t>
            </a:r>
            <a:r>
              <a:rPr lang="en-US" sz="2000" spc="-6" dirty="0" smtClean="0">
                <a:solidFill>
                  <a:srgbClr val="FFFFFF"/>
                </a:solidFill>
                <a:latin typeface="+mn-lt"/>
              </a:rPr>
              <a:t>:</a:t>
            </a:r>
          </a:p>
          <a:p>
            <a:pPr defTabSz="931544">
              <a:lnSpc>
                <a:spcPct val="100000"/>
              </a:lnSpc>
              <a:defRPr/>
            </a:pPr>
            <a:endParaRPr lang="en-US" sz="2000" spc="-6" dirty="0" smtClean="0">
              <a:solidFill>
                <a:srgbClr val="FFFFFF"/>
              </a:solidFill>
              <a:latin typeface="+mn-lt"/>
            </a:endParaRPr>
          </a:p>
          <a:p>
            <a:pPr defTabSz="931544">
              <a:lnSpc>
                <a:spcPct val="100000"/>
              </a:lnSpc>
              <a:defRPr/>
            </a:pPr>
            <a:r>
              <a:rPr lang="en-US" sz="2000" dirty="0" smtClean="0">
                <a:effectLst/>
              </a:rPr>
              <a:t>The loss of the canopy triggers a very different </a:t>
            </a:r>
            <a:r>
              <a:rPr lang="en-US" sz="2000" dirty="0" err="1" smtClean="0">
                <a:effectLst/>
              </a:rPr>
              <a:t>EXternal</a:t>
            </a:r>
            <a:r>
              <a:rPr lang="en-US" sz="2000" dirty="0" smtClean="0">
                <a:effectLst/>
              </a:rPr>
              <a:t> fungal sequence by which the tree sacrifices its top,</a:t>
            </a:r>
            <a:r>
              <a:rPr lang="en-US" sz="2000" baseline="0" dirty="0" smtClean="0">
                <a:effectLst/>
              </a:rPr>
              <a:t> to become</a:t>
            </a:r>
            <a:r>
              <a:rPr lang="en-US" sz="2000" dirty="0" smtClean="0">
                <a:effectLst/>
              </a:rPr>
              <a:t> a mess of reiterated</a:t>
            </a:r>
            <a:r>
              <a:rPr lang="en-US" sz="2000" baseline="0" dirty="0" smtClean="0">
                <a:effectLst/>
              </a:rPr>
              <a:t> </a:t>
            </a:r>
            <a:r>
              <a:rPr lang="en-US" sz="2000" dirty="0" smtClean="0">
                <a:effectLst/>
              </a:rPr>
              <a:t>branches atop a broken and rotting stem I call a “</a:t>
            </a:r>
            <a:r>
              <a:rPr lang="en-US" sz="2000" dirty="0" err="1" smtClean="0">
                <a:effectLst/>
              </a:rPr>
              <a:t>redwad</a:t>
            </a:r>
            <a:r>
              <a:rPr lang="en-US" sz="2000" dirty="0" smtClean="0">
                <a:effectLst/>
              </a:rPr>
              <a:t>.” </a:t>
            </a:r>
          </a:p>
          <a:p>
            <a:pPr defTabSz="931544">
              <a:lnSpc>
                <a:spcPct val="100000"/>
              </a:lnSpc>
              <a:defRPr/>
            </a:pPr>
            <a:endParaRPr lang="en-US" sz="2000" spc="-6" dirty="0" smtClean="0">
              <a:solidFill>
                <a:srgbClr val="FFFFFF"/>
              </a:solidFill>
              <a:effectLst/>
              <a:latin typeface="+mn-lt"/>
            </a:endParaRPr>
          </a:p>
          <a:p>
            <a:pPr defTabSz="931544">
              <a:lnSpc>
                <a:spcPct val="100000"/>
              </a:lnSpc>
              <a:defRPr/>
            </a:pPr>
            <a:r>
              <a:rPr lang="en-US" sz="2000" spc="-6" dirty="0" smtClean="0">
                <a:solidFill>
                  <a:srgbClr val="FFFFFF"/>
                </a:solidFill>
                <a:effectLst/>
                <a:latin typeface="+mn-lt"/>
              </a:rPr>
              <a:t>But why would it seem that the redwood</a:t>
            </a:r>
            <a:r>
              <a:rPr lang="en-US" sz="2000" spc="-6" baseline="0" dirty="0" smtClean="0">
                <a:solidFill>
                  <a:srgbClr val="FFFFFF"/>
                </a:solidFill>
                <a:effectLst/>
                <a:latin typeface="+mn-lt"/>
              </a:rPr>
              <a:t> seems to abet this process expressing an apparent lack of defenses while simultaneously erupting the green fuzz to produce new wood so rapidly? </a:t>
            </a:r>
          </a:p>
          <a:p>
            <a:pPr defTabSz="931544">
              <a:lnSpc>
                <a:spcPct val="100000"/>
              </a:lnSpc>
              <a:defRPr/>
            </a:pPr>
            <a:endParaRPr lang="en-US" sz="2000" spc="-6" baseline="0" dirty="0" smtClean="0">
              <a:solidFill>
                <a:srgbClr val="FFFFFF"/>
              </a:solidFill>
              <a:effectLst/>
              <a:latin typeface="+mn-lt"/>
            </a:endParaRPr>
          </a:p>
          <a:p>
            <a:pPr defTabSz="931544">
              <a:lnSpc>
                <a:spcPct val="100000"/>
              </a:lnSpc>
            </a:pPr>
            <a:r>
              <a:rPr lang="en-US" sz="2000" spc="-6" baseline="0" dirty="0" smtClean="0">
                <a:solidFill>
                  <a:srgbClr val="FFFFFF"/>
                </a:solidFill>
                <a:effectLst/>
                <a:latin typeface="+mn-lt"/>
              </a:rPr>
              <a:t>{</a:t>
            </a:r>
            <a:r>
              <a:rPr lang="en-US" sz="2000" spc="-6" dirty="0" smtClean="0">
                <a:solidFill>
                  <a:srgbClr val="FFFFFF"/>
                </a:solidFill>
                <a:latin typeface="+mn-lt"/>
              </a:rPr>
              <a:t>The fire killed over about 90° of the side facing the draft, but it was not so hot as to char the surfaces there.  </a:t>
            </a:r>
            <a:endParaRPr lang="en-US" sz="2000" dirty="0" smtClean="0">
              <a:solidFill>
                <a:srgbClr val="000000"/>
              </a:solidFill>
              <a:latin typeface="+mn-lt"/>
            </a:endParaRPr>
          </a:p>
          <a:p>
            <a:pPr defTabSz="931544">
              <a:lnSpc>
                <a:spcPct val="100000"/>
              </a:lnSpc>
            </a:pPr>
            <a:r>
              <a:rPr lang="en-US" sz="2000" spc="-6" dirty="0" smtClean="0">
                <a:solidFill>
                  <a:srgbClr val="FFFFFF"/>
                </a:solidFill>
                <a:latin typeface="+mn-lt"/>
              </a:rPr>
              <a:t>It was partly protected by the other stem of the double topped tree with the draft around it.  </a:t>
            </a:r>
            <a:endParaRPr lang="en-US" sz="2000" dirty="0" smtClean="0">
              <a:solidFill>
                <a:srgbClr val="000000"/>
              </a:solidFill>
              <a:latin typeface="+mn-lt"/>
            </a:endParaRPr>
          </a:p>
          <a:p>
            <a:pPr defTabSz="931544">
              <a:lnSpc>
                <a:spcPct val="100000"/>
              </a:lnSpc>
            </a:pPr>
            <a:r>
              <a:rPr lang="en-US" sz="2000" spc="-6" dirty="0" smtClean="0">
                <a:solidFill>
                  <a:srgbClr val="FFFFFF"/>
                </a:solidFill>
                <a:latin typeface="+mn-lt"/>
              </a:rPr>
              <a:t>The extra trash caught in the crotch however might have increased the duration of exposure to higher temperatures.</a:t>
            </a:r>
            <a:endParaRPr lang="en-US" sz="2000" dirty="0" smtClean="0">
              <a:solidFill>
                <a:srgbClr val="000000"/>
              </a:solidFill>
              <a:latin typeface="+mn-lt"/>
            </a:endParaRPr>
          </a:p>
          <a:p>
            <a:pPr defTabSz="931544">
              <a:lnSpc>
                <a:spcPct val="100000"/>
              </a:lnSpc>
            </a:pPr>
            <a:r>
              <a:rPr lang="en-US" sz="2000" spc="-6" dirty="0" smtClean="0">
                <a:solidFill>
                  <a:srgbClr val="FFFFFF"/>
                </a:solidFill>
                <a:latin typeface="+mn-lt"/>
              </a:rPr>
              <a:t>In this case, the cambium remained intact over about half of the circumference, presumably on the lee side of the fire draft. </a:t>
            </a:r>
            <a:endParaRPr lang="en-US" sz="2000" dirty="0" smtClean="0">
              <a:solidFill>
                <a:srgbClr val="000000"/>
              </a:solidFill>
              <a:latin typeface="+mn-lt"/>
            </a:endParaRPr>
          </a:p>
          <a:p>
            <a:pPr defTabSz="931544">
              <a:lnSpc>
                <a:spcPct val="100000"/>
              </a:lnSpc>
            </a:pPr>
            <a:r>
              <a:rPr lang="en-US" sz="2000" spc="-6" dirty="0" smtClean="0">
                <a:solidFill>
                  <a:srgbClr val="FFFFFF"/>
                </a:solidFill>
                <a:latin typeface="+mn-lt"/>
              </a:rPr>
              <a:t>The </a:t>
            </a:r>
            <a:r>
              <a:rPr lang="en-US" sz="2000" spc="-6" dirty="0" err="1" smtClean="0">
                <a:solidFill>
                  <a:srgbClr val="FFFFFF"/>
                </a:solidFill>
                <a:latin typeface="+mn-lt"/>
              </a:rPr>
              <a:t>tracheids</a:t>
            </a:r>
            <a:r>
              <a:rPr lang="en-US" sz="2000" spc="-6" dirty="0" smtClean="0">
                <a:solidFill>
                  <a:srgbClr val="FFFFFF"/>
                </a:solidFill>
                <a:latin typeface="+mn-lt"/>
              </a:rPr>
              <a:t> supplied the water and sugars to supply rapid </a:t>
            </a:r>
            <a:r>
              <a:rPr lang="en-US" sz="2000" spc="-6" dirty="0" err="1" smtClean="0">
                <a:solidFill>
                  <a:srgbClr val="FFFFFF"/>
                </a:solidFill>
                <a:latin typeface="+mn-lt"/>
              </a:rPr>
              <a:t>regrowth</a:t>
            </a:r>
            <a:r>
              <a:rPr lang="en-US" sz="2000" spc="-6" dirty="0" smtClean="0">
                <a:solidFill>
                  <a:srgbClr val="FFFFFF"/>
                </a:solidFill>
                <a:latin typeface="+mn-lt"/>
              </a:rPr>
              <a:t> producing the classic green fuzz the tree shows after a fire.</a:t>
            </a:r>
            <a:endParaRPr lang="en-US" sz="2000" dirty="0" smtClean="0">
              <a:solidFill>
                <a:srgbClr val="000000"/>
              </a:solidFill>
              <a:latin typeface="+mn-lt"/>
            </a:endParaRPr>
          </a:p>
          <a:p>
            <a:pPr defTabSz="931544">
              <a:lnSpc>
                <a:spcPct val="100000"/>
              </a:lnSpc>
            </a:pPr>
            <a:r>
              <a:rPr lang="en-US" sz="2000" spc="-6" dirty="0" smtClean="0">
                <a:solidFill>
                  <a:srgbClr val="FFFFFF"/>
                </a:solidFill>
                <a:latin typeface="+mn-lt"/>
              </a:rPr>
              <a:t>That fuzz produces very fat rings for the first few years, especially where it is wrapping new wood around the dead surface of the dead tissue.  </a:t>
            </a:r>
          </a:p>
          <a:p>
            <a:pPr defTabSz="931544">
              <a:lnSpc>
                <a:spcPct val="100000"/>
              </a:lnSpc>
            </a:pPr>
            <a:r>
              <a:rPr lang="en-US" sz="2000" spc="-6" dirty="0" smtClean="0">
                <a:solidFill>
                  <a:srgbClr val="FFFFFF"/>
                </a:solidFill>
                <a:latin typeface="+mn-lt"/>
              </a:rPr>
              <a:t>We don’t see those fat rings where we should</a:t>
            </a:r>
            <a:r>
              <a:rPr lang="en-US" sz="2000" spc="-6" baseline="0" dirty="0" smtClean="0">
                <a:solidFill>
                  <a:srgbClr val="FFFFFF"/>
                </a:solidFill>
                <a:latin typeface="+mn-lt"/>
              </a:rPr>
              <a:t> expect them around the total arc of intact cambium as a matter of building a tube. </a:t>
            </a:r>
            <a:r>
              <a:rPr lang="en-US" sz="2000" spc="-6" baseline="0" dirty="0" smtClean="0">
                <a:solidFill>
                  <a:srgbClr val="FFFFFF"/>
                </a:solidFill>
                <a:effectLst/>
                <a:latin typeface="+mn-lt"/>
              </a:rPr>
              <a:t>}</a:t>
            </a:r>
          </a:p>
          <a:p>
            <a:pPr defTabSz="931544">
              <a:lnSpc>
                <a:spcPct val="100000"/>
              </a:lnSpc>
              <a:defRPr/>
            </a:pPr>
            <a:r>
              <a:rPr lang="en-US" sz="2000" spc="-6" baseline="0" dirty="0" smtClean="0">
                <a:solidFill>
                  <a:srgbClr val="FFFFFF"/>
                </a:solidFill>
                <a:effectLst/>
                <a:latin typeface="+mn-lt"/>
              </a:rPr>
              <a:t>There are two consequences, one for the tree as an individual and yet another outcome related of benefit to a stand of trees.  We’ll get there after listing these consequences.</a:t>
            </a:r>
            <a:endParaRPr lang="en-US" sz="2000" spc="-6" dirty="0" smtClean="0">
              <a:solidFill>
                <a:srgbClr val="FFFFFF"/>
              </a:solidFill>
              <a:effectLst/>
              <a:latin typeface="+mn-lt"/>
            </a:endParaRPr>
          </a:p>
          <a:p>
            <a:pPr defTabSz="931544">
              <a:lnSpc>
                <a:spcPct val="100000"/>
              </a:lnSpc>
            </a:pPr>
            <a:r>
              <a:rPr lang="en-US" sz="2000" spc="-6" dirty="0" smtClean="0">
                <a:solidFill>
                  <a:srgbClr val="FFFFFF"/>
                </a:solidFill>
                <a:latin typeface="Arial"/>
              </a:rPr>
              <a:t> </a:t>
            </a: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78</a:t>
            </a:fld>
            <a:endParaRPr lang="en-US">
              <a:solidFill>
                <a:srgbClr val="000000"/>
              </a:solidFill>
              <a:latin typeface="Times New Roman"/>
            </a:endParaRPr>
          </a:p>
        </p:txBody>
      </p:sp>
    </p:spTree>
    <p:extLst>
      <p:ext uri="{BB962C8B-B14F-4D97-AF65-F5344CB8AC3E}">
        <p14:creationId xmlns="" xmlns:p14="http://schemas.microsoft.com/office/powerpoint/2010/main" val="1841078545"/>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55000" lnSpcReduction="20000"/>
          </a:bodyPr>
          <a:lstStyle/>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smtClean="0">
                <a:solidFill>
                  <a:srgbClr val="FFFFFF"/>
                </a:solidFill>
                <a:effectLst/>
                <a:latin typeface="+mn-lt"/>
              </a:rPr>
              <a:t>Importantly, we see no residual Barrier Wall 4 after the fire,</a:t>
            </a:r>
            <a:r>
              <a:rPr lang="en-US" sz="2000" spc="-6" baseline="0" dirty="0" smtClean="0">
                <a:solidFill>
                  <a:srgbClr val="FFFFFF"/>
                </a:solidFill>
                <a:effectLst/>
                <a:latin typeface="+mn-lt"/>
              </a:rPr>
              <a:t> despite the obvious development of wound wood around the arc of dead cambium </a:t>
            </a:r>
            <a:r>
              <a:rPr lang="en-US" sz="2000" b="1" spc="-6" baseline="0" dirty="0" smtClean="0">
                <a:solidFill>
                  <a:srgbClr val="FFFFFF"/>
                </a:solidFill>
                <a:effectLst/>
                <a:latin typeface="+mn-lt"/>
              </a:rPr>
              <a:t>here</a:t>
            </a:r>
            <a:r>
              <a:rPr lang="en-US" sz="2000" spc="-6" baseline="0" dirty="0" smtClean="0">
                <a:solidFill>
                  <a:srgbClr val="FFFFFF"/>
                </a:solidFill>
                <a:effectLst/>
                <a:latin typeface="+mn-lt"/>
              </a:rPr>
              <a:t>.  This is an entirely different response to injury by the tree here at the top despite the proximity of producing fuzz </a:t>
            </a:r>
            <a:r>
              <a:rPr lang="en-US" sz="2000" b="1" spc="-6" baseline="0" dirty="0" smtClean="0">
                <a:solidFill>
                  <a:srgbClr val="FFFFFF"/>
                </a:solidFill>
                <a:effectLst/>
                <a:latin typeface="+mn-lt"/>
              </a:rPr>
              <a:t>here</a:t>
            </a:r>
            <a:r>
              <a:rPr lang="en-US" sz="2000" spc="-6" baseline="0" dirty="0" smtClean="0">
                <a:solidFill>
                  <a:srgbClr val="FFFFFF"/>
                </a:solidFill>
                <a:effectLst/>
                <a:latin typeface="+mn-lt"/>
              </a:rPr>
              <a:t>.  There are no fat rings in what started as the least damaged area, but that may be consequent to successive bark beetle attacks which decline over time as the tree adds growth rings.  </a:t>
            </a: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79</a:t>
            </a:fld>
            <a:endParaRPr lang="en-US">
              <a:solidFill>
                <a:srgbClr val="000000"/>
              </a:solidFill>
              <a:latin typeface="Times New Roman"/>
            </a:endParaRPr>
          </a:p>
        </p:txBody>
      </p:sp>
    </p:spTree>
    <p:extLst>
      <p:ext uri="{BB962C8B-B14F-4D97-AF65-F5344CB8AC3E}">
        <p14:creationId xmlns="" xmlns:p14="http://schemas.microsoft.com/office/powerpoint/2010/main" val="1841078545"/>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55000" lnSpcReduction="20000"/>
          </a:bodyPr>
          <a:lstStyle/>
          <a:p>
            <a:pPr defTabSz="931544">
              <a:lnSpc>
                <a:spcPct val="100000"/>
              </a:lnSpc>
              <a:defRPr/>
            </a:pPr>
            <a:r>
              <a:rPr lang="en-US" sz="2000" spc="-6" dirty="0" smtClean="0">
                <a:solidFill>
                  <a:srgbClr val="FFFFFF"/>
                </a:solidFill>
                <a:effectLst/>
                <a:latin typeface="+mn-lt"/>
              </a:rPr>
              <a:t>W</a:t>
            </a:r>
            <a:r>
              <a:rPr lang="en-US" sz="2000" spc="-6" baseline="0" dirty="0" smtClean="0">
                <a:solidFill>
                  <a:srgbClr val="FFFFFF"/>
                </a:solidFill>
                <a:effectLst/>
                <a:latin typeface="+mn-lt"/>
              </a:rPr>
              <a:t>e also see signs of a massive bark beetle attack in the included crotch</a:t>
            </a:r>
            <a:r>
              <a:rPr lang="en-US" sz="2000" spc="-6" dirty="0" smtClean="0">
                <a:solidFill>
                  <a:srgbClr val="FFFFFF"/>
                </a:solidFill>
                <a:effectLst/>
                <a:latin typeface="+mn-lt"/>
              </a:rPr>
              <a:t>. </a:t>
            </a:r>
          </a:p>
          <a:p>
            <a:pPr defTabSz="931544">
              <a:lnSpc>
                <a:spcPct val="100000"/>
              </a:lnSpc>
            </a:pPr>
            <a:r>
              <a:rPr lang="en-US" sz="2000" spc="-6" dirty="0" smtClean="0">
                <a:solidFill>
                  <a:srgbClr val="FFFFFF"/>
                </a:solidFill>
                <a:latin typeface="Arial"/>
              </a:rPr>
              <a:t> </a:t>
            </a: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80</a:t>
            </a:fld>
            <a:endParaRPr lang="en-US">
              <a:solidFill>
                <a:srgbClr val="000000"/>
              </a:solidFill>
              <a:latin typeface="Times New Roman"/>
            </a:endParaRPr>
          </a:p>
        </p:txBody>
      </p:sp>
    </p:spTree>
    <p:extLst>
      <p:ext uri="{BB962C8B-B14F-4D97-AF65-F5344CB8AC3E}">
        <p14:creationId xmlns="" xmlns:p14="http://schemas.microsoft.com/office/powerpoint/2010/main" val="184107854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55000" lnSpcReduction="20000"/>
          </a:bodyPr>
          <a:lstStyle/>
          <a:p>
            <a:pPr defTabSz="931544">
              <a:lnSpc>
                <a:spcPct val="100000"/>
              </a:lnSpc>
              <a:defRPr/>
            </a:pPr>
            <a:r>
              <a:rPr lang="en-US" sz="2000" spc="-6" dirty="0" smtClean="0">
                <a:solidFill>
                  <a:srgbClr val="FFFFFF"/>
                </a:solidFill>
                <a:effectLst/>
                <a:latin typeface="+mn-lt"/>
              </a:rPr>
              <a:t>Further</a:t>
            </a:r>
            <a:r>
              <a:rPr lang="en-US" sz="2000" spc="-6" baseline="0" dirty="0" smtClean="0">
                <a:solidFill>
                  <a:srgbClr val="FFFFFF"/>
                </a:solidFill>
                <a:effectLst/>
                <a:latin typeface="+mn-lt"/>
              </a:rPr>
              <a:t> and </a:t>
            </a:r>
            <a:r>
              <a:rPr lang="en-US" sz="2000" spc="-6" dirty="0" smtClean="0">
                <a:solidFill>
                  <a:srgbClr val="FFFFFF"/>
                </a:solidFill>
                <a:effectLst/>
                <a:latin typeface="+mn-lt"/>
              </a:rPr>
              <a:t>unlike</a:t>
            </a:r>
            <a:r>
              <a:rPr lang="en-US" sz="2000" spc="-6" baseline="0" dirty="0" smtClean="0">
                <a:solidFill>
                  <a:srgbClr val="FFFFFF"/>
                </a:solidFill>
                <a:effectLst/>
                <a:latin typeface="+mn-lt"/>
              </a:rPr>
              <a:t> our stump section, </a:t>
            </a:r>
            <a:r>
              <a:rPr lang="en-US" sz="2000" spc="-6" dirty="0" smtClean="0">
                <a:solidFill>
                  <a:srgbClr val="FFFFFF"/>
                </a:solidFill>
                <a:effectLst/>
                <a:latin typeface="+mn-lt"/>
              </a:rPr>
              <a:t>the pre-fire heartwood goes untouched while</a:t>
            </a:r>
            <a:r>
              <a:rPr lang="en-US" sz="2000" spc="-6" baseline="0" dirty="0" smtClean="0">
                <a:solidFill>
                  <a:srgbClr val="FFFFFF"/>
                </a:solidFill>
                <a:effectLst/>
                <a:latin typeface="+mn-lt"/>
              </a:rPr>
              <a:t> the </a:t>
            </a:r>
            <a:r>
              <a:rPr lang="en-US" sz="2000" spc="-6" dirty="0" smtClean="0">
                <a:solidFill>
                  <a:srgbClr val="FFFFFF"/>
                </a:solidFill>
                <a:effectLst/>
                <a:latin typeface="+mn-lt"/>
              </a:rPr>
              <a:t>pre-</a:t>
            </a:r>
            <a:r>
              <a:rPr lang="en-US" sz="2000" spc="-6" dirty="0" err="1" smtClean="0">
                <a:solidFill>
                  <a:srgbClr val="FFFFFF"/>
                </a:solidFill>
                <a:effectLst/>
                <a:latin typeface="+mn-lt"/>
              </a:rPr>
              <a:t>fire</a:t>
            </a:r>
            <a:r>
              <a:rPr lang="en-US" sz="2000" spc="-6" baseline="0" dirty="0" err="1" smtClean="0">
                <a:solidFill>
                  <a:srgbClr val="FFFFFF"/>
                </a:solidFill>
                <a:effectLst/>
                <a:latin typeface="+mn-lt"/>
              </a:rPr>
              <a:t>sapwood</a:t>
            </a:r>
            <a:r>
              <a:rPr lang="en-US" sz="2000" spc="-6" baseline="0" dirty="0" smtClean="0">
                <a:solidFill>
                  <a:srgbClr val="FFFFFF"/>
                </a:solidFill>
                <a:effectLst/>
                <a:latin typeface="+mn-lt"/>
              </a:rPr>
              <a:t> is attacked relentlessly by bark beetles, even before the fire event, in all but the sector </a:t>
            </a:r>
            <a:r>
              <a:rPr lang="en-US" sz="2000" b="1" spc="-6" baseline="0" dirty="0" smtClean="0">
                <a:solidFill>
                  <a:srgbClr val="FFFFFF"/>
                </a:solidFill>
                <a:effectLst/>
                <a:latin typeface="+mn-lt"/>
              </a:rPr>
              <a:t>behind what might be a transition zone </a:t>
            </a:r>
            <a:r>
              <a:rPr lang="en-US" sz="2000" spc="-6" baseline="0" dirty="0" smtClean="0">
                <a:solidFill>
                  <a:srgbClr val="FFFFFF"/>
                </a:solidFill>
                <a:effectLst/>
                <a:latin typeface="+mn-lt"/>
              </a:rPr>
              <a:t>progressing outward</a:t>
            </a:r>
            <a:r>
              <a:rPr lang="en-US" sz="2000" spc="-6" dirty="0" smtClean="0">
                <a:solidFill>
                  <a:srgbClr val="FFFFFF"/>
                </a:solidFill>
                <a:effectLst/>
                <a:latin typeface="+mn-lt"/>
              </a:rPr>
              <a:t>.</a:t>
            </a:r>
            <a:r>
              <a:rPr lang="en-US" sz="2000" spc="-6" baseline="0" dirty="0" smtClean="0">
                <a:solidFill>
                  <a:srgbClr val="FFFFFF"/>
                </a:solidFill>
                <a:effectLst/>
                <a:latin typeface="+mn-lt"/>
              </a:rPr>
              <a:t>  The attack does seem to radiate along the soft grain from the crotch.</a:t>
            </a:r>
          </a:p>
          <a:p>
            <a:pPr defTabSz="931544">
              <a:lnSpc>
                <a:spcPct val="100000"/>
              </a:lnSpc>
              <a:defRPr/>
            </a:pPr>
            <a:endParaRPr lang="en-US" sz="2000" spc="-6" baseline="0" dirty="0" smtClean="0">
              <a:solidFill>
                <a:srgbClr val="FFFFFF"/>
              </a:solidFill>
              <a:effectLst/>
              <a:latin typeface="+mn-lt"/>
            </a:endParaRPr>
          </a:p>
          <a:p>
            <a:pPr defTabSz="931544">
              <a:lnSpc>
                <a:spcPct val="100000"/>
              </a:lnSpc>
              <a:defRPr/>
            </a:pPr>
            <a:endParaRPr lang="en-US" sz="2000" spc="-6" dirty="0" smtClean="0">
              <a:solidFill>
                <a:srgbClr val="FFFFFF"/>
              </a:solidFill>
              <a:latin typeface="+mn-lt"/>
            </a:endParaRP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81</a:t>
            </a:fld>
            <a:endParaRPr lang="en-US">
              <a:solidFill>
                <a:srgbClr val="000000"/>
              </a:solidFill>
              <a:latin typeface="Times New Roman"/>
            </a:endParaRPr>
          </a:p>
        </p:txBody>
      </p:sp>
    </p:spTree>
    <p:extLst>
      <p:ext uri="{BB962C8B-B14F-4D97-AF65-F5344CB8AC3E}">
        <p14:creationId xmlns="" xmlns:p14="http://schemas.microsoft.com/office/powerpoint/2010/main" val="1841078545"/>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2" name="PlaceHolder 1"/>
          <p:cNvSpPr>
            <a:spLocks noGrp="1" noRot="1" noChangeAspect="1"/>
          </p:cNvSpPr>
          <p:nvPr>
            <p:ph type="sldImg"/>
          </p:nvPr>
        </p:nvSpPr>
        <p:spPr>
          <a:xfrm>
            <a:off x="1182688" y="696913"/>
            <a:ext cx="4643437" cy="3484562"/>
          </a:xfrm>
          <a:prstGeom prst="rect">
            <a:avLst/>
          </a:prstGeom>
          <a:ln w="0">
            <a:noFill/>
          </a:ln>
        </p:spPr>
      </p:sp>
      <p:sp>
        <p:nvSpPr>
          <p:cNvPr id="159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55000" lnSpcReduction="20000"/>
          </a:bodyPr>
          <a:lstStyle/>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smtClean="0">
                <a:solidFill>
                  <a:srgbClr val="FFFFFF"/>
                </a:solidFill>
                <a:latin typeface="+mn-lt"/>
              </a:rPr>
              <a:t>In</a:t>
            </a:r>
            <a:r>
              <a:rPr lang="en-US" sz="2000" spc="-6" baseline="0" dirty="0" smtClean="0">
                <a:solidFill>
                  <a:srgbClr val="FFFFFF"/>
                </a:solidFill>
                <a:latin typeface="+mn-lt"/>
              </a:rPr>
              <a:t> this relatively undamaged sector of “pre-fire sapwood,” there is a possibility </a:t>
            </a:r>
            <a:r>
              <a:rPr lang="en-US" sz="2000" spc="-6" dirty="0" smtClean="0">
                <a:solidFill>
                  <a:srgbClr val="FFFFFF"/>
                </a:solidFill>
                <a:latin typeface="Arial"/>
              </a:rPr>
              <a:t>of an</a:t>
            </a:r>
            <a:r>
              <a:rPr lang="en-US" sz="2000" spc="-6" baseline="0" dirty="0" smtClean="0">
                <a:solidFill>
                  <a:srgbClr val="FFFFFF"/>
                </a:solidFill>
                <a:latin typeface="Arial"/>
              </a:rPr>
              <a:t> infusion of brown rot that we note appears to be resisted by the residual of defensive chemicals in the heartwood, unlike what we see below.  Yet there remains no sign of active CODIT Barrier Wall defenses in this top.</a:t>
            </a:r>
          </a:p>
          <a:p>
            <a:pPr defTabSz="931544">
              <a:lnSpc>
                <a:spcPct val="100000"/>
              </a:lnSpc>
            </a:pPr>
            <a:endParaRPr lang="en-US" sz="2000" spc="-6" baseline="0" dirty="0" smtClean="0">
              <a:solidFill>
                <a:srgbClr val="FFFFFF"/>
              </a:solidFill>
              <a:latin typeface="Arial"/>
            </a:endParaRPr>
          </a:p>
        </p:txBody>
      </p:sp>
      <p:sp>
        <p:nvSpPr>
          <p:cNvPr id="1594" name="PlaceHolder 3"/>
          <p:cNvSpPr>
            <a:spLocks noGrp="1"/>
          </p:cNvSpPr>
          <p:nvPr>
            <p:ph type="sldNum" idx="7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4D2ECCB-1FF6-466A-AB8A-56A3C317C91D}" type="slidenum">
              <a:rPr lang="en-US"/>
              <a:pPr/>
              <a:t>82</a:t>
            </a:fld>
            <a:endParaRPr lang="en-US">
              <a:solidFill>
                <a:srgbClr val="000000"/>
              </a:solidFill>
              <a:latin typeface="Times New Roman"/>
            </a:endParaRPr>
          </a:p>
        </p:txBody>
      </p:sp>
    </p:spTree>
    <p:extLst>
      <p:ext uri="{BB962C8B-B14F-4D97-AF65-F5344CB8AC3E}">
        <p14:creationId xmlns="" xmlns:p14="http://schemas.microsoft.com/office/powerpoint/2010/main" val="1841078545"/>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3" name="PlaceHolder 1"/>
          <p:cNvSpPr>
            <a:spLocks noGrp="1" noRot="1" noChangeAspect="1"/>
          </p:cNvSpPr>
          <p:nvPr>
            <p:ph type="sldImg"/>
          </p:nvPr>
        </p:nvSpPr>
        <p:spPr>
          <a:xfrm>
            <a:off x="1181100" y="696913"/>
            <a:ext cx="4646613" cy="3486150"/>
          </a:xfrm>
          <a:prstGeom prst="rect">
            <a:avLst/>
          </a:prstGeom>
          <a:ln w="0">
            <a:noFill/>
          </a:ln>
        </p:spPr>
      </p:sp>
      <p:sp>
        <p:nvSpPr>
          <p:cNvPr id="1614"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85000" lnSpcReduction="19999"/>
          </a:bodyPr>
          <a:lstStyle/>
          <a:p>
            <a:pPr defTabSz="931544">
              <a:lnSpc>
                <a:spcPct val="100000"/>
              </a:lnSpc>
            </a:pPr>
            <a:r>
              <a:rPr lang="en-US" sz="2000" spc="-6" dirty="0" smtClean="0">
                <a:solidFill>
                  <a:srgbClr val="FFFFFF"/>
                </a:solidFill>
                <a:latin typeface="Arial"/>
              </a:rPr>
              <a:t>The biggest thing we see is this infusio</a:t>
            </a:r>
            <a:r>
              <a:rPr lang="en-US" sz="2000" spc="-6" baseline="0" dirty="0" smtClean="0">
                <a:solidFill>
                  <a:srgbClr val="FFFFFF"/>
                </a:solidFill>
                <a:latin typeface="Arial"/>
              </a:rPr>
              <a:t>n of brown rot stain into the recovering and rapidly growing sapwood.  </a:t>
            </a:r>
          </a:p>
          <a:p>
            <a:pPr defTabSz="931544">
              <a:lnSpc>
                <a:spcPct val="100000"/>
              </a:lnSpc>
            </a:pPr>
            <a:endParaRPr lang="en-US" sz="2000" spc="-6" baseline="0" dirty="0" smtClean="0">
              <a:solidFill>
                <a:srgbClr val="FFFFFF"/>
              </a:solidFill>
              <a:latin typeface="Arial"/>
            </a:endParaRPr>
          </a:p>
          <a:p>
            <a:pPr defTabSz="931544">
              <a:lnSpc>
                <a:spcPct val="100000"/>
              </a:lnSpc>
            </a:pPr>
            <a:r>
              <a:rPr lang="en-US" sz="2000" spc="-6" baseline="0" dirty="0" smtClean="0">
                <a:solidFill>
                  <a:srgbClr val="FFFFFF"/>
                </a:solidFill>
                <a:latin typeface="Arial"/>
              </a:rPr>
              <a:t>There is no sign of any kind of CODIT Barrier Wall here. </a:t>
            </a:r>
            <a:endParaRPr lang="en-US" sz="2000" spc="-6" dirty="0" smtClean="0">
              <a:solidFill>
                <a:srgbClr val="FFFFFF"/>
              </a:solidFill>
              <a:latin typeface="Arial"/>
            </a:endParaRPr>
          </a:p>
          <a:p>
            <a:pPr defTabSz="931544">
              <a:lnSpc>
                <a:spcPct val="100000"/>
              </a:lnSpc>
            </a:pPr>
            <a:endParaRPr lang="en-US" sz="2000" spc="-6" dirty="0" smtClean="0">
              <a:solidFill>
                <a:srgbClr val="FFFFFF"/>
              </a:solidFill>
              <a:latin typeface="Arial"/>
            </a:endParaRPr>
          </a:p>
          <a:p>
            <a:pPr defTabSz="931544">
              <a:lnSpc>
                <a:spcPct val="100000"/>
              </a:lnSpc>
            </a:pPr>
            <a:endParaRPr lang="en-US" sz="2000" dirty="0">
              <a:solidFill>
                <a:srgbClr val="000000"/>
              </a:solidFill>
              <a:latin typeface="Arial"/>
            </a:endParaRPr>
          </a:p>
        </p:txBody>
      </p:sp>
      <p:sp>
        <p:nvSpPr>
          <p:cNvPr id="1615" name="PlaceHolder 3"/>
          <p:cNvSpPr>
            <a:spLocks noGrp="1"/>
          </p:cNvSpPr>
          <p:nvPr>
            <p:ph type="sldNum" idx="84"/>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B3C84DCF-2E27-4DE0-B7D7-D67902090BDB}" type="slidenum">
              <a:rPr lang="en-US"/>
              <a:pPr/>
              <a:t>83</a:t>
            </a:fld>
            <a:endParaRPr lang="en-US">
              <a:solidFill>
                <a:srgbClr val="000000"/>
              </a:solidFill>
              <a:latin typeface="Times New Roman"/>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0" name="PlaceHolder 1"/>
          <p:cNvSpPr>
            <a:spLocks noGrp="1" noRot="1" noChangeAspect="1"/>
          </p:cNvSpPr>
          <p:nvPr>
            <p:ph type="sldImg"/>
          </p:nvPr>
        </p:nvSpPr>
        <p:spPr>
          <a:xfrm>
            <a:off x="1181100" y="696913"/>
            <a:ext cx="4646613" cy="3486150"/>
          </a:xfrm>
          <a:prstGeom prst="rect">
            <a:avLst/>
          </a:prstGeom>
          <a:ln w="0">
            <a:noFill/>
          </a:ln>
        </p:spPr>
      </p:sp>
      <p:sp>
        <p:nvSpPr>
          <p:cNvPr id="1611"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spc="-6" dirty="0" smtClean="0">
                <a:solidFill>
                  <a:srgbClr val="FFFFFF"/>
                </a:solidFill>
                <a:latin typeface="+mn-lt"/>
              </a:rPr>
              <a:t>The fire killed over about 90° of the side facing the draft, but it was not so hot as to char the surfaces there.  </a:t>
            </a:r>
            <a:endParaRPr lang="en-US" sz="2000" dirty="0" smtClean="0">
              <a:solidFill>
                <a:srgbClr val="000000"/>
              </a:solidFill>
              <a:latin typeface="+mn-lt"/>
            </a:endParaRPr>
          </a:p>
          <a:p>
            <a:pPr defTabSz="931544">
              <a:lnSpc>
                <a:spcPct val="100000"/>
              </a:lnSpc>
            </a:pPr>
            <a:r>
              <a:rPr lang="en-US" sz="2000" spc="-6" dirty="0" smtClean="0">
                <a:solidFill>
                  <a:srgbClr val="FFFFFF"/>
                </a:solidFill>
                <a:latin typeface="+mn-lt"/>
              </a:rPr>
              <a:t>It was partly protected by the other stem of the double topped tree with the draft around it.  </a:t>
            </a:r>
            <a:endParaRPr lang="en-US" sz="2000" dirty="0" smtClean="0">
              <a:solidFill>
                <a:srgbClr val="000000"/>
              </a:solidFill>
              <a:latin typeface="+mn-lt"/>
            </a:endParaRPr>
          </a:p>
          <a:p>
            <a:pPr defTabSz="931544">
              <a:lnSpc>
                <a:spcPct val="100000"/>
              </a:lnSpc>
            </a:pPr>
            <a:r>
              <a:rPr lang="en-US" sz="2000" spc="-6" dirty="0" smtClean="0">
                <a:solidFill>
                  <a:srgbClr val="FFFFFF"/>
                </a:solidFill>
                <a:latin typeface="+mn-lt"/>
              </a:rPr>
              <a:t>The extra trash caught in the crotch however might have increased the duration of exposure to higher temperatures.</a:t>
            </a:r>
            <a:endParaRPr lang="en-US" sz="2000" dirty="0" smtClean="0">
              <a:solidFill>
                <a:srgbClr val="000000"/>
              </a:solidFill>
              <a:latin typeface="+mn-lt"/>
            </a:endParaRPr>
          </a:p>
          <a:p>
            <a:pPr defTabSz="931544">
              <a:lnSpc>
                <a:spcPct val="100000"/>
              </a:lnSpc>
            </a:pPr>
            <a:r>
              <a:rPr lang="en-US" sz="2000" spc="-6" dirty="0" smtClean="0">
                <a:solidFill>
                  <a:srgbClr val="FFFFFF"/>
                </a:solidFill>
                <a:latin typeface="+mn-lt"/>
              </a:rPr>
              <a:t>In this case, the cambium remained intact over about half of the circumference, presumably on the lee side of the fire draft. </a:t>
            </a:r>
            <a:endParaRPr lang="en-US" sz="2000" dirty="0" smtClean="0">
              <a:solidFill>
                <a:srgbClr val="000000"/>
              </a:solidFill>
              <a:latin typeface="+mn-lt"/>
            </a:endParaRPr>
          </a:p>
          <a:p>
            <a:pPr defTabSz="931544">
              <a:lnSpc>
                <a:spcPct val="100000"/>
              </a:lnSpc>
            </a:pPr>
            <a:r>
              <a:rPr lang="en-US" sz="2000" spc="-6" dirty="0" smtClean="0">
                <a:solidFill>
                  <a:srgbClr val="FFFFFF"/>
                </a:solidFill>
                <a:latin typeface="+mn-lt"/>
              </a:rPr>
              <a:t>The </a:t>
            </a:r>
            <a:r>
              <a:rPr lang="en-US" sz="2000" spc="-6" dirty="0" err="1" smtClean="0">
                <a:solidFill>
                  <a:srgbClr val="FFFFFF"/>
                </a:solidFill>
                <a:latin typeface="+mn-lt"/>
              </a:rPr>
              <a:t>tracheids</a:t>
            </a:r>
            <a:r>
              <a:rPr lang="en-US" sz="2000" spc="-6" dirty="0" smtClean="0">
                <a:solidFill>
                  <a:srgbClr val="FFFFFF"/>
                </a:solidFill>
                <a:latin typeface="+mn-lt"/>
              </a:rPr>
              <a:t> supplied the water and sugars to supply rapid </a:t>
            </a:r>
            <a:r>
              <a:rPr lang="en-US" sz="2000" spc="-6" dirty="0" err="1" smtClean="0">
                <a:solidFill>
                  <a:srgbClr val="FFFFFF"/>
                </a:solidFill>
                <a:latin typeface="+mn-lt"/>
              </a:rPr>
              <a:t>regrowth</a:t>
            </a:r>
            <a:r>
              <a:rPr lang="en-US" sz="2000" spc="-6" dirty="0" smtClean="0">
                <a:solidFill>
                  <a:srgbClr val="FFFFFF"/>
                </a:solidFill>
                <a:latin typeface="+mn-lt"/>
              </a:rPr>
              <a:t> producing the classic green fuzz the tree shows after a fire.</a:t>
            </a:r>
            <a:endParaRPr lang="en-US" sz="2000" dirty="0" smtClean="0">
              <a:solidFill>
                <a:srgbClr val="000000"/>
              </a:solidFill>
              <a:latin typeface="+mn-lt"/>
            </a:endParaRPr>
          </a:p>
          <a:p>
            <a:pPr defTabSz="931544">
              <a:lnSpc>
                <a:spcPct val="100000"/>
              </a:lnSpc>
            </a:pPr>
            <a:r>
              <a:rPr lang="en-US" sz="2000" spc="-6" dirty="0" smtClean="0">
                <a:solidFill>
                  <a:srgbClr val="FFFFFF"/>
                </a:solidFill>
                <a:latin typeface="+mn-lt"/>
              </a:rPr>
              <a:t>That fuzz produces very fat rings for the first few years, especially where it is wrapping new wood around the dead surface of the dead tissue.  </a:t>
            </a:r>
          </a:p>
          <a:p>
            <a:pPr defTabSz="931544">
              <a:lnSpc>
                <a:spcPct val="100000"/>
              </a:lnSpc>
            </a:pPr>
            <a:r>
              <a:rPr lang="en-US" sz="2000" spc="-6" dirty="0" smtClean="0">
                <a:solidFill>
                  <a:srgbClr val="FFFFFF"/>
                </a:solidFill>
                <a:latin typeface="+mn-lt"/>
              </a:rPr>
              <a:t>We don’t see those fat rings where we should</a:t>
            </a:r>
            <a:r>
              <a:rPr lang="en-US" sz="2000" spc="-6" baseline="0" dirty="0" smtClean="0">
                <a:solidFill>
                  <a:srgbClr val="FFFFFF"/>
                </a:solidFill>
                <a:latin typeface="+mn-lt"/>
              </a:rPr>
              <a:t> expect them around the total arc of intact cambium as a matter of building a tube but that may be due to beetles. </a:t>
            </a:r>
            <a:endParaRPr lang="en-US" sz="2000" dirty="0">
              <a:solidFill>
                <a:srgbClr val="000000"/>
              </a:solidFill>
              <a:latin typeface="Arial"/>
            </a:endParaRPr>
          </a:p>
          <a:p>
            <a:pPr defTabSz="931544">
              <a:lnSpc>
                <a:spcPct val="100000"/>
              </a:lnSpc>
            </a:pPr>
            <a:endParaRPr lang="en-US" sz="2000" dirty="0" smtClean="0">
              <a:solidFill>
                <a:srgbClr val="000000"/>
              </a:solidFill>
              <a:latin typeface="Arial"/>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smtClean="0">
                <a:solidFill>
                  <a:srgbClr val="FFFFFF"/>
                </a:solidFill>
                <a:latin typeface="+mn-lt"/>
              </a:rPr>
              <a:t>The big problem here is that I don’t see 83 rings after the event, but counting rings in redwood can be very tricky.  </a:t>
            </a: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baseline="0" dirty="0" smtClean="0">
                <a:solidFill>
                  <a:srgbClr val="FFFFFF"/>
                </a:solidFill>
                <a:latin typeface="+mn-lt"/>
              </a:rPr>
              <a:t>Redwood heartwood gains its decay resistance when moisture levels drop below 30% which might well be happening under exposed surfaces having no bark.  </a:t>
            </a:r>
          </a:p>
          <a:p>
            <a:pPr marL="0" marR="0" indent="0" algn="l" defTabSz="931544" rtl="0" eaLnBrk="1" fontAlgn="auto" latinLnBrk="0" hangingPunct="1">
              <a:lnSpc>
                <a:spcPct val="100000"/>
              </a:lnSpc>
              <a:spcBef>
                <a:spcPts val="0"/>
              </a:spcBef>
              <a:spcAft>
                <a:spcPts val="0"/>
              </a:spcAft>
              <a:buClrTx/>
              <a:buSzTx/>
              <a:buFontTx/>
              <a:buNone/>
              <a:tabLst>
                <a:tab pos="0" algn="l"/>
              </a:tabLst>
              <a:defRPr/>
            </a:pPr>
            <a:endParaRPr lang="en-US" sz="2000" dirty="0" smtClean="0">
              <a:solidFill>
                <a:srgbClr val="000000"/>
              </a:solidFill>
              <a:latin typeface="+mn-lt"/>
            </a:endParaRPr>
          </a:p>
          <a:p>
            <a:pPr defTabSz="931544">
              <a:lnSpc>
                <a:spcPct val="100000"/>
              </a:lnSpc>
            </a:pPr>
            <a:endParaRPr lang="en-US" sz="2000" dirty="0">
              <a:solidFill>
                <a:srgbClr val="000000"/>
              </a:solidFill>
              <a:latin typeface="Arial"/>
            </a:endParaRPr>
          </a:p>
        </p:txBody>
      </p:sp>
      <p:sp>
        <p:nvSpPr>
          <p:cNvPr id="1612" name="PlaceHolder 3"/>
          <p:cNvSpPr>
            <a:spLocks noGrp="1"/>
          </p:cNvSpPr>
          <p:nvPr>
            <p:ph type="sldNum" idx="83"/>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08C7BEF6-A817-4A3C-97F5-B742BB17262C}" type="slidenum">
              <a:rPr lang="en-US"/>
              <a:pPr/>
              <a:t>84</a:t>
            </a:fld>
            <a:endParaRPr lang="en-US">
              <a:solidFill>
                <a:srgbClr val="000000"/>
              </a:solidFill>
              <a:latin typeface="Times New Roman"/>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0" name="PlaceHolder 1"/>
          <p:cNvSpPr>
            <a:spLocks noGrp="1" noRot="1" noChangeAspect="1"/>
          </p:cNvSpPr>
          <p:nvPr>
            <p:ph type="sldImg"/>
          </p:nvPr>
        </p:nvSpPr>
        <p:spPr>
          <a:xfrm>
            <a:off x="1181100" y="696913"/>
            <a:ext cx="4648200" cy="3486150"/>
          </a:xfrm>
          <a:prstGeom prst="rect">
            <a:avLst/>
          </a:prstGeom>
          <a:ln w="0">
            <a:noFill/>
          </a:ln>
        </p:spPr>
      </p:sp>
      <p:sp>
        <p:nvSpPr>
          <p:cNvPr id="1641"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7500" lnSpcReduction="20000"/>
          </a:bodyPr>
          <a:lstStyle/>
          <a:p>
            <a:pPr defTabSz="931544">
              <a:lnSpc>
                <a:spcPct val="100000"/>
              </a:lnSpc>
            </a:pPr>
            <a:r>
              <a:rPr lang="en-US" sz="2000" spc="-6" baseline="0" dirty="0" smtClean="0">
                <a:solidFill>
                  <a:srgbClr val="FFFFFF"/>
                </a:solidFill>
                <a:latin typeface="+mn-lt"/>
              </a:rPr>
              <a:t>As to the relative rate at which rot comes off the heartwood, I ran that experiment back in the 90s when I cut our those spindly suckers and decked 10 foot sections of them on the south edge of the stand at the very end of a road to keep them out of the way.  I thought the tight grain would make the heartwood into excellent fence posts for a “grape stake” fence near our entry as an architectural artifact, so I obviously didn’t want the sapwood, the removal of which could be painful.  Hence I stacked them tightly so that that sapwood would rot. True to thesis, they did, more proficiently inside the pile, then requiring laborious removal with a draw knife of the remaining sapwood from those outside the pile.  It was a nasty operation.  A deck of those dry heartwood poles sits in the shade of a fir tree to this day, 35 years after they were cut and showing no sign of decay.  </a:t>
            </a:r>
          </a:p>
          <a:p>
            <a:pPr defTabSz="931544">
              <a:lnSpc>
                <a:spcPct val="100000"/>
              </a:lnSpc>
            </a:pPr>
            <a:endParaRPr lang="en-US" sz="2000" spc="-6" baseline="0" dirty="0" smtClean="0">
              <a:solidFill>
                <a:srgbClr val="FFFFFF"/>
              </a:solidFill>
              <a:latin typeface="+mn-lt"/>
            </a:endParaRPr>
          </a:p>
          <a:p>
            <a:pPr defTabSz="931544">
              <a:lnSpc>
                <a:spcPct val="100000"/>
              </a:lnSpc>
            </a:pPr>
            <a:r>
              <a:rPr lang="en-US" sz="2000" spc="-6" baseline="0" dirty="0" smtClean="0">
                <a:solidFill>
                  <a:srgbClr val="FFFFFF"/>
                </a:solidFill>
                <a:latin typeface="+mn-lt"/>
              </a:rPr>
              <a:t>Redwood heartwood gains its decay resistance when moisture levels drop below 30%.  </a:t>
            </a:r>
          </a:p>
        </p:txBody>
      </p:sp>
      <p:sp>
        <p:nvSpPr>
          <p:cNvPr id="1642" name="PlaceHolder 3"/>
          <p:cNvSpPr>
            <a:spLocks noGrp="1"/>
          </p:cNvSpPr>
          <p:nvPr>
            <p:ph type="sldNum" idx="93"/>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8AB3579-A89C-44B2-A02A-DC775A1EC7E2}" type="slidenum">
              <a:rPr lang="en-US"/>
              <a:pPr/>
              <a:t>85</a:t>
            </a:fld>
            <a:endParaRPr lang="en-US">
              <a:solidFill>
                <a:srgbClr val="000000"/>
              </a:solidFill>
              <a:latin typeface="Times New Roman"/>
            </a:endParaRP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0" name="PlaceHolder 1"/>
          <p:cNvSpPr>
            <a:spLocks noGrp="1" noRot="1" noChangeAspect="1"/>
          </p:cNvSpPr>
          <p:nvPr>
            <p:ph type="sldImg"/>
          </p:nvPr>
        </p:nvSpPr>
        <p:spPr>
          <a:xfrm>
            <a:off x="1181100" y="696913"/>
            <a:ext cx="4648200" cy="3486150"/>
          </a:xfrm>
          <a:prstGeom prst="rect">
            <a:avLst/>
          </a:prstGeom>
          <a:ln w="0">
            <a:noFill/>
          </a:ln>
        </p:spPr>
      </p:sp>
      <p:sp>
        <p:nvSpPr>
          <p:cNvPr id="1641"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7500" lnSpcReduction="20000"/>
          </a:bodyPr>
          <a:lstStyle/>
          <a:p>
            <a:pPr defTabSz="931544">
              <a:lnSpc>
                <a:spcPct val="100000"/>
              </a:lnSpc>
            </a:pPr>
            <a:r>
              <a:rPr lang="en-US" sz="2000" spc="-6" baseline="0" dirty="0" smtClean="0">
                <a:solidFill>
                  <a:srgbClr val="FFFFFF"/>
                </a:solidFill>
                <a:latin typeface="+mn-lt"/>
              </a:rPr>
              <a:t>There were other poles that I didn’t carry out of the stand, mostly from the bottom, of that very steep slope.  I simply hit my limit carrying them up this slope and laid them across the slope to slow water and build topsoil… eventually.  What I didn’t expect was that those logs on the soil surface rooted and gave me a very dense stand of trees I have since cut and treated with </a:t>
            </a:r>
            <a:r>
              <a:rPr lang="en-US" sz="2000" spc="-6" baseline="0" dirty="0" err="1" smtClean="0">
                <a:solidFill>
                  <a:srgbClr val="FFFFFF"/>
                </a:solidFill>
                <a:latin typeface="+mn-lt"/>
              </a:rPr>
              <a:t>glyphosate</a:t>
            </a:r>
            <a:r>
              <a:rPr lang="en-US" sz="2000" spc="-6" baseline="0" dirty="0" smtClean="0">
                <a:solidFill>
                  <a:srgbClr val="FFFFFF"/>
                </a:solidFill>
                <a:latin typeface="+mn-lt"/>
              </a:rPr>
              <a:t>.  </a:t>
            </a:r>
            <a:endParaRPr lang="en-US" sz="2000" dirty="0">
              <a:solidFill>
                <a:srgbClr val="000000"/>
              </a:solidFill>
              <a:latin typeface="+mn-lt"/>
            </a:endParaRPr>
          </a:p>
        </p:txBody>
      </p:sp>
      <p:sp>
        <p:nvSpPr>
          <p:cNvPr id="1642" name="PlaceHolder 3"/>
          <p:cNvSpPr>
            <a:spLocks noGrp="1"/>
          </p:cNvSpPr>
          <p:nvPr>
            <p:ph type="sldNum" idx="93"/>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8AB3579-A89C-44B2-A02A-DC775A1EC7E2}" type="slidenum">
              <a:rPr lang="en-US"/>
              <a:pPr/>
              <a:t>86</a:t>
            </a:fld>
            <a:endParaRPr lang="en-US">
              <a:solidFill>
                <a:srgbClr val="000000"/>
              </a:solidFill>
              <a:latin typeface="Times New Roman"/>
            </a:endParaRPr>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0" name="PlaceHolder 1"/>
          <p:cNvSpPr>
            <a:spLocks noGrp="1" noRot="1" noChangeAspect="1"/>
          </p:cNvSpPr>
          <p:nvPr>
            <p:ph type="sldImg"/>
          </p:nvPr>
        </p:nvSpPr>
        <p:spPr>
          <a:xfrm>
            <a:off x="1181100" y="696913"/>
            <a:ext cx="4648200" cy="3486150"/>
          </a:xfrm>
          <a:prstGeom prst="rect">
            <a:avLst/>
          </a:prstGeom>
          <a:ln w="0">
            <a:noFill/>
          </a:ln>
        </p:spPr>
      </p:sp>
      <p:sp>
        <p:nvSpPr>
          <p:cNvPr id="1641"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7500" lnSpcReduction="20000"/>
          </a:bodyPr>
          <a:lstStyle/>
          <a:p>
            <a:pPr defTabSz="931544">
              <a:lnSpc>
                <a:spcPct val="100000"/>
              </a:lnSpc>
            </a:pPr>
            <a:r>
              <a:rPr lang="en-US" sz="2000" spc="-6" baseline="0" dirty="0" smtClean="0">
                <a:solidFill>
                  <a:srgbClr val="FFFFFF"/>
                </a:solidFill>
                <a:latin typeface="+mn-lt"/>
              </a:rPr>
              <a:t>The point is that I gathered soil to rot them and instead they simply sprouted and grew. </a:t>
            </a:r>
          </a:p>
          <a:p>
            <a:pPr defTabSz="931544">
              <a:lnSpc>
                <a:spcPct val="100000"/>
              </a:lnSpc>
            </a:pPr>
            <a:endParaRPr lang="en-US" sz="2000" spc="-6" baseline="0" dirty="0" smtClean="0">
              <a:solidFill>
                <a:srgbClr val="FFFFFF"/>
              </a:solidFill>
              <a:latin typeface="+mn-lt"/>
            </a:endParaRPr>
          </a:p>
          <a:p>
            <a:pPr defTabSz="931544">
              <a:lnSpc>
                <a:spcPct val="100000"/>
              </a:lnSpc>
            </a:pPr>
            <a:r>
              <a:rPr lang="en-US" sz="2000" spc="-6" baseline="0" dirty="0" smtClean="0">
                <a:solidFill>
                  <a:srgbClr val="FFFFFF"/>
                </a:solidFill>
                <a:latin typeface="+mn-lt"/>
              </a:rPr>
              <a:t>I plan to part those logs every couple of feet to inhibit moisture retention and to admit fungal attack.  Nothing else grows here except redwood suckers and tanoak. </a:t>
            </a:r>
            <a:endParaRPr lang="en-US" sz="2000" dirty="0">
              <a:solidFill>
                <a:srgbClr val="000000"/>
              </a:solidFill>
              <a:latin typeface="+mn-lt"/>
            </a:endParaRPr>
          </a:p>
        </p:txBody>
      </p:sp>
      <p:sp>
        <p:nvSpPr>
          <p:cNvPr id="1642" name="PlaceHolder 3"/>
          <p:cNvSpPr>
            <a:spLocks noGrp="1"/>
          </p:cNvSpPr>
          <p:nvPr>
            <p:ph type="sldNum" idx="93"/>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8AB3579-A89C-44B2-A02A-DC775A1EC7E2}" type="slidenum">
              <a:rPr lang="en-US"/>
              <a:pPr/>
              <a:t>87</a:t>
            </a:fld>
            <a:endParaRPr lang="en-US">
              <a:solidFill>
                <a:srgbClr val="000000"/>
              </a:solidFill>
              <a:latin typeface="Times New Roman"/>
            </a:endParaRPr>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6" name="PlaceHolder 1"/>
          <p:cNvSpPr>
            <a:spLocks noGrp="1" noRot="1" noChangeAspect="1"/>
          </p:cNvSpPr>
          <p:nvPr>
            <p:ph type="sldImg"/>
          </p:nvPr>
        </p:nvSpPr>
        <p:spPr>
          <a:xfrm>
            <a:off x="1181100" y="696913"/>
            <a:ext cx="4648200" cy="3486150"/>
          </a:xfrm>
          <a:prstGeom prst="rect">
            <a:avLst/>
          </a:prstGeom>
          <a:ln w="0">
            <a:noFill/>
          </a:ln>
        </p:spPr>
      </p:sp>
      <p:sp>
        <p:nvSpPr>
          <p:cNvPr id="1647"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dirty="0">
                <a:solidFill>
                  <a:srgbClr val="FFFFFF"/>
                </a:solidFill>
                <a:latin typeface="Arial"/>
              </a:rPr>
              <a:t>So one has to ask, WHY do redwoods do this?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To survive fungal attack after injury due to fire.  If </a:t>
            </a:r>
            <a:r>
              <a:rPr lang="en-US" sz="2000" spc="-6" dirty="0" smtClean="0">
                <a:solidFill>
                  <a:srgbClr val="FFFFFF"/>
                </a:solidFill>
                <a:latin typeface="Arial"/>
              </a:rPr>
              <a:t>a redwood cambium </a:t>
            </a:r>
            <a:r>
              <a:rPr lang="en-US" sz="2000" spc="-6" dirty="0">
                <a:solidFill>
                  <a:srgbClr val="FFFFFF"/>
                </a:solidFill>
                <a:latin typeface="Arial"/>
              </a:rPr>
              <a:t>exceeds 60 °C, it dies, </a:t>
            </a:r>
            <a:r>
              <a:rPr lang="en-US" sz="2000" spc="-6" dirty="0" smtClean="0">
                <a:solidFill>
                  <a:srgbClr val="FFFFFF"/>
                </a:solidFill>
                <a:latin typeface="Arial"/>
              </a:rPr>
              <a:t>just </a:t>
            </a:r>
            <a:r>
              <a:rPr lang="en-US" sz="2000" spc="-6" dirty="0">
                <a:solidFill>
                  <a:srgbClr val="FFFFFF"/>
                </a:solidFill>
                <a:latin typeface="Arial"/>
              </a:rPr>
              <a:t>like any other conifer.  Yes, redwoods often survive fire as compared to other conifers due to their insulative bark, but that doesn’t mean they don’t suffer serious injury.  In a young seed tree stand like this, all the trees had thinner bark in 1941, rendering them more susceptible to that injury.  In an old growth stand, the bark gets thinner toward the top. </a:t>
            </a:r>
            <a:endParaRPr lang="en-US" sz="2000" dirty="0">
              <a:solidFill>
                <a:srgbClr val="000000"/>
              </a:solidFill>
              <a:latin typeface="Arial"/>
            </a:endParaRPr>
          </a:p>
          <a:p>
            <a:pPr defTabSz="931544">
              <a:lnSpc>
                <a:spcPct val="100000"/>
              </a:lnSpc>
            </a:pPr>
            <a:endParaRPr lang="en-US" dirty="0">
              <a:solidFill>
                <a:srgbClr val="000000"/>
              </a:solidFill>
              <a:latin typeface="Arial"/>
            </a:endParaRPr>
          </a:p>
          <a:p>
            <a:pPr defTabSz="931544">
              <a:lnSpc>
                <a:spcPct val="100000"/>
              </a:lnSpc>
            </a:pPr>
            <a:r>
              <a:rPr lang="en-US" sz="2000" spc="-6" dirty="0">
                <a:solidFill>
                  <a:srgbClr val="FFFFFF"/>
                </a:solidFill>
              </a:rPr>
              <a:t>From a structural perspective, a hollow tube is stronger in resisting bending moment loads than is a solid rod of the same weight.  It’s why bicycles, race cars, and airplanes have always been made of tubing.  The mode of failure in tubes is if the wall is too thin, allowing the tube to buckle or (in the case of redwood), simply break.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rPr>
              <a:t>A fire attacks a tree from without.  Wherever the cambium dies, so does that part of the tree.  While the green fuzz might provide enough vascular cambium tissue to rebuild a circumferential cambium and the Barrier Wall 4, whether it will is a matter of severity of injury and individual vitality.  Each of these events over a lifetime is, by degree, cumulative.  </a:t>
            </a:r>
            <a:endParaRPr lang="en-US" sz="2000" dirty="0">
              <a:solidFill>
                <a:srgbClr val="000000"/>
              </a:solidFill>
              <a:latin typeface="Arial"/>
            </a:endParaRPr>
          </a:p>
        </p:txBody>
      </p:sp>
      <p:sp>
        <p:nvSpPr>
          <p:cNvPr id="1648" name="PlaceHolder 3"/>
          <p:cNvSpPr>
            <a:spLocks noGrp="1"/>
          </p:cNvSpPr>
          <p:nvPr>
            <p:ph type="sldNum" idx="95"/>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30D62623-C066-4C26-B065-A67E74A97AB4}" type="slidenum">
              <a:rPr lang="en-US"/>
              <a:pPr/>
              <a:t>88</a:t>
            </a:fld>
            <a:endParaRPr lang="en-US">
              <a:solidFill>
                <a:srgbClr val="000000"/>
              </a:solidFill>
              <a:latin typeface="Times New Roman"/>
            </a:endParaRPr>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5" name="PlaceHolder 1"/>
          <p:cNvSpPr>
            <a:spLocks noGrp="1" noRot="1" noChangeAspect="1"/>
          </p:cNvSpPr>
          <p:nvPr>
            <p:ph type="sldImg"/>
          </p:nvPr>
        </p:nvSpPr>
        <p:spPr>
          <a:xfrm>
            <a:off x="1181100" y="696913"/>
            <a:ext cx="4646613" cy="3486150"/>
          </a:xfrm>
          <a:prstGeom prst="rect">
            <a:avLst/>
          </a:prstGeom>
          <a:ln w="0">
            <a:noFill/>
          </a:ln>
        </p:spPr>
      </p:sp>
      <p:sp>
        <p:nvSpPr>
          <p:cNvPr id="1656"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62500" lnSpcReduction="20000"/>
          </a:bodyPr>
          <a:lstStyle/>
          <a:p>
            <a:pPr defTabSz="931544">
              <a:lnSpc>
                <a:spcPct val="100000"/>
              </a:lnSpc>
            </a:pPr>
            <a:r>
              <a:rPr lang="en-US" sz="2000" dirty="0">
                <a:solidFill>
                  <a:srgbClr val="000000"/>
                </a:solidFill>
                <a:latin typeface="Arial"/>
              </a:rPr>
              <a:t>So to recap, at the top there is no </a:t>
            </a:r>
            <a:r>
              <a:rPr lang="en-US" sz="2000" dirty="0" smtClean="0">
                <a:solidFill>
                  <a:srgbClr val="000000"/>
                </a:solidFill>
                <a:latin typeface="Arial"/>
              </a:rPr>
              <a:t>Barrier Wall 4.  They </a:t>
            </a:r>
            <a:r>
              <a:rPr lang="en-US" sz="2000" dirty="0">
                <a:solidFill>
                  <a:srgbClr val="000000"/>
                </a:solidFill>
                <a:latin typeface="Arial"/>
              </a:rPr>
              <a:t>rot across the entire stem </a:t>
            </a:r>
            <a:r>
              <a:rPr lang="en-US" sz="2000" dirty="0" smtClean="0">
                <a:solidFill>
                  <a:srgbClr val="000000"/>
                </a:solidFill>
                <a:latin typeface="Arial"/>
              </a:rPr>
              <a:t>and readily admit beetle attack,</a:t>
            </a:r>
            <a:r>
              <a:rPr lang="en-US" sz="2000" baseline="0" dirty="0" smtClean="0">
                <a:solidFill>
                  <a:srgbClr val="000000"/>
                </a:solidFill>
                <a:latin typeface="Arial"/>
              </a:rPr>
              <a:t> thus </a:t>
            </a:r>
            <a:r>
              <a:rPr lang="en-US" sz="2000" dirty="0" smtClean="0">
                <a:solidFill>
                  <a:srgbClr val="000000"/>
                </a:solidFill>
                <a:latin typeface="Arial"/>
              </a:rPr>
              <a:t>making the top </a:t>
            </a:r>
            <a:r>
              <a:rPr lang="en-US" sz="2000" dirty="0">
                <a:solidFill>
                  <a:srgbClr val="000000"/>
                </a:solidFill>
                <a:latin typeface="Arial"/>
              </a:rPr>
              <a:t>more susceptible to breakage.  </a:t>
            </a:r>
          </a:p>
          <a:p>
            <a:pPr defTabSz="931544">
              <a:lnSpc>
                <a:spcPct val="100000"/>
              </a:lnSpc>
            </a:pPr>
            <a:endParaRPr lang="en-US" sz="2000" dirty="0" smtClean="0">
              <a:solidFill>
                <a:srgbClr val="000000"/>
              </a:solidFill>
              <a:latin typeface="Arial"/>
            </a:endParaRPr>
          </a:p>
          <a:p>
            <a:pPr marL="0" marR="0" indent="0" algn="l" defTabSz="1057668" rtl="0" eaLnBrk="1" fontAlgn="auto" latinLnBrk="0" hangingPunct="1">
              <a:lnSpc>
                <a:spcPct val="90000"/>
              </a:lnSpc>
              <a:spcBef>
                <a:spcPts val="0"/>
              </a:spcBef>
              <a:spcAft>
                <a:spcPts val="0"/>
              </a:spcAft>
              <a:buClrTx/>
              <a:buSzTx/>
              <a:buFontTx/>
              <a:buNone/>
              <a:tabLst>
                <a:tab pos="0" algn="l"/>
              </a:tabLst>
              <a:defRPr/>
            </a:pPr>
            <a:r>
              <a:rPr lang="en-US" sz="2000" dirty="0" smtClean="0">
                <a:solidFill>
                  <a:srgbClr val="000000"/>
                </a:solidFill>
                <a:latin typeface="Arial"/>
              </a:rPr>
              <a:t>One </a:t>
            </a:r>
            <a:r>
              <a:rPr lang="en-US" sz="2000" dirty="0">
                <a:solidFill>
                  <a:srgbClr val="000000"/>
                </a:solidFill>
                <a:latin typeface="Arial"/>
              </a:rPr>
              <a:t>notes that the heartwood is intact. </a:t>
            </a:r>
            <a:r>
              <a:rPr lang="en-US" sz="2000" dirty="0" smtClean="0">
                <a:solidFill>
                  <a:srgbClr val="000000"/>
                </a:solidFill>
                <a:latin typeface="+mn-lt"/>
              </a:rPr>
              <a:t>The stem in the middle has little to no moment of inertia to wind</a:t>
            </a:r>
            <a:r>
              <a:rPr lang="en-US" sz="2000" baseline="0" dirty="0" smtClean="0">
                <a:solidFill>
                  <a:srgbClr val="000000"/>
                </a:solidFill>
                <a:latin typeface="+mn-lt"/>
              </a:rPr>
              <a:t> loading (the tube structure is better for that).  </a:t>
            </a:r>
            <a:r>
              <a:rPr lang="en-US" sz="2000" dirty="0" smtClean="0">
                <a:solidFill>
                  <a:srgbClr val="000000"/>
                </a:solidFill>
                <a:latin typeface="Arial"/>
              </a:rPr>
              <a:t>My </a:t>
            </a:r>
            <a:r>
              <a:rPr lang="en-US" sz="2000" dirty="0">
                <a:solidFill>
                  <a:srgbClr val="000000"/>
                </a:solidFill>
                <a:latin typeface="Arial"/>
              </a:rPr>
              <a:t>speculation is that because the defensive chemistry develops at the </a:t>
            </a:r>
            <a:r>
              <a:rPr lang="en-US" sz="2000" dirty="0" smtClean="0">
                <a:solidFill>
                  <a:srgbClr val="000000"/>
                </a:solidFill>
                <a:latin typeface="Arial"/>
              </a:rPr>
              <a:t>transition zone, </a:t>
            </a:r>
            <a:r>
              <a:rPr lang="en-US" sz="2000" dirty="0">
                <a:solidFill>
                  <a:srgbClr val="000000"/>
                </a:solidFill>
                <a:latin typeface="Arial"/>
              </a:rPr>
              <a:t>unlike below, the parenchyma </a:t>
            </a:r>
            <a:r>
              <a:rPr lang="en-US" sz="2000" dirty="0" smtClean="0">
                <a:solidFill>
                  <a:srgbClr val="000000"/>
                </a:solidFill>
                <a:latin typeface="Arial"/>
              </a:rPr>
              <a:t>are insufficiently supplied </a:t>
            </a:r>
            <a:r>
              <a:rPr lang="en-US" sz="2000" dirty="0">
                <a:solidFill>
                  <a:srgbClr val="000000"/>
                </a:solidFill>
                <a:latin typeface="Arial"/>
              </a:rPr>
              <a:t>to </a:t>
            </a:r>
            <a:r>
              <a:rPr lang="en-US" sz="2000" dirty="0" smtClean="0">
                <a:solidFill>
                  <a:srgbClr val="000000"/>
                </a:solidFill>
                <a:latin typeface="Arial"/>
              </a:rPr>
              <a:t>do much with a young tree or top.  </a:t>
            </a:r>
            <a:r>
              <a:rPr lang="en-US" sz="2000" dirty="0">
                <a:solidFill>
                  <a:srgbClr val="000000"/>
                </a:solidFill>
                <a:latin typeface="Arial"/>
              </a:rPr>
              <a:t>There is obviously less beetle damage in the “Post-Fire Heart?” sector, but the cross section was too weak and the material too brittle to do much good against windage in the top that grew from there.  </a:t>
            </a:r>
            <a:r>
              <a:rPr lang="en-US" sz="2000" dirty="0" smtClean="0">
                <a:solidFill>
                  <a:srgbClr val="000000"/>
                </a:solidFill>
                <a:latin typeface="Arial"/>
              </a:rPr>
              <a:t>That </a:t>
            </a:r>
            <a:r>
              <a:rPr lang="en-US" sz="2000" dirty="0">
                <a:solidFill>
                  <a:srgbClr val="000000"/>
                </a:solidFill>
                <a:latin typeface="Arial"/>
              </a:rPr>
              <a:t>is still a developing science.  </a:t>
            </a:r>
          </a:p>
        </p:txBody>
      </p:sp>
      <p:sp>
        <p:nvSpPr>
          <p:cNvPr id="1657" name="PlaceHolder 3"/>
          <p:cNvSpPr>
            <a:spLocks noGrp="1"/>
          </p:cNvSpPr>
          <p:nvPr>
            <p:ph type="sldNum" idx="98"/>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281BCFE8-F863-4D94-925A-C4674A70E82C}" type="slidenum">
              <a:rPr lang="en-US"/>
              <a:pPr/>
              <a:t>89</a:t>
            </a:fld>
            <a:endParaRPr lang="en-US">
              <a:solidFill>
                <a:srgbClr val="000000"/>
              </a:solidFill>
              <a:latin typeface="Times New Roman"/>
            </a:endParaRPr>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 name="PlaceHolder 1"/>
          <p:cNvSpPr>
            <a:spLocks noGrp="1" noRot="1" noChangeAspect="1"/>
          </p:cNvSpPr>
          <p:nvPr>
            <p:ph type="sldImg"/>
          </p:nvPr>
        </p:nvSpPr>
        <p:spPr>
          <a:xfrm>
            <a:off x="1181100" y="696913"/>
            <a:ext cx="4646613" cy="3486150"/>
          </a:xfrm>
          <a:prstGeom prst="rect">
            <a:avLst/>
          </a:prstGeom>
          <a:ln w="0">
            <a:noFill/>
          </a:ln>
        </p:spPr>
      </p:sp>
      <p:sp>
        <p:nvSpPr>
          <p:cNvPr id="1659"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85000" lnSpcReduction="19999"/>
          </a:bodyPr>
          <a:lstStyle/>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dirty="0" smtClean="0">
                <a:solidFill>
                  <a:srgbClr val="000000"/>
                </a:solidFill>
                <a:latin typeface="+mn-lt"/>
              </a:rPr>
              <a:t>And break</a:t>
            </a:r>
            <a:r>
              <a:rPr lang="en-US" sz="2000" baseline="0" dirty="0" smtClean="0">
                <a:solidFill>
                  <a:srgbClr val="000000"/>
                </a:solidFill>
                <a:latin typeface="+mn-lt"/>
              </a:rPr>
              <a:t> they do.  </a:t>
            </a:r>
            <a:r>
              <a:rPr lang="en-US" sz="2000" dirty="0" smtClean="0">
                <a:solidFill>
                  <a:srgbClr val="000000"/>
                </a:solidFill>
                <a:latin typeface="+mn-lt"/>
              </a:rPr>
              <a:t>Whether the injury is fungal or beetle attack is immaterial to structural strength. </a:t>
            </a:r>
            <a:r>
              <a:rPr lang="en-US" sz="2000" spc="-6" dirty="0" smtClean="0">
                <a:solidFill>
                  <a:srgbClr val="FFFFFF"/>
                </a:solidFill>
                <a:latin typeface="+mn-lt"/>
              </a:rPr>
              <a:t>As we see here on Swanton Rd after the CZU only a year after the fire.  </a:t>
            </a:r>
            <a:endParaRPr lang="en-US" sz="2000" dirty="0" smtClean="0">
              <a:solidFill>
                <a:srgbClr val="000000"/>
              </a:solidFill>
              <a:latin typeface="+mn-lt"/>
            </a:endParaRPr>
          </a:p>
          <a:p>
            <a:pPr defTabSz="931544">
              <a:lnSpc>
                <a:spcPct val="100000"/>
              </a:lnSpc>
            </a:pPr>
            <a:endParaRPr lang="en-US" sz="2000" spc="-6" dirty="0" smtClean="0">
              <a:solidFill>
                <a:srgbClr val="FFFFFF"/>
              </a:solidFill>
              <a:latin typeface="Arial"/>
            </a:endParaRPr>
          </a:p>
          <a:p>
            <a:pPr defTabSz="931544">
              <a:lnSpc>
                <a:spcPct val="100000"/>
              </a:lnSpc>
            </a:pPr>
            <a:r>
              <a:rPr lang="en-US" sz="2000" spc="-6" dirty="0" smtClean="0">
                <a:solidFill>
                  <a:srgbClr val="FFFFFF"/>
                </a:solidFill>
                <a:latin typeface="Arial"/>
              </a:rPr>
              <a:t>At </a:t>
            </a:r>
            <a:r>
              <a:rPr lang="en-US" sz="2000" spc="-6" dirty="0">
                <a:solidFill>
                  <a:srgbClr val="FFFFFF"/>
                </a:solidFill>
                <a:latin typeface="Arial"/>
              </a:rPr>
              <a:t>the top of what remains of living tissue, the branches race to become new leaders growing from a rotting core until they break off or until the main stem fails entirely.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Note that the greenery is growing off one side, facing downhill, from which the fire draft probably came.  It apparently heated that side but was insufficient to kill the cambium there.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You will also note that the stem on the right appears to be </a:t>
            </a:r>
            <a:r>
              <a:rPr lang="en-US" sz="2000" spc="-6" dirty="0" smtClean="0">
                <a:solidFill>
                  <a:srgbClr val="FFFFFF"/>
                </a:solidFill>
                <a:latin typeface="Arial"/>
              </a:rPr>
              <a:t>hollow with a very thin wall.  </a:t>
            </a:r>
            <a:r>
              <a:rPr lang="en-US" sz="2000" spc="-6" dirty="0">
                <a:solidFill>
                  <a:srgbClr val="FFFFFF"/>
                </a:solidFill>
                <a:latin typeface="Arial"/>
              </a:rPr>
              <a:t>These are seed trees closer to the ridge top where wind exposure would be higher.  They were not here under aboriginal management.  </a:t>
            </a:r>
            <a:r>
              <a:rPr lang="en-US" sz="2000" spc="-6" dirty="0" smtClean="0">
                <a:solidFill>
                  <a:srgbClr val="FFFFFF"/>
                </a:solidFill>
                <a:latin typeface="Arial"/>
              </a:rPr>
              <a:t> </a:t>
            </a:r>
            <a:endParaRPr lang="en-US" sz="2000" dirty="0">
              <a:solidFill>
                <a:srgbClr val="000000"/>
              </a:solidFill>
              <a:latin typeface="Arial"/>
            </a:endParaRPr>
          </a:p>
        </p:txBody>
      </p:sp>
      <p:sp>
        <p:nvSpPr>
          <p:cNvPr id="1660" name="PlaceHolder 3"/>
          <p:cNvSpPr>
            <a:spLocks noGrp="1"/>
          </p:cNvSpPr>
          <p:nvPr>
            <p:ph type="sldNum" idx="99"/>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E5E5BB48-B0AE-4621-85F4-6727D2A03438}" type="slidenum">
              <a:rPr lang="en-US"/>
              <a:pPr/>
              <a:t>90</a:t>
            </a:fld>
            <a:endParaRPr lang="en-US">
              <a:solidFill>
                <a:srgbClr val="000000"/>
              </a:solidFill>
              <a:latin typeface="Times New Roman"/>
            </a:endParaRPr>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1" name="PlaceHolder 1"/>
          <p:cNvSpPr>
            <a:spLocks noGrp="1" noRot="1" noChangeAspect="1"/>
          </p:cNvSpPr>
          <p:nvPr>
            <p:ph type="sldImg"/>
          </p:nvPr>
        </p:nvSpPr>
        <p:spPr>
          <a:xfrm>
            <a:off x="1181100" y="696913"/>
            <a:ext cx="4648200" cy="3486150"/>
          </a:xfrm>
          <a:prstGeom prst="rect">
            <a:avLst/>
          </a:prstGeom>
          <a:ln w="0">
            <a:noFill/>
          </a:ln>
        </p:spPr>
      </p:sp>
      <p:sp>
        <p:nvSpPr>
          <p:cNvPr id="1662"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7500" lnSpcReduction="20000"/>
          </a:bodyPr>
          <a:lstStyle/>
          <a:p>
            <a:pPr defTabSz="931544">
              <a:lnSpc>
                <a:spcPct val="100000"/>
              </a:lnSpc>
            </a:pPr>
            <a:r>
              <a:rPr lang="en-US" sz="2000" spc="-6" dirty="0">
                <a:solidFill>
                  <a:srgbClr val="FFFFFF"/>
                </a:solidFill>
                <a:latin typeface="Arial"/>
              </a:rPr>
              <a:t>Similar to our #1 Stand, here is a line of stump clumps in a drainage.  The trees were dropped uphill to reduce breakage and were pulled out toward the road </a:t>
            </a:r>
            <a:r>
              <a:rPr lang="en-US" sz="2000" spc="-6" dirty="0" smtClean="0">
                <a:solidFill>
                  <a:srgbClr val="FFFFFF"/>
                </a:solidFill>
                <a:latin typeface="Arial"/>
              </a:rPr>
              <a:t>above.   </a:t>
            </a:r>
            <a:r>
              <a:rPr lang="en-US" sz="2000" spc="-6" dirty="0">
                <a:solidFill>
                  <a:srgbClr val="FFFFFF"/>
                </a:solidFill>
                <a:latin typeface="Arial"/>
              </a:rPr>
              <a:t>Then there was a slash fire and… up came seed trees.  This is a south facing slope nearer the coast than ours, so while seedlings survived, the stand is thinner.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After the CZU Fire, we see the same recovery model here as our Stand #1 albeit at a lower temperature range because the stand density is lower than ours and the trees were older.  Note that the greenery above ground is sprouting on one side, just like our Stand #1 tree top section.  This gets to how we can posit what will happen.</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In looking at the ground level at the wads at the base of the trunks, the prognosis is not encouraging for either a manageable stand density or trees that will grow to 300 feet without falling.  When these sprouts growing off the stump do fall, this forest will be a mess.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663" name="PlaceHolder 3"/>
          <p:cNvSpPr>
            <a:spLocks noGrp="1"/>
          </p:cNvSpPr>
          <p:nvPr>
            <p:ph type="sldNum" idx="100"/>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E229B754-FCA7-4EBE-9998-A13B9BEDE61D}" type="slidenum">
              <a:rPr lang="en-US"/>
              <a:pPr/>
              <a:t>91</a:t>
            </a:fld>
            <a:endParaRPr lang="en-US">
              <a:solidFill>
                <a:srgbClr val="000000"/>
              </a:solidFill>
              <a:latin typeface="Times New Roman"/>
            </a:endParaRPr>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4" name="PlaceHolder 1"/>
          <p:cNvSpPr>
            <a:spLocks noGrp="1" noRot="1" noChangeAspect="1"/>
          </p:cNvSpPr>
          <p:nvPr>
            <p:ph type="sldImg"/>
          </p:nvPr>
        </p:nvSpPr>
        <p:spPr>
          <a:xfrm>
            <a:off x="1181100" y="696913"/>
            <a:ext cx="4648200" cy="3486150"/>
          </a:xfrm>
          <a:prstGeom prst="rect">
            <a:avLst/>
          </a:prstGeom>
          <a:ln w="0">
            <a:noFill/>
          </a:ln>
        </p:spPr>
      </p:sp>
      <p:sp>
        <p:nvSpPr>
          <p:cNvPr id="1665"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55000" lnSpcReduction="20000"/>
          </a:bodyPr>
          <a:lstStyle/>
          <a:p>
            <a:pPr defTabSz="914266">
              <a:lnSpc>
                <a:spcPct val="100000"/>
              </a:lnSpc>
            </a:pPr>
            <a:r>
              <a:rPr lang="en-US" sz="2000" spc="-6" dirty="0">
                <a:solidFill>
                  <a:srgbClr val="FFFFFF"/>
                </a:solidFill>
                <a:latin typeface="Arial"/>
              </a:rPr>
              <a:t>Back to Big </a:t>
            </a:r>
            <a:r>
              <a:rPr lang="en-US" sz="2000" spc="-6" dirty="0" smtClean="0">
                <a:solidFill>
                  <a:srgbClr val="FFFFFF"/>
                </a:solidFill>
                <a:latin typeface="Arial"/>
              </a:rPr>
              <a:t>Basin, three winters after the</a:t>
            </a:r>
            <a:r>
              <a:rPr lang="en-US" sz="2000" spc="-6" baseline="0" dirty="0" smtClean="0">
                <a:solidFill>
                  <a:srgbClr val="FFFFFF"/>
                </a:solidFill>
                <a:latin typeface="Arial"/>
              </a:rPr>
              <a:t> fire</a:t>
            </a:r>
            <a:r>
              <a:rPr lang="en-US" sz="2000" spc="-6" dirty="0" smtClean="0">
                <a:solidFill>
                  <a:srgbClr val="FFFFFF"/>
                </a:solidFill>
                <a:latin typeface="Arial"/>
              </a:rPr>
              <a:t>.  </a:t>
            </a:r>
            <a:r>
              <a:rPr lang="en-US" sz="2000" spc="-6" dirty="0">
                <a:solidFill>
                  <a:srgbClr val="FFFFFF"/>
                </a:solidFill>
                <a:latin typeface="Arial"/>
              </a:rPr>
              <a:t>There was virtually no wind during this fire other than the draft, which here on level ground would be nearly vertical and therefore of relatively symmetrical temperature around the stems.  As the tree develops more windage and weight aloft, not only is it starting to rot, it also suffers from higher wind flux because the canopy no longer forms a continuous mass deflecting winds over the top.  This is the period during which breakage due to winds or earthquakes is more likely until the tube wall thickens </a:t>
            </a:r>
            <a:r>
              <a:rPr lang="en-US" sz="2000" spc="-6" dirty="0" smtClean="0">
                <a:solidFill>
                  <a:srgbClr val="FFFFFF"/>
                </a:solidFill>
                <a:latin typeface="Arial"/>
              </a:rPr>
              <a:t>and before </a:t>
            </a:r>
            <a:r>
              <a:rPr lang="en-US" sz="2000" spc="-6" dirty="0">
                <a:solidFill>
                  <a:srgbClr val="FFFFFF"/>
                </a:solidFill>
                <a:latin typeface="Arial"/>
              </a:rPr>
              <a:t>the rot is complete inside.  As you </a:t>
            </a:r>
            <a:r>
              <a:rPr lang="en-US" sz="2000" spc="-6" dirty="0" smtClean="0">
                <a:solidFill>
                  <a:srgbClr val="FFFFFF"/>
                </a:solidFill>
                <a:latin typeface="Arial"/>
              </a:rPr>
              <a:t>can </a:t>
            </a:r>
            <a:r>
              <a:rPr lang="en-US" sz="2000" spc="-6" dirty="0">
                <a:solidFill>
                  <a:srgbClr val="FFFFFF"/>
                </a:solidFill>
                <a:latin typeface="Arial"/>
              </a:rPr>
              <a:t>see, these trees are </a:t>
            </a:r>
            <a:r>
              <a:rPr lang="en-US" sz="2000" spc="-6" dirty="0" smtClean="0">
                <a:solidFill>
                  <a:srgbClr val="FFFFFF"/>
                </a:solidFill>
                <a:latin typeface="Arial"/>
              </a:rPr>
              <a:t>becoming “</a:t>
            </a:r>
            <a:r>
              <a:rPr lang="en-US" sz="2000" spc="-6" dirty="0" err="1">
                <a:solidFill>
                  <a:srgbClr val="FFFFFF"/>
                </a:solidFill>
                <a:latin typeface="Arial"/>
              </a:rPr>
              <a:t>redwads</a:t>
            </a:r>
            <a:r>
              <a:rPr lang="en-US" sz="2000" spc="-6" dirty="0">
                <a:solidFill>
                  <a:srgbClr val="FFFFFF"/>
                </a:solidFill>
                <a:latin typeface="Arial"/>
              </a:rPr>
              <a:t>.”  Effectively, the compartmentalized core at the bottom and the diffuse wet rot at the top are opposite decay </a:t>
            </a:r>
            <a:r>
              <a:rPr lang="en-US" sz="2000" spc="-6" dirty="0" smtClean="0">
                <a:solidFill>
                  <a:srgbClr val="FFFFFF"/>
                </a:solidFill>
                <a:latin typeface="Arial"/>
              </a:rPr>
              <a:t>models.  </a:t>
            </a:r>
            <a:endParaRPr lang="en-US" sz="2000" dirty="0">
              <a:solidFill>
                <a:srgbClr val="000000"/>
              </a:solidFill>
              <a:latin typeface="Arial"/>
            </a:endParaRPr>
          </a:p>
          <a:p>
            <a:pPr defTabSz="914266">
              <a:lnSpc>
                <a:spcPct val="100000"/>
              </a:lnSpc>
            </a:pPr>
            <a:endParaRPr lang="en-US" sz="2000" dirty="0">
              <a:solidFill>
                <a:srgbClr val="000000"/>
              </a:solidFill>
              <a:latin typeface="Arial"/>
            </a:endParaRPr>
          </a:p>
          <a:p>
            <a:pPr defTabSz="914266">
              <a:lnSpc>
                <a:spcPct val="100000"/>
              </a:lnSpc>
            </a:pPr>
            <a:r>
              <a:rPr lang="en-US" sz="2000" dirty="0">
                <a:solidFill>
                  <a:srgbClr val="000000"/>
                </a:solidFill>
                <a:latin typeface="Arial"/>
              </a:rPr>
              <a:t>From an engineering perspective, this means the tree is shedding windage and weight at the top as a competitive strategy, in order to reducing bending moment against the tubular section below, thus reducing the risk of complete stem failure.  </a:t>
            </a:r>
            <a:r>
              <a:rPr lang="en-US" sz="2000" dirty="0" smtClean="0">
                <a:solidFill>
                  <a:srgbClr val="000000"/>
                </a:solidFill>
                <a:latin typeface="Arial"/>
              </a:rPr>
              <a:t>As</a:t>
            </a:r>
            <a:r>
              <a:rPr lang="en-US" sz="2000" baseline="0" dirty="0" smtClean="0">
                <a:solidFill>
                  <a:srgbClr val="000000"/>
                </a:solidFill>
                <a:latin typeface="Arial"/>
              </a:rPr>
              <a:t> you will see, this is a survival strategy for these trees, given “natural” conditions of summer lightning on a century scale. </a:t>
            </a:r>
            <a:endParaRPr lang="en-US" sz="2000" dirty="0">
              <a:solidFill>
                <a:srgbClr val="000000"/>
              </a:solidFill>
              <a:latin typeface="Arial"/>
            </a:endParaRPr>
          </a:p>
          <a:p>
            <a:pPr defTabSz="914266">
              <a:lnSpc>
                <a:spcPct val="100000"/>
              </a:lnSpc>
            </a:pPr>
            <a:endParaRPr lang="en-US" sz="2000" dirty="0">
              <a:solidFill>
                <a:srgbClr val="000000"/>
              </a:solidFill>
              <a:latin typeface="Arial"/>
            </a:endParaRPr>
          </a:p>
        </p:txBody>
      </p:sp>
      <p:sp>
        <p:nvSpPr>
          <p:cNvPr id="1666" name="PlaceHolder 3"/>
          <p:cNvSpPr>
            <a:spLocks noGrp="1"/>
          </p:cNvSpPr>
          <p:nvPr>
            <p:ph type="sldNum" idx="101"/>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836381E4-26E8-4FDF-8499-5E685DAC6110}" type="slidenum">
              <a:rPr lang="en-US"/>
              <a:pPr/>
              <a:t>92</a:t>
            </a:fld>
            <a:endParaRPr lang="en-US">
              <a:solidFill>
                <a:srgbClr val="000000"/>
              </a:solidFill>
              <a:latin typeface="Times New Roman"/>
            </a:endParaRPr>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0" name="PlaceHolder 1"/>
          <p:cNvSpPr>
            <a:spLocks noGrp="1" noRot="1" noChangeAspect="1"/>
          </p:cNvSpPr>
          <p:nvPr>
            <p:ph type="sldImg"/>
          </p:nvPr>
        </p:nvSpPr>
        <p:spPr>
          <a:xfrm>
            <a:off x="1181100" y="696913"/>
            <a:ext cx="4648200" cy="3486150"/>
          </a:xfrm>
          <a:prstGeom prst="rect">
            <a:avLst/>
          </a:prstGeom>
          <a:ln w="0">
            <a:noFill/>
          </a:ln>
        </p:spPr>
      </p:sp>
      <p:sp>
        <p:nvSpPr>
          <p:cNvPr id="1671"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dirty="0" smtClean="0">
                <a:solidFill>
                  <a:srgbClr val="FFFFFF"/>
                </a:solidFill>
                <a:latin typeface="Arial"/>
              </a:rPr>
              <a:t>This </a:t>
            </a:r>
            <a:r>
              <a:rPr lang="en-US" sz="2000" spc="-6" dirty="0">
                <a:solidFill>
                  <a:srgbClr val="FFFFFF"/>
                </a:solidFill>
                <a:latin typeface="Arial"/>
              </a:rPr>
              <a:t>is how things worked with infrequent summer lightning fires before humans got to this continent.  In effect, this </a:t>
            </a:r>
            <a:r>
              <a:rPr lang="en-US" sz="2000" spc="-6" dirty="0" smtClean="0">
                <a:solidFill>
                  <a:srgbClr val="FFFFFF"/>
                </a:solidFill>
                <a:latin typeface="Arial"/>
              </a:rPr>
              <a:t>represents</a:t>
            </a:r>
            <a:r>
              <a:rPr lang="en-US" sz="2000" spc="-6" baseline="0" dirty="0" smtClean="0">
                <a:solidFill>
                  <a:srgbClr val="FFFFFF"/>
                </a:solidFill>
                <a:latin typeface="Arial"/>
              </a:rPr>
              <a:t> a return to</a:t>
            </a:r>
            <a:r>
              <a:rPr lang="en-US" sz="2000" spc="-6" dirty="0" smtClean="0">
                <a:solidFill>
                  <a:srgbClr val="FFFFFF"/>
                </a:solidFill>
                <a:latin typeface="Arial"/>
              </a:rPr>
              <a:t> </a:t>
            </a:r>
            <a:r>
              <a:rPr lang="en-US" sz="2000" spc="-6" dirty="0">
                <a:solidFill>
                  <a:srgbClr val="FFFFFF"/>
                </a:solidFill>
                <a:latin typeface="Arial"/>
              </a:rPr>
              <a:t>“the old normal.”   </a:t>
            </a:r>
            <a:r>
              <a:rPr lang="en-US" sz="2000" spc="-6" dirty="0" smtClean="0">
                <a:solidFill>
                  <a:srgbClr val="FFFFFF"/>
                </a:solidFill>
                <a:latin typeface="Arial"/>
              </a:rPr>
              <a:t>This </a:t>
            </a:r>
            <a:r>
              <a:rPr lang="en-US" sz="2000" spc="-6" dirty="0">
                <a:solidFill>
                  <a:srgbClr val="FFFFFF"/>
                </a:solidFill>
                <a:latin typeface="Arial"/>
              </a:rPr>
              <a:t>is “Natural” if and only if your idea of Natural means people don’t do anything because we aren’t elemental to “Nature” (which is how we live today).  </a:t>
            </a:r>
            <a:r>
              <a:rPr lang="en-US" sz="2000" spc="-6" dirty="0" smtClean="0">
                <a:solidFill>
                  <a:srgbClr val="FFFFFF"/>
                </a:solidFill>
                <a:latin typeface="Arial"/>
              </a:rPr>
              <a:t>Of course, that denies how</a:t>
            </a:r>
            <a:r>
              <a:rPr lang="en-US" sz="2000" spc="-6" baseline="0" dirty="0" smtClean="0">
                <a:solidFill>
                  <a:srgbClr val="FFFFFF"/>
                </a:solidFill>
                <a:latin typeface="Arial"/>
              </a:rPr>
              <a:t> these trees got so tall in the first place with Indian burning.  </a:t>
            </a:r>
            <a:r>
              <a:rPr lang="en-US" sz="2000" spc="-6" dirty="0" smtClean="0">
                <a:solidFill>
                  <a:srgbClr val="FFFFFF"/>
                </a:solidFill>
                <a:latin typeface="Arial"/>
              </a:rPr>
              <a:t>Under either regimen managed or “Natural,” the </a:t>
            </a:r>
            <a:r>
              <a:rPr lang="en-US" sz="2000" spc="-6" dirty="0">
                <a:solidFill>
                  <a:srgbClr val="FFFFFF"/>
                </a:solidFill>
                <a:latin typeface="Arial"/>
              </a:rPr>
              <a:t>system will take shape according to popular ideas among humans.  That’s just how things work.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smtClean="0">
                <a:solidFill>
                  <a:srgbClr val="FFFFFF"/>
                </a:solidFill>
                <a:latin typeface="+mn-lt"/>
              </a:rPr>
              <a:t>This is Natural if nobody does anything about ever taller and denser ladder fuels for over 100 years.  If this keeps up, if we don’t manage fuels, then what we have left of the colonnade</a:t>
            </a:r>
            <a:r>
              <a:rPr lang="en-US" sz="2000" spc="-6" baseline="0" dirty="0" smtClean="0">
                <a:solidFill>
                  <a:srgbClr val="FFFFFF"/>
                </a:solidFill>
                <a:latin typeface="+mn-lt"/>
              </a:rPr>
              <a:t> groves</a:t>
            </a:r>
            <a:r>
              <a:rPr lang="en-US" sz="2000" spc="-6" dirty="0" smtClean="0">
                <a:solidFill>
                  <a:srgbClr val="FFFFFF"/>
                </a:solidFill>
                <a:latin typeface="+mn-lt"/>
              </a:rPr>
              <a:t> of monster trees to which we’re accustomed will eventually look like this.  In some cases the tops are clearly burned off, but in others, the top is all that is left.  Some are dead; some are dying back from the top.  Some will die back later.  Some will fall.  Most will break off and </a:t>
            </a:r>
            <a:r>
              <a:rPr lang="en-US" sz="2000" spc="-6" dirty="0" smtClean="0">
                <a:solidFill>
                  <a:srgbClr val="FFFFFF"/>
                </a:solidFill>
                <a:latin typeface="Arial"/>
              </a:rPr>
              <a:t>“</a:t>
            </a:r>
            <a:r>
              <a:rPr lang="en-US" sz="2000" spc="-6" dirty="0">
                <a:solidFill>
                  <a:srgbClr val="FFFFFF"/>
                </a:solidFill>
                <a:latin typeface="Arial"/>
              </a:rPr>
              <a:t>recover” to some </a:t>
            </a:r>
            <a:r>
              <a:rPr lang="en-US" sz="2000" spc="-6" dirty="0" smtClean="0">
                <a:solidFill>
                  <a:srgbClr val="FFFFFF"/>
                </a:solidFill>
                <a:latin typeface="Arial"/>
              </a:rPr>
              <a:t>degree. </a:t>
            </a:r>
          </a:p>
          <a:p>
            <a:pPr marL="0" marR="0" indent="0" algn="l" defTabSz="931544" rtl="0" eaLnBrk="1" fontAlgn="auto" latinLnBrk="0" hangingPunct="1">
              <a:lnSpc>
                <a:spcPct val="100000"/>
              </a:lnSpc>
              <a:spcBef>
                <a:spcPts val="0"/>
              </a:spcBef>
              <a:spcAft>
                <a:spcPts val="0"/>
              </a:spcAft>
              <a:buClrTx/>
              <a:buSzTx/>
              <a:buFontTx/>
              <a:buNone/>
              <a:tabLst>
                <a:tab pos="0" algn="l"/>
              </a:tabLst>
              <a:defRPr/>
            </a:pPr>
            <a:endParaRPr lang="en-US" sz="2000" spc="-6" dirty="0" smtClean="0">
              <a:solidFill>
                <a:srgbClr val="FFFFFF"/>
              </a:solidFill>
              <a:latin typeface="Arial"/>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smtClean="0">
                <a:solidFill>
                  <a:srgbClr val="FFFFFF"/>
                </a:solidFill>
                <a:latin typeface="Arial"/>
              </a:rPr>
              <a:t>But </a:t>
            </a:r>
            <a:r>
              <a:rPr lang="en-US" sz="2000" spc="-6" dirty="0">
                <a:solidFill>
                  <a:srgbClr val="FFFFFF"/>
                </a:solidFill>
                <a:latin typeface="Arial"/>
              </a:rPr>
              <a:t>recover to what?  </a:t>
            </a:r>
            <a:r>
              <a:rPr lang="en-US" sz="2000" spc="-6" dirty="0" smtClean="0">
                <a:solidFill>
                  <a:srgbClr val="FFFFFF"/>
                </a:solidFill>
                <a:latin typeface="Arial"/>
              </a:rPr>
              <a:t> For </a:t>
            </a:r>
            <a:r>
              <a:rPr lang="en-US" sz="2000" spc="-6" dirty="0">
                <a:solidFill>
                  <a:srgbClr val="FFFFFF"/>
                </a:solidFill>
                <a:latin typeface="Arial"/>
              </a:rPr>
              <a:t>an example of </a:t>
            </a:r>
            <a:r>
              <a:rPr lang="en-US" sz="2000" spc="-6" dirty="0" smtClean="0">
                <a:solidFill>
                  <a:srgbClr val="FFFFFF"/>
                </a:solidFill>
                <a:latin typeface="Arial"/>
              </a:rPr>
              <a:t>that, </a:t>
            </a:r>
            <a:r>
              <a:rPr lang="en-US" sz="2000" spc="-6" dirty="0">
                <a:solidFill>
                  <a:srgbClr val="FFFFFF"/>
                </a:solidFill>
                <a:latin typeface="Arial"/>
              </a:rPr>
              <a:t>I didn’t have far to look. </a:t>
            </a:r>
            <a:endParaRPr lang="en-US" sz="2000" dirty="0">
              <a:solidFill>
                <a:srgbClr val="000000"/>
              </a:solidFill>
              <a:latin typeface="Arial"/>
            </a:endParaRPr>
          </a:p>
          <a:p>
            <a:pPr defTabSz="931544">
              <a:lnSpc>
                <a:spcPct val="100000"/>
              </a:lnSpc>
            </a:pPr>
            <a:endParaRPr lang="en-US" sz="2000" dirty="0" smtClean="0">
              <a:solidFill>
                <a:srgbClr val="000000"/>
              </a:solidFill>
              <a:latin typeface="Arial"/>
            </a:endParaRPr>
          </a:p>
          <a:p>
            <a:pPr defTabSz="931544">
              <a:lnSpc>
                <a:spcPct val="100000"/>
              </a:lnSpc>
            </a:pPr>
            <a:endParaRPr lang="en-US" sz="2000" dirty="0" smtClean="0">
              <a:solidFill>
                <a:srgbClr val="000000"/>
              </a:solidFill>
              <a:latin typeface="+mn-lt"/>
            </a:endParaRPr>
          </a:p>
          <a:p>
            <a:pPr defTabSz="931544">
              <a:lnSpc>
                <a:spcPct val="100000"/>
              </a:lnSpc>
            </a:pPr>
            <a:endParaRPr lang="en-US" sz="2000" dirty="0">
              <a:solidFill>
                <a:srgbClr val="000000"/>
              </a:solidFill>
              <a:latin typeface="Arial"/>
            </a:endParaRPr>
          </a:p>
        </p:txBody>
      </p:sp>
      <p:sp>
        <p:nvSpPr>
          <p:cNvPr id="1672" name="PlaceHolder 3"/>
          <p:cNvSpPr>
            <a:spLocks noGrp="1"/>
          </p:cNvSpPr>
          <p:nvPr>
            <p:ph type="sldNum" idx="103"/>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07239117-94C4-46C0-BA69-BF93C825ACA6}" type="slidenum">
              <a:rPr lang="en-US"/>
              <a:pPr/>
              <a:t>93</a:t>
            </a:fld>
            <a:endParaRPr lang="en-US">
              <a:solidFill>
                <a:srgbClr val="000000"/>
              </a:solidFill>
              <a:latin typeface="Times New Roman"/>
            </a:endParaRPr>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6" name="PlaceHolder 1"/>
          <p:cNvSpPr>
            <a:spLocks noGrp="1" noRot="1" noChangeAspect="1"/>
          </p:cNvSpPr>
          <p:nvPr>
            <p:ph type="sldImg"/>
          </p:nvPr>
        </p:nvSpPr>
        <p:spPr>
          <a:xfrm>
            <a:off x="1181100" y="696913"/>
            <a:ext cx="4646613" cy="3486150"/>
          </a:xfrm>
          <a:prstGeom prst="rect">
            <a:avLst/>
          </a:prstGeom>
          <a:ln w="0">
            <a:noFill/>
          </a:ln>
        </p:spPr>
      </p:sp>
      <p:sp>
        <p:nvSpPr>
          <p:cNvPr id="1677"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lnSpcReduction="9999"/>
          </a:bodyPr>
          <a:lstStyle/>
          <a:p>
            <a:pPr defTabSz="931544">
              <a:lnSpc>
                <a:spcPct val="100000"/>
              </a:lnSpc>
            </a:pPr>
            <a:r>
              <a:rPr lang="en-US" sz="2000" dirty="0">
                <a:solidFill>
                  <a:srgbClr val="000000"/>
                </a:solidFill>
                <a:latin typeface="Arial"/>
              </a:rPr>
              <a:t>Meet “Cordy.”  </a:t>
            </a:r>
            <a:r>
              <a:rPr lang="en-US" sz="2000" dirty="0" err="1" smtClean="0">
                <a:solidFill>
                  <a:srgbClr val="000000"/>
                </a:solidFill>
                <a:latin typeface="Arial"/>
              </a:rPr>
              <a:t>Cordy</a:t>
            </a:r>
            <a:r>
              <a:rPr lang="en-US" sz="2000" baseline="0" dirty="0" smtClean="0">
                <a:solidFill>
                  <a:srgbClr val="000000"/>
                </a:solidFill>
                <a:latin typeface="Arial"/>
              </a:rPr>
              <a:t> </a:t>
            </a:r>
            <a:r>
              <a:rPr lang="en-US" sz="2000" dirty="0" smtClean="0">
                <a:solidFill>
                  <a:srgbClr val="000000"/>
                </a:solidFill>
                <a:latin typeface="Arial"/>
              </a:rPr>
              <a:t>is inarguably a</a:t>
            </a:r>
            <a:r>
              <a:rPr lang="en-US" sz="2000" baseline="0" dirty="0" smtClean="0">
                <a:solidFill>
                  <a:srgbClr val="000000"/>
                </a:solidFill>
                <a:latin typeface="Arial"/>
              </a:rPr>
              <a:t> pre-colonial </a:t>
            </a:r>
            <a:r>
              <a:rPr lang="en-US" sz="2000" dirty="0" smtClean="0">
                <a:solidFill>
                  <a:srgbClr val="000000"/>
                </a:solidFill>
                <a:latin typeface="Arial"/>
              </a:rPr>
              <a:t>redwood</a:t>
            </a:r>
            <a:r>
              <a:rPr lang="en-US" sz="2000" dirty="0" smtClean="0">
                <a:solidFill>
                  <a:srgbClr val="000000"/>
                </a:solidFill>
                <a:latin typeface="+mn-lt"/>
              </a:rPr>
              <a:t> about two miles north of our place, measuring 10’5” in diameter at chest height</a:t>
            </a:r>
            <a:r>
              <a:rPr lang="en-US" sz="2000" dirty="0" smtClean="0">
                <a:solidFill>
                  <a:srgbClr val="000000"/>
                </a:solidFill>
                <a:latin typeface="Arial"/>
              </a:rPr>
              <a: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Yet despite the reverence for this ancient, this is all most people know of </a:t>
            </a:r>
            <a:r>
              <a:rPr lang="en-US" sz="2000" dirty="0" err="1" smtClean="0">
                <a:solidFill>
                  <a:srgbClr val="000000"/>
                </a:solidFill>
                <a:latin typeface="Arial"/>
              </a:rPr>
              <a:t>Cordy</a:t>
            </a:r>
            <a:r>
              <a:rPr lang="en-US" sz="2000" dirty="0" smtClean="0">
                <a:solidFill>
                  <a:srgbClr val="000000"/>
                </a:solidFill>
                <a:latin typeface="Arial"/>
              </a:rPr>
              <a:t>, even </a:t>
            </a:r>
            <a:r>
              <a:rPr lang="en-US" sz="2000" dirty="0">
                <a:solidFill>
                  <a:srgbClr val="000000"/>
                </a:solidFill>
                <a:latin typeface="Arial"/>
              </a:rPr>
              <a:t>if they drive by here every day.  They know even less about the stand around it.</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Unfortunately, I can’t get much of a photo the top because of all the bay and suckers in the way, but there are others in this stand of similar character that do make its condition </a:t>
            </a:r>
            <a:r>
              <a:rPr lang="en-US" sz="2000" dirty="0" smtClean="0">
                <a:solidFill>
                  <a:srgbClr val="000000"/>
                </a:solidFill>
                <a:latin typeface="Arial"/>
              </a:rPr>
              <a:t>more demonstrable.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678" name="PlaceHolder 3"/>
          <p:cNvSpPr>
            <a:spLocks noGrp="1"/>
          </p:cNvSpPr>
          <p:nvPr>
            <p:ph type="sldNum" idx="105"/>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67DD05BB-A91E-45EC-BA5B-B3FC8F4DABE9}" type="slidenum">
              <a:rPr lang="en-US"/>
              <a:pPr/>
              <a:t>94</a:t>
            </a:fld>
            <a:endParaRPr lang="en-US">
              <a:solidFill>
                <a:srgbClr val="000000"/>
              </a:solidFill>
              <a:latin typeface="Times New Roman"/>
            </a:endParaRPr>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2" name="PlaceHolder 1"/>
          <p:cNvSpPr>
            <a:spLocks noGrp="1" noRot="1" noChangeAspect="1"/>
          </p:cNvSpPr>
          <p:nvPr>
            <p:ph type="sldImg"/>
          </p:nvPr>
        </p:nvSpPr>
        <p:spPr>
          <a:xfrm>
            <a:off x="1181100" y="696913"/>
            <a:ext cx="4646613" cy="3486150"/>
          </a:xfrm>
          <a:prstGeom prst="rect">
            <a:avLst/>
          </a:prstGeom>
          <a:ln w="0">
            <a:noFill/>
          </a:ln>
        </p:spPr>
      </p:sp>
      <p:sp>
        <p:nvSpPr>
          <p:cNvPr id="168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dirty="0">
                <a:solidFill>
                  <a:srgbClr val="000000"/>
                </a:solidFill>
                <a:latin typeface="Arial"/>
              </a:rPr>
              <a:t>This is </a:t>
            </a:r>
            <a:r>
              <a:rPr lang="en-US" sz="2000" dirty="0" smtClean="0">
                <a:solidFill>
                  <a:srgbClr val="000000"/>
                </a:solidFill>
                <a:latin typeface="Arial"/>
              </a:rPr>
              <a:t>another obviously pre-colonial</a:t>
            </a:r>
            <a:r>
              <a:rPr lang="en-US" sz="2000" baseline="0" dirty="0" smtClean="0">
                <a:solidFill>
                  <a:srgbClr val="000000"/>
                </a:solidFill>
                <a:latin typeface="Arial"/>
              </a:rPr>
              <a:t> </a:t>
            </a:r>
            <a:r>
              <a:rPr lang="en-US" sz="2000" dirty="0" smtClean="0">
                <a:solidFill>
                  <a:srgbClr val="000000"/>
                </a:solidFill>
                <a:latin typeface="Arial"/>
              </a:rPr>
              <a:t>redwood </a:t>
            </a:r>
            <a:r>
              <a:rPr lang="en-US" sz="2000" dirty="0">
                <a:solidFill>
                  <a:srgbClr val="000000"/>
                </a:solidFill>
                <a:latin typeface="Arial"/>
              </a:rPr>
              <a:t>about 70ft from </a:t>
            </a:r>
            <a:r>
              <a:rPr lang="en-US" sz="2000" dirty="0" err="1">
                <a:solidFill>
                  <a:srgbClr val="000000"/>
                </a:solidFill>
                <a:latin typeface="Arial"/>
              </a:rPr>
              <a:t>Cordy</a:t>
            </a:r>
            <a:r>
              <a:rPr lang="en-US" sz="2000" dirty="0" smtClean="0">
                <a:solidFill>
                  <a:srgbClr val="000000"/>
                </a:solidFill>
                <a:latin typeface="Arial"/>
              </a:rPr>
              <a:t>.  </a:t>
            </a:r>
            <a:r>
              <a:rPr lang="en-US" sz="2000" dirty="0" smtClean="0">
                <a:solidFill>
                  <a:srgbClr val="000000"/>
                </a:solidFill>
                <a:latin typeface="+mn-lt"/>
              </a:rPr>
              <a:t>With it are several others that have seemed to have lost their heads. </a:t>
            </a:r>
          </a:p>
          <a:p>
            <a:pPr defTabSz="931544">
              <a:lnSpc>
                <a:spcPct val="100000"/>
              </a:lnSpc>
            </a:pPr>
            <a:endParaRPr lang="en-US" sz="2000" dirty="0" smtClean="0">
              <a:solidFill>
                <a:srgbClr val="000000"/>
              </a:solidFill>
              <a:latin typeface="+mn-lt"/>
            </a:endParaRPr>
          </a:p>
          <a:p>
            <a:pPr defTabSz="931544">
              <a:lnSpc>
                <a:spcPct val="100000"/>
              </a:lnSpc>
            </a:pPr>
            <a:r>
              <a:rPr lang="en-US" sz="2000" dirty="0" smtClean="0">
                <a:solidFill>
                  <a:srgbClr val="000000"/>
                </a:solidFill>
                <a:latin typeface="+mn-lt"/>
              </a:rPr>
              <a:t>As a material for lumber, redwood is not terribly strong compared to other conifers and is also relatively brittle (the term</a:t>
            </a:r>
            <a:r>
              <a:rPr lang="en-US" sz="2000" baseline="0" dirty="0" smtClean="0">
                <a:solidFill>
                  <a:srgbClr val="000000"/>
                </a:solidFill>
                <a:latin typeface="+mn-lt"/>
              </a:rPr>
              <a:t> is “brash”</a:t>
            </a:r>
            <a:r>
              <a:rPr lang="en-US" sz="2000" dirty="0" smtClean="0">
                <a:solidFill>
                  <a:srgbClr val="000000"/>
                </a:solidFill>
                <a:latin typeface="+mn-lt"/>
              </a:rPr>
              <a:t>). </a:t>
            </a:r>
          </a:p>
          <a:p>
            <a:pPr defTabSz="931544">
              <a:lnSpc>
                <a:spcPct val="100000"/>
              </a:lnSpc>
            </a:pPr>
            <a:r>
              <a:rPr lang="en-US" sz="2000" dirty="0" smtClean="0">
                <a:solidFill>
                  <a:srgbClr val="000000"/>
                </a:solidFill>
                <a:latin typeface="+mn-lt"/>
              </a:rPr>
              <a:t>When the tops burn or break off, the upper branches compete to become the new central leader.  </a:t>
            </a:r>
          </a:p>
          <a:p>
            <a:pPr defTabSz="931544">
              <a:lnSpc>
                <a:spcPct val="100000"/>
              </a:lnSpc>
            </a:pPr>
            <a:r>
              <a:rPr lang="en-US" sz="2000" dirty="0" smtClean="0">
                <a:solidFill>
                  <a:srgbClr val="000000"/>
                </a:solidFill>
                <a:latin typeface="+mn-lt"/>
              </a:rPr>
              <a:t>Where a new branch turns upward to become a leader the joint is relatively weak as the core stem rots.</a:t>
            </a:r>
          </a:p>
          <a:p>
            <a:pPr defTabSz="931544">
              <a:lnSpc>
                <a:spcPct val="100000"/>
              </a:lnSpc>
            </a:pPr>
            <a:r>
              <a:rPr lang="en-US" sz="2000" dirty="0" smtClean="0">
                <a:solidFill>
                  <a:srgbClr val="000000"/>
                </a:solidFill>
                <a:latin typeface="+mn-lt"/>
              </a:rPr>
              <a:t>When these new leaders get too heavy or endure too much windage, they break off again and the tree selects yet more competing leaders off that stub and others.  And again.  And another...  </a:t>
            </a:r>
          </a:p>
          <a:p>
            <a:pPr defTabSz="931544">
              <a:lnSpc>
                <a:spcPct val="100000"/>
              </a:lnSpc>
            </a:pPr>
            <a:r>
              <a:rPr lang="en-US" sz="2000" dirty="0" smtClean="0">
                <a:solidFill>
                  <a:srgbClr val="000000"/>
                </a:solidFill>
                <a:latin typeface="+mn-lt"/>
              </a:rPr>
              <a:t>I call them “</a:t>
            </a:r>
            <a:r>
              <a:rPr lang="en-US" sz="2000" dirty="0" err="1" smtClean="0">
                <a:solidFill>
                  <a:srgbClr val="000000"/>
                </a:solidFill>
                <a:latin typeface="+mn-lt"/>
              </a:rPr>
              <a:t>redwads</a:t>
            </a:r>
            <a:r>
              <a:rPr lang="en-US" sz="2000" dirty="0" smtClean="0">
                <a:solidFill>
                  <a:srgbClr val="000000"/>
                </a:solidFill>
                <a:latin typeface="+mn-lt"/>
              </a:rPr>
              <a:t>.”</a:t>
            </a:r>
            <a:endParaRPr lang="en-US" sz="2000" baseline="0" dirty="0" smtClean="0">
              <a:solidFill>
                <a:srgbClr val="000000"/>
              </a:solidFill>
              <a:latin typeface="+mn-lt"/>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endParaRPr lang="en-US" sz="2000" dirty="0" smtClean="0">
              <a:solidFill>
                <a:srgbClr val="000000"/>
              </a:solidFill>
              <a:latin typeface="+mn-lt"/>
            </a:endParaRPr>
          </a:p>
          <a:p>
            <a:pPr defTabSz="931544">
              <a:lnSpc>
                <a:spcPct val="100000"/>
              </a:lnSpc>
            </a:pPr>
            <a:r>
              <a:rPr lang="en-US" sz="2000" baseline="0" dirty="0" smtClean="0">
                <a:solidFill>
                  <a:srgbClr val="000000"/>
                </a:solidFill>
                <a:latin typeface="+mn-lt"/>
              </a:rPr>
              <a:t>As I’ve been saying, this fire response may be an example of a competitive strategy for redwood.  </a:t>
            </a:r>
          </a:p>
        </p:txBody>
      </p:sp>
      <p:sp>
        <p:nvSpPr>
          <p:cNvPr id="1684" name="PlaceHolder 3"/>
          <p:cNvSpPr>
            <a:spLocks noGrp="1"/>
          </p:cNvSpPr>
          <p:nvPr>
            <p:ph type="sldNum" idx="10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4E515EE0-D43B-47F3-91F8-6951211478AC}" type="slidenum">
              <a:rPr lang="en-US"/>
              <a:pPr/>
              <a:t>95</a:t>
            </a:fld>
            <a:endParaRPr lang="en-US">
              <a:solidFill>
                <a:srgbClr val="000000"/>
              </a:solidFill>
              <a:latin typeface="Times New Roman"/>
            </a:endParaRPr>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8" name="PlaceHolder 1"/>
          <p:cNvSpPr>
            <a:spLocks noGrp="1" noRot="1" noChangeAspect="1"/>
          </p:cNvSpPr>
          <p:nvPr>
            <p:ph type="sldImg"/>
          </p:nvPr>
        </p:nvSpPr>
        <p:spPr>
          <a:xfrm>
            <a:off x="1181100" y="696913"/>
            <a:ext cx="4646613" cy="3486150"/>
          </a:xfrm>
          <a:prstGeom prst="rect">
            <a:avLst/>
          </a:prstGeom>
          <a:ln w="0">
            <a:noFill/>
          </a:ln>
        </p:spPr>
      </p:sp>
      <p:sp>
        <p:nvSpPr>
          <p:cNvPr id="1689"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dirty="0">
                <a:solidFill>
                  <a:srgbClr val="000000"/>
                </a:solidFill>
                <a:latin typeface="Arial"/>
              </a:rPr>
              <a:t>Like these, about the same base height and in the same stand.  </a:t>
            </a:r>
            <a:r>
              <a:rPr lang="en-US" sz="2000" dirty="0" smtClean="0">
                <a:solidFill>
                  <a:srgbClr val="000000"/>
                </a:solidFill>
                <a:latin typeface="Arial"/>
              </a:rPr>
              <a:t>All have a short trunk with a mess of long</a:t>
            </a:r>
            <a:r>
              <a:rPr lang="en-US" sz="2000" baseline="0" dirty="0" smtClean="0">
                <a:solidFill>
                  <a:srgbClr val="000000"/>
                </a:solidFill>
                <a:latin typeface="Arial"/>
              </a:rPr>
              <a:t> branches on top.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smtClean="0">
                <a:solidFill>
                  <a:srgbClr val="000000"/>
                </a:solidFill>
                <a:latin typeface="+mn-lt"/>
              </a:rPr>
              <a:t>Arborists call them “reiterated trees.” </a:t>
            </a:r>
          </a:p>
          <a:p>
            <a:pPr defTabSz="931544">
              <a:lnSpc>
                <a:spcPct val="100000"/>
              </a:lnSpc>
            </a:pPr>
            <a:endParaRPr lang="en-US" sz="2000" dirty="0" smtClean="0">
              <a:solidFill>
                <a:srgbClr val="000000"/>
              </a:solidFill>
              <a:latin typeface="+mn-lt"/>
            </a:endParaRPr>
          </a:p>
          <a:p>
            <a:pPr defTabSz="931544">
              <a:lnSpc>
                <a:spcPct val="100000"/>
              </a:lnSpc>
            </a:pPr>
            <a:r>
              <a:rPr lang="en-US" sz="2000" dirty="0" smtClean="0">
                <a:solidFill>
                  <a:srgbClr val="000000"/>
                </a:solidFill>
                <a:latin typeface="+mn-lt"/>
              </a:rPr>
              <a:t>I call them, “</a:t>
            </a:r>
            <a:r>
              <a:rPr lang="en-US" sz="2000" dirty="0" err="1" smtClean="0">
                <a:solidFill>
                  <a:srgbClr val="000000"/>
                </a:solidFill>
                <a:latin typeface="+mn-lt"/>
              </a:rPr>
              <a:t>redwads</a:t>
            </a:r>
            <a:r>
              <a:rPr lang="en-US" sz="2000" dirty="0" smtClean="0">
                <a:solidFill>
                  <a:srgbClr val="000000"/>
                </a:solidFill>
                <a:latin typeface="+mn-lt"/>
              </a:rPr>
              <a:t>.” </a:t>
            </a:r>
          </a:p>
          <a:p>
            <a:pPr defTabSz="931544">
              <a:lnSpc>
                <a:spcPct val="100000"/>
              </a:lnSpc>
            </a:pPr>
            <a:endParaRPr lang="en-US" sz="2000" dirty="0" smtClean="0">
              <a:solidFill>
                <a:srgbClr val="000000"/>
              </a:solidFill>
              <a:latin typeface="+mn-lt"/>
            </a:endParaRPr>
          </a:p>
          <a:p>
            <a:pPr defTabSz="931544">
              <a:lnSpc>
                <a:spcPct val="100000"/>
              </a:lnSpc>
            </a:pPr>
            <a:r>
              <a:rPr lang="en-US" sz="2000" dirty="0" smtClean="0">
                <a:solidFill>
                  <a:srgbClr val="000000"/>
                </a:solidFill>
                <a:latin typeface="+mn-lt"/>
              </a:rPr>
              <a:t>19</a:t>
            </a:r>
            <a:r>
              <a:rPr lang="en-US" sz="2000" baseline="30000" dirty="0" smtClean="0">
                <a:solidFill>
                  <a:srgbClr val="000000"/>
                </a:solidFill>
                <a:latin typeface="+mn-lt"/>
              </a:rPr>
              <a:t>th</a:t>
            </a:r>
            <a:r>
              <a:rPr lang="en-US" sz="2000" dirty="0" smtClean="0">
                <a:solidFill>
                  <a:srgbClr val="000000"/>
                </a:solidFill>
                <a:latin typeface="+mn-lt"/>
              </a:rPr>
              <a:t> Century loggers called them “junk.”  </a:t>
            </a:r>
          </a:p>
          <a:p>
            <a:pPr defTabSz="931544">
              <a:lnSpc>
                <a:spcPct val="100000"/>
              </a:lnSpc>
            </a:pPr>
            <a:endParaRPr lang="en-US" sz="2000" dirty="0" smtClean="0">
              <a:solidFill>
                <a:srgbClr val="000000"/>
              </a:solidFill>
              <a:latin typeface="+mn-lt"/>
            </a:endParaRPr>
          </a:p>
          <a:p>
            <a:pPr defTabSz="931544">
              <a:lnSpc>
                <a:spcPct val="100000"/>
              </a:lnSpc>
            </a:pPr>
            <a:endParaRPr lang="en-US" sz="2000" dirty="0">
              <a:solidFill>
                <a:srgbClr val="000000"/>
              </a:solidFill>
              <a:latin typeface="Arial"/>
            </a:endParaRPr>
          </a:p>
        </p:txBody>
      </p:sp>
      <p:sp>
        <p:nvSpPr>
          <p:cNvPr id="1690" name="PlaceHolder 3"/>
          <p:cNvSpPr>
            <a:spLocks noGrp="1"/>
          </p:cNvSpPr>
          <p:nvPr>
            <p:ph type="sldNum" idx="109"/>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25BBB924-2870-42E1-B25E-5DAFCB08D0E2}" type="slidenum">
              <a:rPr lang="en-US"/>
              <a:pPr/>
              <a:t>96</a:t>
            </a:fld>
            <a:endParaRPr lang="en-US">
              <a:solidFill>
                <a:srgbClr val="000000"/>
              </a:solidFill>
              <a:latin typeface="Times New Roman"/>
            </a:endParaRPr>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7" name="PlaceHolder 1"/>
          <p:cNvSpPr>
            <a:spLocks noGrp="1" noRot="1" noChangeAspect="1"/>
          </p:cNvSpPr>
          <p:nvPr>
            <p:ph type="sldImg"/>
          </p:nvPr>
        </p:nvSpPr>
        <p:spPr>
          <a:xfrm>
            <a:off x="1181100" y="696913"/>
            <a:ext cx="4646613" cy="3486150"/>
          </a:xfrm>
          <a:prstGeom prst="rect">
            <a:avLst/>
          </a:prstGeom>
          <a:ln w="0">
            <a:noFill/>
          </a:ln>
        </p:spPr>
      </p:sp>
      <p:sp>
        <p:nvSpPr>
          <p:cNvPr id="1698"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dirty="0" smtClean="0">
                <a:solidFill>
                  <a:srgbClr val="000000"/>
                </a:solidFill>
                <a:latin typeface="Arial"/>
              </a:rPr>
              <a:t>This was </a:t>
            </a:r>
            <a:r>
              <a:rPr lang="en-US" sz="2000" dirty="0">
                <a:solidFill>
                  <a:srgbClr val="000000"/>
                </a:solidFill>
                <a:latin typeface="Arial"/>
              </a:rPr>
              <a:t>the first road ever built across the Santa Cruz </a:t>
            </a:r>
            <a:r>
              <a:rPr lang="en-US" sz="2000" dirty="0" smtClean="0">
                <a:solidFill>
                  <a:srgbClr val="000000"/>
                </a:solidFill>
                <a:latin typeface="Arial"/>
              </a:rPr>
              <a:t>Mountains, built</a:t>
            </a:r>
            <a:r>
              <a:rPr lang="en-US" sz="2000" baseline="0" dirty="0" smtClean="0">
                <a:solidFill>
                  <a:srgbClr val="000000"/>
                </a:solidFill>
                <a:latin typeface="Arial"/>
              </a:rPr>
              <a:t> in the late 1850s</a:t>
            </a:r>
            <a:r>
              <a:rPr lang="en-US" sz="2000" dirty="0" smtClean="0">
                <a:solidFill>
                  <a:srgbClr val="000000"/>
                </a:solidFill>
                <a:latin typeface="Arial"/>
              </a:rPr>
              <a:t>.  </a:t>
            </a:r>
            <a:r>
              <a:rPr lang="en-US" sz="2000" dirty="0">
                <a:solidFill>
                  <a:srgbClr val="000000"/>
                </a:solidFill>
                <a:latin typeface="Arial"/>
              </a:rPr>
              <a:t>The loggers came right away.   They clear-cut the entire valley below.  </a:t>
            </a:r>
          </a:p>
          <a:p>
            <a:pPr defTabSz="931544">
              <a:lnSpc>
                <a:spcPct val="100000"/>
              </a:lnSpc>
            </a:pPr>
            <a:r>
              <a:rPr lang="en-US" sz="2000" dirty="0">
                <a:solidFill>
                  <a:srgbClr val="000000"/>
                </a:solidFill>
                <a:latin typeface="Arial"/>
              </a:rPr>
              <a:t>Yet they left many of these bigger trees right next to the road untouched.  Why?</a:t>
            </a:r>
          </a:p>
          <a:p>
            <a:pPr defTabSz="931544">
              <a:lnSpc>
                <a:spcPct val="100000"/>
              </a:lnSpc>
            </a:pPr>
            <a:endParaRPr lang="en-US" sz="2000" dirty="0">
              <a:solidFill>
                <a:srgbClr val="000000"/>
              </a:solidFill>
              <a:latin typeface="Arial"/>
            </a:endParaRPr>
          </a:p>
          <a:p>
            <a:pPr defTabSz="931544">
              <a:lnSpc>
                <a:spcPct val="100000"/>
              </a:lnSpc>
            </a:pPr>
            <a:r>
              <a:rPr lang="en-US" sz="2000" dirty="0" smtClean="0">
                <a:solidFill>
                  <a:srgbClr val="000000"/>
                </a:solidFill>
                <a:latin typeface="Arial"/>
              </a:rPr>
              <a:t>These </a:t>
            </a:r>
            <a:r>
              <a:rPr lang="en-US" sz="2000" dirty="0">
                <a:solidFill>
                  <a:srgbClr val="000000"/>
                </a:solidFill>
                <a:latin typeface="Arial"/>
              </a:rPr>
              <a:t>were “junk.”  The loggers knew from hard experience that these would likely have hollow stems with rotting heartwood.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The lumber they would get wasn’t worth the cost of logging them.  </a:t>
            </a:r>
          </a:p>
        </p:txBody>
      </p:sp>
      <p:sp>
        <p:nvSpPr>
          <p:cNvPr id="1699" name="PlaceHolder 3"/>
          <p:cNvSpPr>
            <a:spLocks noGrp="1"/>
          </p:cNvSpPr>
          <p:nvPr>
            <p:ph type="sldNum" idx="112"/>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6B974236-67FB-4300-8A45-3F10DE243D2C}" type="slidenum">
              <a:rPr lang="en-US"/>
              <a:pPr/>
              <a:t>97</a:t>
            </a:fld>
            <a:endParaRPr lang="en-US">
              <a:solidFill>
                <a:srgbClr val="000000"/>
              </a:solidFill>
              <a:latin typeface="Times New Roman"/>
            </a:endParaRPr>
          </a:p>
        </p:txBody>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0" name="PlaceHolder 1"/>
          <p:cNvSpPr>
            <a:spLocks noGrp="1" noRot="1" noChangeAspect="1"/>
          </p:cNvSpPr>
          <p:nvPr>
            <p:ph type="sldImg"/>
          </p:nvPr>
        </p:nvSpPr>
        <p:spPr>
          <a:xfrm>
            <a:off x="1181100" y="696913"/>
            <a:ext cx="4646613" cy="3486150"/>
          </a:xfrm>
          <a:prstGeom prst="rect">
            <a:avLst/>
          </a:prstGeom>
          <a:ln w="0">
            <a:noFill/>
          </a:ln>
        </p:spPr>
      </p:sp>
      <p:sp>
        <p:nvSpPr>
          <p:cNvPr id="1701"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85000" lnSpcReduction="19999"/>
          </a:bodyPr>
          <a:lstStyle/>
          <a:p>
            <a:pPr defTabSz="931544">
              <a:lnSpc>
                <a:spcPct val="100000"/>
              </a:lnSpc>
            </a:pPr>
            <a:r>
              <a:rPr lang="en-US" sz="2000" dirty="0">
                <a:solidFill>
                  <a:srgbClr val="000000"/>
                </a:solidFill>
                <a:latin typeface="Arial"/>
              </a:rPr>
              <a:t>There </a:t>
            </a:r>
            <a:r>
              <a:rPr lang="en-US" sz="2000" dirty="0" smtClean="0">
                <a:solidFill>
                  <a:srgbClr val="000000"/>
                </a:solidFill>
                <a:latin typeface="Arial"/>
              </a:rPr>
              <a:t>was some </a:t>
            </a:r>
            <a:r>
              <a:rPr lang="en-US" sz="2000" dirty="0">
                <a:solidFill>
                  <a:srgbClr val="000000"/>
                </a:solidFill>
                <a:latin typeface="Arial"/>
              </a:rPr>
              <a:t>logging in here, but for the most part they were not the larger trees.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Note the two stump rings below the culvert with what appears to be the remains to another to the left. These were clearly cut, but it may have been done for construction of the road.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There are some suckers in this stand, but not many, I think because the tops of </a:t>
            </a:r>
            <a:r>
              <a:rPr lang="en-US" sz="2000" dirty="0" err="1">
                <a:solidFill>
                  <a:srgbClr val="000000"/>
                </a:solidFill>
                <a:latin typeface="Arial"/>
              </a:rPr>
              <a:t>redwads</a:t>
            </a:r>
            <a:r>
              <a:rPr lang="en-US" sz="2000" dirty="0">
                <a:solidFill>
                  <a:srgbClr val="000000"/>
                </a:solidFill>
                <a:latin typeface="Arial"/>
              </a:rPr>
              <a:t> form such a dense canopy.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One cannot call it good forest floor biodiversity, but it does appear these trees have inhibited channel incision despite a considerable flow of water and therefore stabilized slopes without getting so top-heavy as to take out a chunk of hillside.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But there is evidently more to this. </a:t>
            </a:r>
          </a:p>
          <a:p>
            <a:pPr defTabSz="931544">
              <a:lnSpc>
                <a:spcPct val="100000"/>
              </a:lnSpc>
            </a:pPr>
            <a:endParaRPr lang="en-US" sz="2000" dirty="0">
              <a:solidFill>
                <a:srgbClr val="000000"/>
              </a:solidFill>
              <a:latin typeface="Arial"/>
            </a:endParaRPr>
          </a:p>
        </p:txBody>
      </p:sp>
      <p:sp>
        <p:nvSpPr>
          <p:cNvPr id="1702" name="PlaceHolder 3"/>
          <p:cNvSpPr>
            <a:spLocks noGrp="1"/>
          </p:cNvSpPr>
          <p:nvPr>
            <p:ph type="sldNum" idx="113"/>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F0899F6C-0579-4D97-AB15-DEA04177C961}" type="slidenum">
              <a:rPr lang="en-US"/>
              <a:pPr/>
              <a:t>98</a:t>
            </a:fld>
            <a:endParaRPr lang="en-US">
              <a:solidFill>
                <a:srgbClr val="000000"/>
              </a:solidFill>
              <a:latin typeface="Times New Roman"/>
            </a:endParaRPr>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3" name="PlaceHolder 1"/>
          <p:cNvSpPr>
            <a:spLocks noGrp="1" noRot="1" noChangeAspect="1"/>
          </p:cNvSpPr>
          <p:nvPr>
            <p:ph type="sldImg"/>
          </p:nvPr>
        </p:nvSpPr>
        <p:spPr>
          <a:xfrm>
            <a:off x="1181100" y="696913"/>
            <a:ext cx="4646613" cy="3486150"/>
          </a:xfrm>
          <a:prstGeom prst="rect">
            <a:avLst/>
          </a:prstGeom>
          <a:ln w="0">
            <a:noFill/>
          </a:ln>
        </p:spPr>
      </p:sp>
      <p:sp>
        <p:nvSpPr>
          <p:cNvPr id="1704"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dirty="0">
                <a:solidFill>
                  <a:srgbClr val="000000"/>
                </a:solidFill>
                <a:latin typeface="Arial"/>
              </a:rPr>
              <a:t>Farther down, it looks like the loggers had an idea of which trees would be solid, as we don’t see hollow tubes for stumps here.</a:t>
            </a:r>
          </a:p>
          <a:p>
            <a:pPr defTabSz="931544">
              <a:lnSpc>
                <a:spcPct val="100000"/>
              </a:lnSpc>
            </a:pPr>
            <a:r>
              <a:rPr lang="en-US" sz="2000" dirty="0">
                <a:solidFill>
                  <a:srgbClr val="000000"/>
                </a:solidFill>
                <a:latin typeface="Arial"/>
              </a:rPr>
              <a:t>But then the logs on the ground indicate that not all of what they cut was worth the trouble of dragging out.</a:t>
            </a:r>
          </a:p>
          <a:p>
            <a:pPr defTabSz="931544">
              <a:lnSpc>
                <a:spcPct val="100000"/>
              </a:lnSpc>
            </a:pPr>
            <a:endParaRPr lang="en-US" sz="2000" dirty="0">
              <a:solidFill>
                <a:srgbClr val="000000"/>
              </a:solidFill>
              <a:latin typeface="Arial"/>
            </a:endParaRPr>
          </a:p>
        </p:txBody>
      </p:sp>
      <p:sp>
        <p:nvSpPr>
          <p:cNvPr id="1705" name="PlaceHolder 3"/>
          <p:cNvSpPr>
            <a:spLocks noGrp="1"/>
          </p:cNvSpPr>
          <p:nvPr>
            <p:ph type="sldNum" idx="114"/>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485FC81E-D9DF-4455-BB10-47546AFAF4C1}" type="slidenum">
              <a:rPr lang="en-US"/>
              <a:pPr/>
              <a:t>99</a:t>
            </a:fld>
            <a:endParaRPr lang="en-US">
              <a:solidFill>
                <a:srgbClr val="000000"/>
              </a:solidFill>
              <a:latin typeface="Times New Roman"/>
            </a:endParaRPr>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6" name="PlaceHolder 1"/>
          <p:cNvSpPr>
            <a:spLocks noGrp="1" noRot="1" noChangeAspect="1"/>
          </p:cNvSpPr>
          <p:nvPr>
            <p:ph type="sldImg"/>
          </p:nvPr>
        </p:nvSpPr>
        <p:spPr>
          <a:xfrm>
            <a:off x="1181100" y="696913"/>
            <a:ext cx="4646613" cy="3486150"/>
          </a:xfrm>
          <a:prstGeom prst="rect">
            <a:avLst/>
          </a:prstGeom>
          <a:ln w="0">
            <a:noFill/>
          </a:ln>
        </p:spPr>
      </p:sp>
      <p:sp>
        <p:nvSpPr>
          <p:cNvPr id="1707"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dirty="0">
                <a:solidFill>
                  <a:srgbClr val="000000"/>
                </a:solidFill>
                <a:latin typeface="Arial"/>
              </a:rPr>
              <a:t>This one along the edge of the road, is only 36”.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That this 20” stem sprouting from </a:t>
            </a:r>
            <a:r>
              <a:rPr lang="en-US" sz="2000" dirty="0" smtClean="0">
                <a:solidFill>
                  <a:srgbClr val="000000"/>
                </a:solidFill>
                <a:latin typeface="Arial"/>
              </a:rPr>
              <a:t>the side after logging is </a:t>
            </a:r>
            <a:r>
              <a:rPr lang="en-US" sz="2000" dirty="0">
                <a:solidFill>
                  <a:srgbClr val="000000"/>
                </a:solidFill>
                <a:latin typeface="Arial"/>
              </a:rPr>
              <a:t>still standing amazes this engineer. </a:t>
            </a:r>
            <a:r>
              <a:rPr lang="en-US" sz="2000" dirty="0" smtClean="0">
                <a:solidFill>
                  <a:srgbClr val="000000"/>
                </a:solidFill>
                <a:latin typeface="Arial"/>
              </a:rPr>
              <a:t> </a:t>
            </a:r>
          </a:p>
          <a:p>
            <a:pPr defTabSz="931544">
              <a:lnSpc>
                <a:spcPct val="100000"/>
              </a:lnSpc>
            </a:pPr>
            <a:endParaRPr lang="en-US" sz="2000" dirty="0" smtClean="0">
              <a:solidFill>
                <a:srgbClr val="000000"/>
              </a:solidFill>
              <a:latin typeface="Arial"/>
            </a:endParaRPr>
          </a:p>
        </p:txBody>
      </p:sp>
      <p:sp>
        <p:nvSpPr>
          <p:cNvPr id="1708" name="PlaceHolder 3"/>
          <p:cNvSpPr>
            <a:spLocks noGrp="1"/>
          </p:cNvSpPr>
          <p:nvPr>
            <p:ph type="sldNum" idx="115"/>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57960BB8-5088-4FE8-A61A-714CDAA0F20A}" type="slidenum">
              <a:rPr lang="en-US"/>
              <a:pPr/>
              <a:t>100</a:t>
            </a:fld>
            <a:endParaRPr lang="en-US">
              <a:solidFill>
                <a:srgbClr val="000000"/>
              </a:solidFill>
              <a:latin typeface="Times New Roman"/>
            </a:endParaRPr>
          </a:p>
        </p:txBody>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9" name="PlaceHolder 1"/>
          <p:cNvSpPr>
            <a:spLocks noGrp="1" noRot="1" noChangeAspect="1"/>
          </p:cNvSpPr>
          <p:nvPr>
            <p:ph type="sldImg"/>
          </p:nvPr>
        </p:nvSpPr>
        <p:spPr>
          <a:xfrm>
            <a:off x="1181100" y="696913"/>
            <a:ext cx="4648200" cy="3486150"/>
          </a:xfrm>
          <a:prstGeom prst="rect">
            <a:avLst/>
          </a:prstGeom>
          <a:ln w="0">
            <a:noFill/>
          </a:ln>
        </p:spPr>
      </p:sp>
      <p:sp>
        <p:nvSpPr>
          <p:cNvPr id="1710"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62500" lnSpcReduction="20000"/>
          </a:bodyPr>
          <a:lstStyle/>
          <a:p>
            <a:pPr defTabSz="931544">
              <a:lnSpc>
                <a:spcPct val="100000"/>
              </a:lnSpc>
            </a:pPr>
            <a:r>
              <a:rPr lang="en-US" sz="2000" dirty="0">
                <a:solidFill>
                  <a:srgbClr val="000000"/>
                </a:solidFill>
                <a:latin typeface="Arial"/>
              </a:rPr>
              <a:t>I am guessing most people would think that the heartwood in this stump rotted out AFTER removal of a solid stem, but this hypothesis about the CODIT Wall 4 suggests maybe not.  It might have rotted that far because of fire damage not many years before a cut made for clearing the road.  The slash fire may have produced the charring you see but I would have to take </a:t>
            </a:r>
            <a:r>
              <a:rPr lang="en-US" sz="2000" dirty="0" smtClean="0">
                <a:solidFill>
                  <a:srgbClr val="000000"/>
                </a:solidFill>
                <a:latin typeface="Arial"/>
              </a:rPr>
              <a:t>core drillings </a:t>
            </a:r>
            <a:r>
              <a:rPr lang="en-US" sz="2000" dirty="0">
                <a:solidFill>
                  <a:srgbClr val="000000"/>
                </a:solidFill>
                <a:latin typeface="Arial"/>
              </a:rPr>
              <a:t>to confirm that.  It’s not my tree</a:t>
            </a:r>
            <a:r>
              <a:rPr lang="en-US" sz="2000" dirty="0" smtClean="0">
                <a:solidFill>
                  <a:srgbClr val="000000"/>
                </a:solidFill>
                <a:latin typeface="Arial"/>
              </a:rPr>
              <a:t>.</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The two stems you see would then have come up after logging a hollow tree.  I don’t see evidence of a substantial ring of sapwood missing.  So an analysis of the remains to see if it is a stump sprout off a youngish “Barrier Wall 4” tube might be appropriate, perhaps with some very slow growing heartwood around it similar to the tube I sectioned above.  We might be able to get an estimate of the date of the burn to determine if it was before or after European settlement looking at this together with other stumps in the stand.  The date might reveal whether a change in management was involved in the first burn that produced a stand of </a:t>
            </a:r>
            <a:r>
              <a:rPr lang="en-US" sz="2000" dirty="0" err="1">
                <a:solidFill>
                  <a:srgbClr val="000000"/>
                </a:solidFill>
                <a:latin typeface="Arial"/>
              </a:rPr>
              <a:t>redwads</a:t>
            </a:r>
            <a:r>
              <a:rPr lang="en-US" sz="2000" dirty="0">
                <a:solidFill>
                  <a:srgbClr val="000000"/>
                </a:solidFill>
                <a:latin typeface="Arial"/>
              </a:rPr>
              <a:t>.  So to understand what likely happened here and when would require sampling a fair number of these stems.  Core drills cost up to $2,500 and then there is getting the cores analyzed.  So I’d rather start with a few non-structural chunks off these tubes, clean them up, put them under a microscope with a camera, and email the files to someone at Arizona’s </a:t>
            </a:r>
            <a:r>
              <a:rPr lang="en-US" sz="2000" dirty="0" err="1">
                <a:solidFill>
                  <a:srgbClr val="000000"/>
                </a:solidFill>
                <a:latin typeface="Arial"/>
              </a:rPr>
              <a:t>dendrochronolgy</a:t>
            </a:r>
            <a:r>
              <a:rPr lang="en-US" sz="2000" dirty="0">
                <a:solidFill>
                  <a:srgbClr val="000000"/>
                </a:solidFill>
                <a:latin typeface="Arial"/>
              </a:rPr>
              <a:t> lab who might read them.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Please?</a:t>
            </a:r>
          </a:p>
        </p:txBody>
      </p:sp>
      <p:sp>
        <p:nvSpPr>
          <p:cNvPr id="1711" name="PlaceHolder 3"/>
          <p:cNvSpPr>
            <a:spLocks noGrp="1"/>
          </p:cNvSpPr>
          <p:nvPr>
            <p:ph type="sldNum" idx="116"/>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3795F82B-AD71-44F8-AE51-BCBD9C36F746}" type="slidenum">
              <a:rPr lang="en-US"/>
              <a:pPr/>
              <a:t>101</a:t>
            </a:fld>
            <a:endParaRPr lang="en-US">
              <a:solidFill>
                <a:srgbClr val="000000"/>
              </a:solidFill>
              <a:latin typeface="Times New Roman"/>
            </a:endParaRPr>
          </a:p>
        </p:txBody>
      </p:sp>
    </p:spTree>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2" name="PlaceHolder 1"/>
          <p:cNvSpPr>
            <a:spLocks noGrp="1" noRot="1" noChangeAspect="1"/>
          </p:cNvSpPr>
          <p:nvPr>
            <p:ph type="sldImg"/>
          </p:nvPr>
        </p:nvSpPr>
        <p:spPr>
          <a:xfrm>
            <a:off x="1181100" y="696913"/>
            <a:ext cx="4646613" cy="3486150"/>
          </a:xfrm>
          <a:prstGeom prst="rect">
            <a:avLst/>
          </a:prstGeom>
          <a:ln w="0">
            <a:noFill/>
          </a:ln>
        </p:spPr>
      </p:sp>
      <p:sp>
        <p:nvSpPr>
          <p:cNvPr id="171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dirty="0">
                <a:solidFill>
                  <a:srgbClr val="000000"/>
                </a:solidFill>
                <a:latin typeface="Arial"/>
              </a:rPr>
              <a:t>These are all from that same stand and visible from the road.  All of them have similarly damaged tops. </a:t>
            </a:r>
          </a:p>
          <a:p>
            <a:pPr defTabSz="931544">
              <a:lnSpc>
                <a:spcPct val="100000"/>
              </a:lnSpc>
            </a:pPr>
            <a:r>
              <a:rPr lang="en-US" sz="2000" dirty="0">
                <a:solidFill>
                  <a:srgbClr val="000000"/>
                </a:solidFill>
                <a:latin typeface="Arial"/>
              </a:rPr>
              <a:t>So it would seem this is not simply an individual survival mechanism but may represent a characteristic behavior that developed because redwood is found in gregarious stands.</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In terms of how redwood developed this obvious genetically programmed </a:t>
            </a:r>
            <a:r>
              <a:rPr lang="en-US" sz="2000" dirty="0" smtClean="0">
                <a:solidFill>
                  <a:srgbClr val="000000"/>
                </a:solidFill>
                <a:latin typeface="Arial"/>
              </a:rPr>
              <a:t>response to fire.  </a:t>
            </a:r>
          </a:p>
          <a:p>
            <a:pPr defTabSz="931544">
              <a:lnSpc>
                <a:spcPct val="100000"/>
              </a:lnSpc>
            </a:pPr>
            <a:endParaRPr lang="en-US" sz="2000" dirty="0" smtClean="0">
              <a:solidFill>
                <a:srgbClr val="000000"/>
              </a:solidFill>
              <a:latin typeface="Arial"/>
            </a:endParaRPr>
          </a:p>
          <a:p>
            <a:pPr defTabSz="931544">
              <a:lnSpc>
                <a:spcPct val="100000"/>
              </a:lnSpc>
            </a:pPr>
            <a:r>
              <a:rPr lang="en-US" sz="2000" dirty="0" smtClean="0">
                <a:solidFill>
                  <a:srgbClr val="000000"/>
                </a:solidFill>
                <a:latin typeface="Arial"/>
              </a:rPr>
              <a:t>So</a:t>
            </a:r>
            <a:r>
              <a:rPr lang="en-US" sz="2000" baseline="0" dirty="0" smtClean="0">
                <a:solidFill>
                  <a:srgbClr val="000000"/>
                </a:solidFill>
                <a:latin typeface="Arial"/>
              </a:rPr>
              <a:t> </a:t>
            </a:r>
            <a:r>
              <a:rPr lang="en-US" sz="2000" dirty="0" smtClean="0">
                <a:solidFill>
                  <a:srgbClr val="000000"/>
                </a:solidFill>
                <a:latin typeface="Arial"/>
              </a:rPr>
              <a:t>what </a:t>
            </a:r>
            <a:r>
              <a:rPr lang="en-US" sz="2000" dirty="0">
                <a:solidFill>
                  <a:srgbClr val="000000"/>
                </a:solidFill>
                <a:latin typeface="Arial"/>
              </a:rPr>
              <a:t>would be the advantage to </a:t>
            </a:r>
            <a:r>
              <a:rPr lang="en-US" sz="2000" i="1" dirty="0">
                <a:solidFill>
                  <a:srgbClr val="000000"/>
                </a:solidFill>
                <a:latin typeface="Arial"/>
              </a:rPr>
              <a:t>Sequoia </a:t>
            </a:r>
            <a:r>
              <a:rPr lang="en-US" sz="2000" i="1" dirty="0" err="1">
                <a:solidFill>
                  <a:srgbClr val="000000"/>
                </a:solidFill>
                <a:latin typeface="Arial"/>
              </a:rPr>
              <a:t>sempervirens</a:t>
            </a:r>
            <a:r>
              <a:rPr lang="en-US" sz="2000" i="1" dirty="0">
                <a:solidFill>
                  <a:srgbClr val="000000"/>
                </a:solidFill>
                <a:latin typeface="Arial"/>
              </a:rPr>
              <a:t> </a:t>
            </a:r>
            <a:r>
              <a:rPr lang="en-US" sz="2000" dirty="0">
                <a:solidFill>
                  <a:srgbClr val="000000"/>
                </a:solidFill>
                <a:latin typeface="Arial"/>
              </a:rPr>
              <a:t>as a species n terms of natural selection?  </a:t>
            </a: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714" name="PlaceHolder 3"/>
          <p:cNvSpPr>
            <a:spLocks noGrp="1"/>
          </p:cNvSpPr>
          <p:nvPr>
            <p:ph type="sldNum" idx="11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3ED8DAB1-6C60-4653-AB50-8FD456E42DC0}" type="slidenum">
              <a:rPr lang="en-US"/>
              <a:pPr/>
              <a:t>102</a:t>
            </a:fld>
            <a:endParaRPr lang="en-US">
              <a:solidFill>
                <a:srgbClr val="000000"/>
              </a:solidFill>
              <a:latin typeface="Times New Roman"/>
            </a:endParaRPr>
          </a:p>
        </p:txBody>
      </p:sp>
    </p:spTree>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5" name="PlaceHolder 1"/>
          <p:cNvSpPr>
            <a:spLocks noGrp="1" noRot="1" noChangeAspect="1"/>
          </p:cNvSpPr>
          <p:nvPr>
            <p:ph type="sldImg"/>
          </p:nvPr>
        </p:nvSpPr>
        <p:spPr>
          <a:xfrm>
            <a:off x="1181100" y="696913"/>
            <a:ext cx="4646613" cy="3486150"/>
          </a:xfrm>
          <a:prstGeom prst="rect">
            <a:avLst/>
          </a:prstGeom>
          <a:ln w="0">
            <a:noFill/>
          </a:ln>
        </p:spPr>
      </p:sp>
      <p:sp>
        <p:nvSpPr>
          <p:cNvPr id="1716"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85000" lnSpcReduction="19999"/>
          </a:bodyPr>
          <a:lstStyle/>
          <a:p>
            <a:pPr defTabSz="931544">
              <a:lnSpc>
                <a:spcPct val="100000"/>
              </a:lnSpc>
            </a:pPr>
            <a:r>
              <a:rPr lang="en-US" sz="2000" spc="-6" dirty="0">
                <a:solidFill>
                  <a:srgbClr val="FFFFFF"/>
                </a:solidFill>
                <a:latin typeface="Arial"/>
              </a:rPr>
              <a:t>It’s pretty simple to see.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spc="-6" dirty="0" err="1">
                <a:solidFill>
                  <a:srgbClr val="FFFFFF"/>
                </a:solidFill>
                <a:latin typeface="Arial"/>
              </a:rPr>
              <a:t>Redwads</a:t>
            </a:r>
            <a:r>
              <a:rPr lang="en-US" sz="2000" spc="-6" dirty="0">
                <a:solidFill>
                  <a:srgbClr val="FFFFFF"/>
                </a:solidFill>
                <a:latin typeface="Arial"/>
              </a:rPr>
              <a:t> have a relatively thick stem given their total height.  </a:t>
            </a:r>
            <a:r>
              <a:rPr lang="en-US" sz="2000" spc="-6" dirty="0" smtClean="0">
                <a:solidFill>
                  <a:srgbClr val="FFFFFF"/>
                </a:solidFill>
                <a:latin typeface="Arial"/>
              </a:rPr>
              <a:t>They are </a:t>
            </a:r>
            <a:r>
              <a:rPr lang="en-US" sz="2000" spc="-6" dirty="0">
                <a:solidFill>
                  <a:srgbClr val="FFFFFF"/>
                </a:solidFill>
                <a:latin typeface="Arial"/>
              </a:rPr>
              <a:t>therefore stiffer and the trees don’t sway much. </a:t>
            </a:r>
            <a:r>
              <a:rPr lang="en-US" sz="2000" spc="-6" dirty="0" smtClean="0">
                <a:solidFill>
                  <a:srgbClr val="FFFFFF"/>
                </a:solidFill>
                <a:latin typeface="Arial"/>
              </a:rPr>
              <a:t> That </a:t>
            </a:r>
            <a:r>
              <a:rPr lang="en-US" sz="2000" spc="-6" dirty="0">
                <a:solidFill>
                  <a:srgbClr val="FFFFFF"/>
                </a:solidFill>
                <a:latin typeface="Arial"/>
              </a:rPr>
              <a:t>means less lower branch breakage and therefore length except between clashing tops on the same </a:t>
            </a:r>
            <a:r>
              <a:rPr lang="en-US" sz="2000" spc="-6" dirty="0" smtClean="0">
                <a:solidFill>
                  <a:srgbClr val="FFFFFF"/>
                </a:solidFill>
                <a:latin typeface="+mn-lt"/>
              </a:rPr>
              <a:t>tree.  Lighter dropping branches from swaying and breaking tops would either hang up in the wad (making yet more fuel) or be deflected outward by down-sloping branches and build less of a mound around the crown.  </a:t>
            </a:r>
            <a:endParaRPr lang="en-US" sz="2000" dirty="0" smtClean="0">
              <a:solidFill>
                <a:srgbClr val="000000"/>
              </a:solidFill>
              <a:latin typeface="+mn-lt"/>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Hence, the canopy laces together, as uniformly </a:t>
            </a:r>
            <a:r>
              <a:rPr lang="en-US" sz="2000" spc="-6" dirty="0" smtClean="0">
                <a:solidFill>
                  <a:srgbClr val="FFFFFF"/>
                </a:solidFill>
                <a:latin typeface="Arial"/>
              </a:rPr>
              <a:t>tight with lots of extra fuel.  </a:t>
            </a:r>
            <a:r>
              <a:rPr lang="en-US" sz="2000" spc="-6" dirty="0">
                <a:solidFill>
                  <a:srgbClr val="FFFFFF"/>
                </a:solidFill>
                <a:latin typeface="Arial"/>
              </a:rPr>
              <a:t>That discourages crown sprouting or anything else growing from the ground.   Together, these effects would make for an open spacing with relatively little understory ladder fuel.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717" name="PlaceHolder 3"/>
          <p:cNvSpPr>
            <a:spLocks noGrp="1"/>
          </p:cNvSpPr>
          <p:nvPr>
            <p:ph type="sldNum" idx="118"/>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C29C348-0485-4C50-AE3F-76CFE6DC1412}" type="slidenum">
              <a:rPr lang="en-US"/>
              <a:pPr/>
              <a:t>103</a:t>
            </a:fld>
            <a:endParaRPr lang="en-US">
              <a:solidFill>
                <a:srgbClr val="000000"/>
              </a:solidFill>
              <a:latin typeface="Times New Roman"/>
            </a:endParaRPr>
          </a:p>
        </p:txBody>
      </p:sp>
    </p:spTree>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8" name="PlaceHolder 1"/>
          <p:cNvSpPr>
            <a:spLocks noGrp="1" noRot="1" noChangeAspect="1"/>
          </p:cNvSpPr>
          <p:nvPr>
            <p:ph type="sldImg"/>
          </p:nvPr>
        </p:nvSpPr>
        <p:spPr>
          <a:xfrm>
            <a:off x="1181100" y="696913"/>
            <a:ext cx="4646613" cy="3486150"/>
          </a:xfrm>
          <a:prstGeom prst="rect">
            <a:avLst/>
          </a:prstGeom>
          <a:ln w="0">
            <a:noFill/>
          </a:ln>
        </p:spPr>
      </p:sp>
      <p:sp>
        <p:nvSpPr>
          <p:cNvPr id="1719"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spc="-6" dirty="0">
                <a:solidFill>
                  <a:srgbClr val="FFFFFF"/>
                </a:solidFill>
                <a:latin typeface="Arial"/>
              </a:rPr>
              <a:t>Like this.  As one can see here, other than where they were logged, along this road, and a few very scraggly bays nearer the road where there is more light, there is very little ladder fuel.  </a:t>
            </a:r>
            <a:endParaRPr lang="en-US" sz="2000" dirty="0">
              <a:solidFill>
                <a:srgbClr val="000000"/>
              </a:solidFill>
              <a:latin typeface="Arial"/>
            </a:endParaRPr>
          </a:p>
          <a:p>
            <a:pPr defTabSz="931544">
              <a:lnSpc>
                <a:spcPct val="100000"/>
              </a:lnSpc>
            </a:pPr>
            <a:r>
              <a:rPr lang="en-US" sz="2000" spc="-6" dirty="0">
                <a:solidFill>
                  <a:srgbClr val="FFFFFF"/>
                </a:solidFill>
                <a:latin typeface="Arial"/>
              </a:rPr>
              <a:t>There is also the lack of the more usual pile of branches at the bottom.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With less ladder fuel, a crown fire wouldn’t be as likely to cook the stems.  The heat would go over the </a:t>
            </a:r>
            <a:r>
              <a:rPr lang="en-US" sz="2000" dirty="0" smtClean="0">
                <a:solidFill>
                  <a:srgbClr val="000000"/>
                </a:solidFill>
                <a:latin typeface="Arial"/>
              </a:rPr>
              <a:t>top as a crown fire, </a:t>
            </a:r>
            <a:r>
              <a:rPr lang="en-US" sz="2000" dirty="0">
                <a:solidFill>
                  <a:srgbClr val="000000"/>
                </a:solidFill>
                <a:latin typeface="Arial"/>
              </a:rPr>
              <a:t>with less residence time on a slope because of a strong gravitational draft. </a:t>
            </a:r>
          </a:p>
          <a:p>
            <a:pPr defTabSz="931544">
              <a:lnSpc>
                <a:spcPct val="100000"/>
              </a:lnSpc>
            </a:pPr>
            <a:endParaRPr lang="en-US" sz="2000" dirty="0">
              <a:solidFill>
                <a:srgbClr val="000000"/>
              </a:solidFill>
              <a:latin typeface="Arial"/>
            </a:endParaRPr>
          </a:p>
        </p:txBody>
      </p:sp>
      <p:sp>
        <p:nvSpPr>
          <p:cNvPr id="1720" name="PlaceHolder 3"/>
          <p:cNvSpPr>
            <a:spLocks noGrp="1"/>
          </p:cNvSpPr>
          <p:nvPr>
            <p:ph type="sldNum" idx="119"/>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AC5DCAE-3D4C-4DF7-963B-FC21A4EF3A25}" type="slidenum">
              <a:rPr lang="en-US"/>
              <a:pPr/>
              <a:t>104</a:t>
            </a:fld>
            <a:endParaRPr lang="en-US">
              <a:solidFill>
                <a:srgbClr val="000000"/>
              </a:solidFill>
              <a:latin typeface="Times New Roman"/>
            </a:endParaRPr>
          </a:p>
        </p:txBody>
      </p:sp>
    </p:spTree>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 name="PlaceHolder 1"/>
          <p:cNvSpPr>
            <a:spLocks noGrp="1" noRot="1" noChangeAspect="1"/>
          </p:cNvSpPr>
          <p:nvPr>
            <p:ph type="sldImg"/>
          </p:nvPr>
        </p:nvSpPr>
        <p:spPr>
          <a:xfrm>
            <a:off x="1181100" y="696913"/>
            <a:ext cx="4646613" cy="3486150"/>
          </a:xfrm>
          <a:prstGeom prst="rect">
            <a:avLst/>
          </a:prstGeom>
          <a:ln w="0">
            <a:noFill/>
          </a:ln>
        </p:spPr>
      </p:sp>
      <p:sp>
        <p:nvSpPr>
          <p:cNvPr id="1680"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spc="-6" dirty="0">
                <a:solidFill>
                  <a:srgbClr val="FFFFFF"/>
                </a:solidFill>
                <a:latin typeface="Arial"/>
              </a:rPr>
              <a:t>At left is another old growth tree just down the road 150ft from </a:t>
            </a:r>
            <a:r>
              <a:rPr lang="en-US" sz="2000" spc="-6" dirty="0" err="1">
                <a:solidFill>
                  <a:srgbClr val="FFFFFF"/>
                </a:solidFill>
                <a:latin typeface="Arial"/>
              </a:rPr>
              <a:t>Cordy</a:t>
            </a:r>
            <a:r>
              <a:rPr lang="en-US" sz="2000" spc="-6" dirty="0">
                <a:solidFill>
                  <a:srgbClr val="FFFFFF"/>
                </a:solidFill>
                <a:latin typeface="Arial"/>
              </a:rPr>
              <a:t>.  At right is its top.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Yup, same tree.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It’s alive, but only barely.  Any guesses as to what happened</a:t>
            </a:r>
            <a:r>
              <a:rPr lang="en-US" sz="2000" spc="-6" dirty="0" smtClean="0">
                <a:solidFill>
                  <a:srgbClr val="FFFFFF"/>
                </a:solidFill>
                <a:latin typeface="Arial"/>
              </a:rPr>
              <a:t>?  This stem is on the outside edge</a:t>
            </a:r>
            <a:r>
              <a:rPr lang="en-US" sz="2000" spc="-6" baseline="0" dirty="0" smtClean="0">
                <a:solidFill>
                  <a:srgbClr val="FFFFFF"/>
                </a:solidFill>
                <a:latin typeface="Arial"/>
              </a:rPr>
              <a:t> of the stand.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681" name="PlaceHolder 3"/>
          <p:cNvSpPr>
            <a:spLocks noGrp="1"/>
          </p:cNvSpPr>
          <p:nvPr>
            <p:ph type="sldNum" idx="106"/>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3DAF0033-193B-44C7-923D-D87945127835}" type="slidenum">
              <a:rPr lang="en-US"/>
              <a:pPr/>
              <a:t>105</a:t>
            </a:fld>
            <a:endParaRPr lang="en-US">
              <a:solidFill>
                <a:srgbClr val="000000"/>
              </a:solidFill>
              <a:latin typeface="Times New Roman"/>
            </a:endParaRPr>
          </a:p>
        </p:txBody>
      </p:sp>
    </p:spTree>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3" name="PlaceHolder 1"/>
          <p:cNvSpPr>
            <a:spLocks noGrp="1" noRot="1" noChangeAspect="1"/>
          </p:cNvSpPr>
          <p:nvPr>
            <p:ph type="sldImg"/>
          </p:nvPr>
        </p:nvSpPr>
        <p:spPr>
          <a:xfrm>
            <a:off x="1181100" y="696913"/>
            <a:ext cx="4648200" cy="3486150"/>
          </a:xfrm>
          <a:prstGeom prst="rect">
            <a:avLst/>
          </a:prstGeom>
          <a:ln w="0">
            <a:noFill/>
          </a:ln>
        </p:spPr>
      </p:sp>
      <p:sp>
        <p:nvSpPr>
          <p:cNvPr id="1644"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spc="-6" dirty="0">
                <a:solidFill>
                  <a:srgbClr val="FFFFFF"/>
                </a:solidFill>
                <a:latin typeface="Arial"/>
              </a:rPr>
              <a:t>That this stem died back completely from the top and has not rotted and broken off to this day suggests the fire was relatively recent, and therefore post-colonial.  </a:t>
            </a:r>
          </a:p>
          <a:p>
            <a:pPr defTabSz="931544">
              <a:lnSpc>
                <a:spcPct val="100000"/>
              </a:lnSpc>
            </a:pPr>
            <a:endParaRPr lang="en-US" sz="2000" spc="-6" dirty="0">
              <a:solidFill>
                <a:srgbClr val="FFFFFF"/>
              </a:solidFill>
              <a:latin typeface="Arial"/>
            </a:endParaRPr>
          </a:p>
          <a:p>
            <a:pPr marL="0" marR="0" indent="0" algn="l" defTabSz="931544" rtl="0" eaLnBrk="1" fontAlgn="auto" latinLnBrk="0" hangingPunct="1">
              <a:lnSpc>
                <a:spcPct val="100000"/>
              </a:lnSpc>
              <a:spcBef>
                <a:spcPts val="0"/>
              </a:spcBef>
              <a:spcAft>
                <a:spcPts val="0"/>
              </a:spcAft>
              <a:buClrTx/>
              <a:buSzTx/>
              <a:buFontTx/>
              <a:buNone/>
              <a:tabLst>
                <a:tab pos="0" algn="l"/>
              </a:tabLst>
              <a:defRPr/>
            </a:pPr>
            <a:r>
              <a:rPr lang="en-US" sz="2000" dirty="0" smtClean="0">
                <a:solidFill>
                  <a:srgbClr val="000000"/>
                </a:solidFill>
                <a:latin typeface="+mn-lt"/>
              </a:rPr>
              <a:t>I had thought getting a drone in here would show this more explicitly, but the converse turned out to be true.  It might work for photographing each tree close in, but that would be very hazardous to the drone.   It turned out that the effect of one or more crown fires was easier to see backlit from the ground. </a:t>
            </a:r>
          </a:p>
          <a:p>
            <a:pPr defTabSz="931544">
              <a:lnSpc>
                <a:spcPct val="100000"/>
              </a:lnSpc>
              <a:defRPr/>
            </a:pPr>
            <a:endParaRPr lang="en-US" sz="2000" spc="-6" dirty="0" smtClean="0">
              <a:solidFill>
                <a:srgbClr val="FFFFFF"/>
              </a:solidFill>
              <a:latin typeface="Arial"/>
            </a:endParaRPr>
          </a:p>
          <a:p>
            <a:pPr defTabSz="931544">
              <a:lnSpc>
                <a:spcPct val="100000"/>
              </a:lnSpc>
              <a:defRPr/>
            </a:pPr>
            <a:r>
              <a:rPr lang="en-US" sz="2000" spc="-6" dirty="0" smtClean="0">
                <a:solidFill>
                  <a:srgbClr val="FFFFFF"/>
                </a:solidFill>
                <a:latin typeface="Arial"/>
              </a:rPr>
              <a:t>Without </a:t>
            </a:r>
            <a:r>
              <a:rPr lang="en-US" sz="2000" spc="-6" dirty="0">
                <a:solidFill>
                  <a:srgbClr val="FFFFFF"/>
                </a:solidFill>
                <a:latin typeface="Arial"/>
              </a:rPr>
              <a:t>multiple </a:t>
            </a:r>
            <a:r>
              <a:rPr lang="en-US" sz="2000" spc="-6" dirty="0" err="1">
                <a:solidFill>
                  <a:srgbClr val="FFFFFF"/>
                </a:solidFill>
                <a:latin typeface="Arial"/>
              </a:rPr>
              <a:t>corings</a:t>
            </a:r>
            <a:r>
              <a:rPr lang="en-US" sz="2000" spc="-6" dirty="0">
                <a:solidFill>
                  <a:srgbClr val="FFFFFF"/>
                </a:solidFill>
                <a:latin typeface="Arial"/>
              </a:rPr>
              <a:t> that history will remain somewhat obscure.  </a:t>
            </a:r>
            <a:r>
              <a:rPr lang="en-US" sz="2000" spc="-6" dirty="0">
                <a:solidFill>
                  <a:srgbClr val="FFFFFF"/>
                </a:solidFill>
              </a:rPr>
              <a:t>In any event, my conclusion is that this stand withstood one heck of a crown fire. </a:t>
            </a:r>
            <a:endParaRPr lang="en-US" sz="2000" dirty="0">
              <a:solidFill>
                <a:srgbClr val="000000"/>
              </a:solidFill>
              <a:latin typeface="Arial"/>
            </a:endParaRPr>
          </a:p>
        </p:txBody>
      </p:sp>
      <p:sp>
        <p:nvSpPr>
          <p:cNvPr id="1645" name="PlaceHolder 3"/>
          <p:cNvSpPr>
            <a:spLocks noGrp="1"/>
          </p:cNvSpPr>
          <p:nvPr>
            <p:ph type="sldNum" idx="94"/>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D46F5BDD-4F46-4929-AFAD-E52A97C20C5D}" type="slidenum">
              <a:rPr lang="en-US"/>
              <a:pPr/>
              <a:t>106</a:t>
            </a:fld>
            <a:endParaRPr lang="en-US">
              <a:solidFill>
                <a:srgbClr val="000000"/>
              </a:solidFill>
              <a:latin typeface="Times New Roman"/>
            </a:endParaRPr>
          </a:p>
        </p:txBody>
      </p:sp>
    </p:spTree>
    <p:extLst>
      <p:ext uri="{BB962C8B-B14F-4D97-AF65-F5344CB8AC3E}">
        <p14:creationId xmlns="" xmlns:p14="http://schemas.microsoft.com/office/powerpoint/2010/main" val="2329128590"/>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1" name="PlaceHolder 1"/>
          <p:cNvSpPr>
            <a:spLocks noGrp="1" noRot="1" noChangeAspect="1"/>
          </p:cNvSpPr>
          <p:nvPr>
            <p:ph type="sldImg"/>
          </p:nvPr>
        </p:nvSpPr>
        <p:spPr>
          <a:xfrm>
            <a:off x="1181100" y="696913"/>
            <a:ext cx="4646613" cy="3486150"/>
          </a:xfrm>
          <a:prstGeom prst="rect">
            <a:avLst/>
          </a:prstGeom>
          <a:ln w="0">
            <a:noFill/>
          </a:ln>
        </p:spPr>
      </p:sp>
      <p:sp>
        <p:nvSpPr>
          <p:cNvPr id="1722"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dirty="0" smtClean="0">
                <a:solidFill>
                  <a:srgbClr val="000000"/>
                </a:solidFill>
                <a:latin typeface="Arial"/>
              </a:rPr>
              <a:t>From </a:t>
            </a:r>
            <a:r>
              <a:rPr lang="en-US" sz="2000" dirty="0">
                <a:solidFill>
                  <a:srgbClr val="000000"/>
                </a:solidFill>
                <a:latin typeface="Arial"/>
              </a:rPr>
              <a:t>the outside of the stand looking </a:t>
            </a:r>
            <a:r>
              <a:rPr lang="en-US" sz="2000" dirty="0" smtClean="0">
                <a:solidFill>
                  <a:srgbClr val="000000"/>
                </a:solidFill>
                <a:latin typeface="Arial"/>
              </a:rPr>
              <a:t>back toward </a:t>
            </a:r>
            <a:r>
              <a:rPr lang="en-US" sz="2000" dirty="0" err="1">
                <a:solidFill>
                  <a:srgbClr val="000000"/>
                </a:solidFill>
                <a:latin typeface="Arial"/>
              </a:rPr>
              <a:t>Cordy</a:t>
            </a:r>
            <a:r>
              <a:rPr lang="en-US" sz="2000" dirty="0">
                <a:solidFill>
                  <a:srgbClr val="000000"/>
                </a:solidFill>
                <a:latin typeface="Arial"/>
              </a:rPr>
              <a:t> we see another 4-6 old trees, NONE of which was logged.  All have damaged or reiterated tops  with consequently thinner stems and shorter branches.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“Damaged” depending upon one’s perspective of course. </a:t>
            </a: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723" name="PlaceHolder 3"/>
          <p:cNvSpPr>
            <a:spLocks noGrp="1"/>
          </p:cNvSpPr>
          <p:nvPr>
            <p:ph type="sldNum" idx="120"/>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59DCDA19-A810-4A35-87A8-7021AB2A54E1}" type="slidenum">
              <a:rPr lang="en-US"/>
              <a:pPr/>
              <a:t>107</a:t>
            </a:fld>
            <a:endParaRPr lang="en-US">
              <a:solidFill>
                <a:srgbClr val="000000"/>
              </a:solidFill>
              <a:latin typeface="Times New Roman"/>
            </a:endParaRPr>
          </a:p>
        </p:txBody>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4" name="PlaceHolder 1"/>
          <p:cNvSpPr>
            <a:spLocks noGrp="1" noRot="1" noChangeAspect="1"/>
          </p:cNvSpPr>
          <p:nvPr>
            <p:ph type="sldImg"/>
          </p:nvPr>
        </p:nvSpPr>
        <p:spPr>
          <a:xfrm>
            <a:off x="1181100" y="696913"/>
            <a:ext cx="4646613" cy="3486150"/>
          </a:xfrm>
          <a:prstGeom prst="rect">
            <a:avLst/>
          </a:prstGeom>
          <a:ln w="0">
            <a:noFill/>
          </a:ln>
        </p:spPr>
      </p:sp>
      <p:sp>
        <p:nvSpPr>
          <p:cNvPr id="1725"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dirty="0">
                <a:solidFill>
                  <a:srgbClr val="000000"/>
                </a:solidFill>
                <a:latin typeface="Arial"/>
              </a:rPr>
              <a:t>Panning up the slope are what I suspect (haven’t got permission to go there) more old growth trees with multiple or disjointed tops that begin along a plane parallel to the slope starting at the line of tops of the surrounding ladder fuels of oak woodland. </a:t>
            </a:r>
            <a:r>
              <a:rPr lang="en-US" sz="2000" dirty="0" smtClean="0">
                <a:solidFill>
                  <a:srgbClr val="000000"/>
                </a:solidFill>
                <a:latin typeface="Arial"/>
              </a:rPr>
              <a: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This stand obviously “suffered” a crown fire.  Or did it benefit from one considered from the perspective of natural selection? </a:t>
            </a: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726" name="PlaceHolder 3"/>
          <p:cNvSpPr>
            <a:spLocks noGrp="1"/>
          </p:cNvSpPr>
          <p:nvPr>
            <p:ph type="sldNum" idx="121"/>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B77079E7-E953-4163-A64E-06C8853D79AD}" type="slidenum">
              <a:rPr lang="en-US"/>
              <a:pPr/>
              <a:t>108</a:t>
            </a:fld>
            <a:endParaRPr lang="en-US">
              <a:solidFill>
                <a:srgbClr val="000000"/>
              </a:solidFill>
              <a:latin typeface="Times New Roman"/>
            </a:endParaRPr>
          </a:p>
        </p:txBody>
      </p:sp>
    </p:spTree>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7" name="PlaceHolder 1"/>
          <p:cNvSpPr>
            <a:spLocks noGrp="1" noRot="1" noChangeAspect="1"/>
          </p:cNvSpPr>
          <p:nvPr>
            <p:ph type="sldImg"/>
          </p:nvPr>
        </p:nvSpPr>
        <p:spPr>
          <a:xfrm>
            <a:off x="1181100" y="696913"/>
            <a:ext cx="4648200" cy="3486150"/>
          </a:xfrm>
          <a:prstGeom prst="rect">
            <a:avLst/>
          </a:prstGeom>
          <a:ln w="0">
            <a:noFill/>
          </a:ln>
        </p:spPr>
      </p:sp>
      <p:sp>
        <p:nvSpPr>
          <p:cNvPr id="1728"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dirty="0" smtClean="0">
                <a:solidFill>
                  <a:srgbClr val="000000"/>
                </a:solidFill>
                <a:latin typeface="Arial"/>
              </a:rPr>
              <a:t>As to whether </a:t>
            </a:r>
            <a:r>
              <a:rPr lang="en-US" sz="2000" dirty="0">
                <a:solidFill>
                  <a:srgbClr val="000000"/>
                </a:solidFill>
                <a:latin typeface="Arial"/>
              </a:rPr>
              <a:t>the </a:t>
            </a:r>
            <a:r>
              <a:rPr lang="en-US" sz="2000" dirty="0" smtClean="0">
                <a:solidFill>
                  <a:srgbClr val="000000"/>
                </a:solidFill>
                <a:latin typeface="Arial"/>
              </a:rPr>
              <a:t>fire that</a:t>
            </a:r>
            <a:r>
              <a:rPr lang="en-US" sz="2000" baseline="0" dirty="0" smtClean="0">
                <a:solidFill>
                  <a:srgbClr val="000000"/>
                </a:solidFill>
                <a:latin typeface="Arial"/>
              </a:rPr>
              <a:t> killed this top was</a:t>
            </a:r>
            <a:r>
              <a:rPr lang="en-US" sz="2000" dirty="0" smtClean="0">
                <a:solidFill>
                  <a:srgbClr val="000000"/>
                </a:solidFill>
                <a:latin typeface="Arial"/>
              </a:rPr>
              <a:t> </a:t>
            </a:r>
            <a:r>
              <a:rPr lang="en-US" sz="2000" dirty="0">
                <a:solidFill>
                  <a:srgbClr val="000000"/>
                </a:solidFill>
                <a:latin typeface="Arial"/>
              </a:rPr>
              <a:t>pre-colonial, </a:t>
            </a:r>
            <a:r>
              <a:rPr lang="en-US" sz="2000" dirty="0" smtClean="0">
                <a:solidFill>
                  <a:srgbClr val="000000"/>
                </a:solidFill>
                <a:latin typeface="Arial"/>
              </a:rPr>
              <a:t>I doubt it. </a:t>
            </a:r>
            <a:r>
              <a:rPr lang="en-US" sz="2000" baseline="0" dirty="0" smtClean="0">
                <a:solidFill>
                  <a:srgbClr val="000000"/>
                </a:solidFill>
                <a:latin typeface="Arial"/>
              </a:rPr>
              <a:t> Just don’t see a top like that still standing after 235 years without rotting. </a:t>
            </a:r>
            <a:endParaRPr lang="en-US" sz="2000" dirty="0" smtClean="0">
              <a:solidFill>
                <a:srgbClr val="000000"/>
              </a:solidFill>
              <a:latin typeface="Arial"/>
            </a:endParaRPr>
          </a:p>
          <a:p>
            <a:pPr defTabSz="931544">
              <a:lnSpc>
                <a:spcPct val="100000"/>
              </a:lnSpc>
            </a:pPr>
            <a:endParaRPr lang="en-US" sz="2000" dirty="0" smtClean="0">
              <a:solidFill>
                <a:srgbClr val="000000"/>
              </a:solidFill>
              <a:latin typeface="Arial"/>
            </a:endParaRPr>
          </a:p>
          <a:p>
            <a:pPr defTabSz="931544">
              <a:lnSpc>
                <a:spcPct val="100000"/>
              </a:lnSpc>
            </a:pPr>
            <a:r>
              <a:rPr lang="en-US" sz="2000" dirty="0" smtClean="0">
                <a:solidFill>
                  <a:srgbClr val="000000"/>
                </a:solidFill>
                <a:latin typeface="Arial"/>
              </a:rPr>
              <a:t>As to prior fires, I </a:t>
            </a:r>
            <a:r>
              <a:rPr lang="en-US" sz="2000" dirty="0">
                <a:solidFill>
                  <a:srgbClr val="000000"/>
                </a:solidFill>
                <a:latin typeface="Arial"/>
              </a:rPr>
              <a:t>am guessing this </a:t>
            </a:r>
            <a:r>
              <a:rPr lang="en-US" sz="2000" dirty="0" smtClean="0">
                <a:solidFill>
                  <a:srgbClr val="000000"/>
                </a:solidFill>
                <a:latin typeface="Arial"/>
              </a:rPr>
              <a:t>stand might </a:t>
            </a:r>
            <a:r>
              <a:rPr lang="en-US" sz="2000" dirty="0">
                <a:solidFill>
                  <a:srgbClr val="000000"/>
                </a:solidFill>
                <a:latin typeface="Arial"/>
              </a:rPr>
              <a:t>have </a:t>
            </a:r>
            <a:r>
              <a:rPr lang="en-US" sz="2000" dirty="0" smtClean="0">
                <a:solidFill>
                  <a:srgbClr val="000000"/>
                </a:solidFill>
                <a:latin typeface="Arial"/>
              </a:rPr>
              <a:t>formed</a:t>
            </a:r>
            <a:r>
              <a:rPr lang="en-US" sz="2000" baseline="0" dirty="0" smtClean="0">
                <a:solidFill>
                  <a:srgbClr val="000000"/>
                </a:solidFill>
                <a:latin typeface="Arial"/>
              </a:rPr>
              <a:t> this way </a:t>
            </a:r>
            <a:r>
              <a:rPr lang="en-US" sz="2000" dirty="0" smtClean="0">
                <a:solidFill>
                  <a:srgbClr val="000000"/>
                </a:solidFill>
                <a:latin typeface="Arial"/>
              </a:rPr>
              <a:t>because </a:t>
            </a:r>
            <a:r>
              <a:rPr lang="en-US" sz="2000" dirty="0">
                <a:solidFill>
                  <a:srgbClr val="000000"/>
                </a:solidFill>
                <a:latin typeface="Arial"/>
              </a:rPr>
              <a:t>this spot is a long way away from Indian habitations by perennial streams.  This was just below a trail route of the </a:t>
            </a:r>
            <a:r>
              <a:rPr lang="en-US" sz="2000" dirty="0" err="1">
                <a:solidFill>
                  <a:srgbClr val="000000"/>
                </a:solidFill>
                <a:latin typeface="Arial"/>
              </a:rPr>
              <a:t>Sayante</a:t>
            </a:r>
            <a:r>
              <a:rPr lang="en-US" sz="2000" dirty="0">
                <a:solidFill>
                  <a:srgbClr val="000000"/>
                </a:solidFill>
                <a:latin typeface="Arial"/>
              </a:rPr>
              <a:t> tribe a long way up the slope from the creek below.  There is a much better place to camp next to a pond less than a half mile from here.  But even that is not a good place for permanent habitation.  There are few rock outcrops suitable for grinding.  Grinding stones would have had to be carried in.  As a result, Indians likely paid less attention to maintaining prescribed fire here AND the slopes are steep, which makes for a stronger fire draft than in places like Muir Woods or Big Basin.</a:t>
            </a:r>
          </a:p>
        </p:txBody>
      </p:sp>
      <p:sp>
        <p:nvSpPr>
          <p:cNvPr id="1729" name="PlaceHolder 3"/>
          <p:cNvSpPr>
            <a:spLocks noGrp="1"/>
          </p:cNvSpPr>
          <p:nvPr>
            <p:ph type="sldNum" idx="122"/>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709EF781-5E97-43A3-8D6E-054BD8CA2CF9}" type="slidenum">
              <a:rPr lang="en-US"/>
              <a:pPr/>
              <a:t>109</a:t>
            </a:fld>
            <a:endParaRPr lang="en-US">
              <a:solidFill>
                <a:srgbClr val="000000"/>
              </a:solidFill>
              <a:latin typeface="Times New Roman"/>
            </a:endParaRPr>
          </a:p>
        </p:txBody>
      </p:sp>
    </p:spTree>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 name="PlaceHolder 1"/>
          <p:cNvSpPr>
            <a:spLocks noGrp="1" noRot="1" noChangeAspect="1"/>
          </p:cNvSpPr>
          <p:nvPr>
            <p:ph type="sldImg"/>
          </p:nvPr>
        </p:nvSpPr>
        <p:spPr>
          <a:xfrm>
            <a:off x="1181100" y="696913"/>
            <a:ext cx="4648200" cy="3486150"/>
          </a:xfrm>
          <a:prstGeom prst="rect">
            <a:avLst/>
          </a:prstGeom>
          <a:ln w="0">
            <a:noFill/>
          </a:ln>
        </p:spPr>
      </p:sp>
      <p:sp>
        <p:nvSpPr>
          <p:cNvPr id="1731"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dirty="0">
                <a:solidFill>
                  <a:srgbClr val="000000"/>
                </a:solidFill>
                <a:latin typeface="Arial"/>
              </a:rPr>
              <a:t>With all the fuel surrounding this </a:t>
            </a:r>
            <a:r>
              <a:rPr lang="en-US" sz="2000" dirty="0" smtClean="0">
                <a:solidFill>
                  <a:srgbClr val="000000"/>
                </a:solidFill>
                <a:latin typeface="Arial"/>
              </a:rPr>
              <a:t>stand today, </a:t>
            </a:r>
            <a:r>
              <a:rPr lang="en-US" sz="2000" dirty="0">
                <a:solidFill>
                  <a:srgbClr val="000000"/>
                </a:solidFill>
                <a:latin typeface="Arial"/>
              </a:rPr>
              <a:t>if a fire came through here now, the best one could hope for is that it would mow off the whole top of the stand again and cook only the edges, just like it did before.</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But I doubt it.  This fuel load is likely unprecedented.  Historic aerial photographs show that the oak was brought here by grading blades on what was a dirt road.  In the early 20</a:t>
            </a:r>
            <a:r>
              <a:rPr lang="en-US" sz="2000" baseline="30000" dirty="0">
                <a:solidFill>
                  <a:srgbClr val="000000"/>
                </a:solidFill>
                <a:latin typeface="Arial"/>
              </a:rPr>
              <a:t>th</a:t>
            </a:r>
            <a:r>
              <a:rPr lang="en-US" sz="2000" dirty="0">
                <a:solidFill>
                  <a:srgbClr val="000000"/>
                </a:solidFill>
                <a:latin typeface="Arial"/>
              </a:rPr>
              <a:t> Century, these hillsides were relatively bare of oak woodland.  It’s that, OR the last fire was relatively recent on a multi-millennial Indian time scale.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Either way, a crown of </a:t>
            </a:r>
            <a:r>
              <a:rPr lang="en-US" sz="2000" dirty="0" err="1">
                <a:solidFill>
                  <a:srgbClr val="000000"/>
                </a:solidFill>
                <a:latin typeface="Arial"/>
              </a:rPr>
              <a:t>redwads</a:t>
            </a:r>
            <a:r>
              <a:rPr lang="en-US" sz="2000" dirty="0">
                <a:solidFill>
                  <a:srgbClr val="000000"/>
                </a:solidFill>
                <a:latin typeface="Arial"/>
              </a:rPr>
              <a:t> would flash quickly because of all the dry fuel at the top with nothing underneath. </a:t>
            </a:r>
          </a:p>
          <a:p>
            <a:pPr defTabSz="931544">
              <a:lnSpc>
                <a:spcPct val="100000"/>
              </a:lnSpc>
            </a:pPr>
            <a:r>
              <a:rPr lang="en-US" sz="2000" dirty="0" smtClean="0">
                <a:solidFill>
                  <a:srgbClr val="000000"/>
                </a:solidFill>
                <a:latin typeface="Arial"/>
              </a:rPr>
              <a:t>Then</a:t>
            </a:r>
            <a:r>
              <a:rPr lang="en-US" sz="2000" dirty="0">
                <a:solidFill>
                  <a:srgbClr val="000000"/>
                </a:solidFill>
                <a:latin typeface="Arial"/>
              </a:rPr>
              <a:t>, the redwoods would try again, but from lower down.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And after the next conflagration, it would start over again, from lower down. </a:t>
            </a: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rgbClr val="000000"/>
                </a:solidFill>
                <a:latin typeface="Arial"/>
              </a:rPr>
              <a:t>And after another interval, another fire, and lower, and lower, and lower</a:t>
            </a:r>
          </a:p>
          <a:p>
            <a:pPr defTabSz="931544">
              <a:lnSpc>
                <a:spcPct val="100000"/>
              </a:lnSpc>
            </a:pPr>
            <a:endParaRPr lang="en-US" sz="2000" dirty="0">
              <a:solidFill>
                <a:srgbClr val="000000"/>
              </a:solidFill>
              <a:latin typeface="Arial"/>
            </a:endParaRPr>
          </a:p>
        </p:txBody>
      </p:sp>
      <p:sp>
        <p:nvSpPr>
          <p:cNvPr id="1732" name="PlaceHolder 3"/>
          <p:cNvSpPr>
            <a:spLocks noGrp="1"/>
          </p:cNvSpPr>
          <p:nvPr>
            <p:ph type="sldNum" idx="123"/>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ABEAADC0-88FF-47F4-8031-218E4DD023F5}" type="slidenum">
              <a:rPr lang="en-US"/>
              <a:pPr/>
              <a:t>110</a:t>
            </a:fld>
            <a:endParaRPr lang="en-US">
              <a:solidFill>
                <a:srgbClr val="000000"/>
              </a:solidFill>
              <a:latin typeface="Times New Roman"/>
            </a:endParaRPr>
          </a:p>
        </p:txBody>
      </p:sp>
    </p:spTree>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3" name="PlaceHolder 1"/>
          <p:cNvSpPr>
            <a:spLocks noGrp="1" noRot="1" noChangeAspect="1"/>
          </p:cNvSpPr>
          <p:nvPr>
            <p:ph type="sldImg"/>
          </p:nvPr>
        </p:nvSpPr>
        <p:spPr>
          <a:xfrm>
            <a:off x="1181100" y="696913"/>
            <a:ext cx="4648200" cy="3486150"/>
          </a:xfrm>
          <a:prstGeom prst="rect">
            <a:avLst/>
          </a:prstGeom>
          <a:ln w="0">
            <a:noFill/>
          </a:ln>
        </p:spPr>
      </p:sp>
      <p:sp>
        <p:nvSpPr>
          <p:cNvPr id="1734"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7500" lnSpcReduction="20000"/>
          </a:bodyPr>
          <a:lstStyle/>
          <a:p>
            <a:pPr defTabSz="931544">
              <a:lnSpc>
                <a:spcPct val="100000"/>
              </a:lnSpc>
            </a:pPr>
            <a:r>
              <a:rPr lang="en-US" sz="2000" dirty="0">
                <a:solidFill>
                  <a:srgbClr val="000000"/>
                </a:solidFill>
                <a:latin typeface="Arial"/>
              </a:rPr>
              <a:t>Eventually to become something like this. </a:t>
            </a:r>
          </a:p>
          <a:p>
            <a:pPr defTabSz="931544">
              <a:lnSpc>
                <a:spcPct val="100000"/>
              </a:lnSpc>
            </a:pPr>
            <a:r>
              <a:rPr lang="en-US" sz="2000" dirty="0">
                <a:solidFill>
                  <a:srgbClr val="000000"/>
                </a:solidFill>
                <a:latin typeface="Arial"/>
              </a:rPr>
              <a:t>This is a reiterated old growth redwood too</a:t>
            </a:r>
            <a:r>
              <a:rPr lang="en-US" sz="2000" dirty="0" smtClean="0">
                <a:solidFill>
                  <a:srgbClr val="000000"/>
                </a:solidFill>
                <a:latin typeface="Arial"/>
              </a:rPr>
              <a:t>, with a </a:t>
            </a:r>
            <a:r>
              <a:rPr lang="en-US" sz="2000" dirty="0">
                <a:solidFill>
                  <a:srgbClr val="000000"/>
                </a:solidFill>
                <a:latin typeface="Arial"/>
              </a:rPr>
              <a:t>huge goose-pen on the uphill side, where redwoods </a:t>
            </a:r>
            <a:r>
              <a:rPr lang="en-US" sz="2000" dirty="0" smtClean="0">
                <a:solidFill>
                  <a:srgbClr val="000000"/>
                </a:solidFill>
                <a:latin typeface="Arial"/>
              </a:rPr>
              <a:t>do tend </a:t>
            </a:r>
            <a:r>
              <a:rPr lang="en-US" sz="2000" dirty="0">
                <a:solidFill>
                  <a:srgbClr val="000000"/>
                </a:solidFill>
                <a:latin typeface="Arial"/>
              </a:rPr>
              <a:t>to collect fallen branches.  </a:t>
            </a:r>
            <a:r>
              <a:rPr lang="en-US" sz="2000" dirty="0" smtClean="0">
                <a:solidFill>
                  <a:srgbClr val="000000"/>
                </a:solidFill>
                <a:latin typeface="Arial"/>
              </a:rPr>
              <a:t> </a:t>
            </a:r>
            <a:r>
              <a:rPr lang="en-US" sz="2000" dirty="0" smtClean="0">
                <a:solidFill>
                  <a:srgbClr val="000000"/>
                </a:solidFill>
                <a:latin typeface="+mn-lt"/>
              </a:rPr>
              <a:t>There is one monster sucker that is probably less than 200 years old.  </a:t>
            </a:r>
            <a:r>
              <a:rPr lang="en-US" sz="2000" dirty="0" smtClean="0">
                <a:solidFill>
                  <a:srgbClr val="000000"/>
                </a:solidFill>
                <a:latin typeface="Arial"/>
              </a:rPr>
              <a:t>It </a:t>
            </a:r>
            <a:r>
              <a:rPr lang="en-US" sz="2000" dirty="0">
                <a:solidFill>
                  <a:srgbClr val="000000"/>
                </a:solidFill>
                <a:latin typeface="Arial"/>
              </a:rPr>
              <a:t>belongs to a friend of mine, a timber landowner who cherishes this tree.</a:t>
            </a:r>
          </a:p>
          <a:p>
            <a:pPr defTabSz="931544">
              <a:lnSpc>
                <a:spcPct val="100000"/>
              </a:lnSpc>
            </a:pPr>
            <a:r>
              <a:rPr lang="en-US" sz="2000" dirty="0">
                <a:solidFill>
                  <a:srgbClr val="000000"/>
                </a:solidFill>
                <a:latin typeface="Arial"/>
              </a:rPr>
              <a:t>When the tube from underneath meets rotting heartwood coming down from the top it opens a hole forestry people call a “Chimney Tree” (this one isn’t). </a:t>
            </a:r>
          </a:p>
          <a:p>
            <a:pPr defTabSz="931544">
              <a:lnSpc>
                <a:spcPct val="100000"/>
              </a:lnSpc>
            </a:pPr>
            <a:r>
              <a:rPr lang="en-US" sz="2000" dirty="0">
                <a:solidFill>
                  <a:srgbClr val="000000"/>
                </a:solidFill>
                <a:latin typeface="Arial"/>
              </a:rPr>
              <a:t>They all have charred interiors from Indian fires. </a:t>
            </a:r>
          </a:p>
          <a:p>
            <a:pPr defTabSz="931544">
              <a:lnSpc>
                <a:spcPct val="100000"/>
              </a:lnSpc>
            </a:pPr>
            <a:r>
              <a:rPr lang="en-US" sz="2000" dirty="0">
                <a:solidFill>
                  <a:srgbClr val="000000"/>
                </a:solidFill>
                <a:latin typeface="Arial"/>
              </a:rPr>
              <a:t>They make great bat habitat.  </a:t>
            </a:r>
          </a:p>
          <a:p>
            <a:pPr defTabSz="931544">
              <a:lnSpc>
                <a:spcPct val="100000"/>
              </a:lnSpc>
            </a:pPr>
            <a:r>
              <a:rPr lang="en-US" sz="2000" dirty="0">
                <a:solidFill>
                  <a:srgbClr val="000000"/>
                </a:solidFill>
                <a:latin typeface="Arial"/>
              </a:rPr>
              <a:t>Having some around would be instructive and provide mosquito abatement.</a:t>
            </a:r>
          </a:p>
          <a:p>
            <a:pPr defTabSz="931544">
              <a:lnSpc>
                <a:spcPct val="100000"/>
              </a:lnSpc>
            </a:pPr>
            <a:r>
              <a:rPr lang="en-US" sz="2000" dirty="0">
                <a:solidFill>
                  <a:srgbClr val="000000"/>
                </a:solidFill>
                <a:latin typeface="Arial"/>
              </a:rPr>
              <a:t>So while it is a cool tree, </a:t>
            </a:r>
            <a:r>
              <a:rPr lang="en-US" sz="2000" dirty="0" smtClean="0">
                <a:solidFill>
                  <a:srgbClr val="000000"/>
                </a:solidFill>
                <a:latin typeface="Arial"/>
              </a:rPr>
              <a:t>we only need so many for bats.   </a:t>
            </a:r>
          </a:p>
          <a:p>
            <a:pPr defTabSz="931544">
              <a:lnSpc>
                <a:spcPct val="100000"/>
              </a:lnSpc>
            </a:pPr>
            <a:r>
              <a:rPr lang="en-US" sz="2000" dirty="0" smtClean="0">
                <a:solidFill>
                  <a:srgbClr val="000000"/>
                </a:solidFill>
                <a:latin typeface="Arial"/>
              </a:rPr>
              <a:t>Somehow </a:t>
            </a:r>
            <a:r>
              <a:rPr lang="en-US" sz="2000" dirty="0">
                <a:solidFill>
                  <a:srgbClr val="000000"/>
                </a:solidFill>
                <a:latin typeface="Arial"/>
              </a:rPr>
              <a:t>I don’t think a stand of chimneys would inspire people the way “cathedral like” groves do. </a:t>
            </a:r>
          </a:p>
          <a:p>
            <a:pPr defTabSz="931544">
              <a:lnSpc>
                <a:spcPct val="100000"/>
              </a:lnSpc>
            </a:pPr>
            <a:r>
              <a:rPr lang="en-US" sz="2000" dirty="0">
                <a:solidFill>
                  <a:srgbClr val="000000"/>
                </a:solidFill>
                <a:latin typeface="Arial"/>
              </a:rPr>
              <a:t>How many of either we pass on to our children is up to us. </a:t>
            </a:r>
          </a:p>
          <a:p>
            <a:pPr defTabSz="931544">
              <a:lnSpc>
                <a:spcPct val="100000"/>
              </a:lnSpc>
            </a:pPr>
            <a:r>
              <a:rPr lang="en-US" sz="2000" dirty="0">
                <a:solidFill>
                  <a:srgbClr val="000000"/>
                </a:solidFill>
                <a:latin typeface="Arial"/>
              </a:rPr>
              <a:t>It’s just what happens with redwood.  This is Natural. </a:t>
            </a:r>
          </a:p>
        </p:txBody>
      </p:sp>
      <p:sp>
        <p:nvSpPr>
          <p:cNvPr id="1735" name="PlaceHolder 3"/>
          <p:cNvSpPr>
            <a:spLocks noGrp="1"/>
          </p:cNvSpPr>
          <p:nvPr>
            <p:ph type="sldNum" idx="124"/>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02B8E63C-902C-4949-824F-1A8812EE2F61}" type="slidenum">
              <a:rPr lang="en-US"/>
              <a:pPr/>
              <a:t>111</a:t>
            </a:fld>
            <a:endParaRPr lang="en-US">
              <a:solidFill>
                <a:srgbClr val="000000"/>
              </a:solidFill>
              <a:latin typeface="Times New Roman"/>
            </a:endParaRPr>
          </a:p>
        </p:txBody>
      </p:sp>
    </p:spTree>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6" name="PlaceHolder 1"/>
          <p:cNvSpPr>
            <a:spLocks noGrp="1" noRot="1" noChangeAspect="1"/>
          </p:cNvSpPr>
          <p:nvPr>
            <p:ph type="sldImg"/>
          </p:nvPr>
        </p:nvSpPr>
        <p:spPr>
          <a:xfrm>
            <a:off x="1181100" y="696913"/>
            <a:ext cx="4648200" cy="3486150"/>
          </a:xfrm>
          <a:prstGeom prst="rect">
            <a:avLst/>
          </a:prstGeom>
          <a:ln w="0">
            <a:noFill/>
          </a:ln>
        </p:spPr>
      </p:sp>
      <p:sp>
        <p:nvSpPr>
          <p:cNvPr id="1737"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dirty="0">
                <a:solidFill>
                  <a:srgbClr val="FFFFFF"/>
                </a:solidFill>
                <a:latin typeface="Arial"/>
              </a:rPr>
              <a:t>This is Natural too, complete with at least a majority of future </a:t>
            </a:r>
            <a:r>
              <a:rPr lang="en-US" sz="2000" spc="-6" dirty="0" err="1">
                <a:solidFill>
                  <a:srgbClr val="FFFFFF"/>
                </a:solidFill>
                <a:latin typeface="Arial"/>
              </a:rPr>
              <a:t>redwads</a:t>
            </a:r>
            <a:r>
              <a:rPr lang="en-US" sz="2000" spc="-6" dirty="0">
                <a:solidFill>
                  <a:srgbClr val="FFFFFF"/>
                </a:solidFill>
                <a:latin typeface="Arial"/>
              </a:rPr>
              <a:t>, </a:t>
            </a:r>
            <a:r>
              <a:rPr lang="en-US" sz="2000" spc="-6" dirty="0" smtClean="0">
                <a:solidFill>
                  <a:srgbClr val="FFFFFF"/>
                </a:solidFill>
                <a:latin typeface="Arial"/>
              </a:rPr>
              <a:t>any </a:t>
            </a:r>
            <a:r>
              <a:rPr lang="en-US" sz="2000" spc="-6" dirty="0">
                <a:solidFill>
                  <a:srgbClr val="FFFFFF"/>
                </a:solidFill>
                <a:latin typeface="Arial"/>
              </a:rPr>
              <a:t>perhaps started as such after the fire of </a:t>
            </a:r>
            <a:r>
              <a:rPr lang="en-US" sz="2000" spc="-6" dirty="0" smtClean="0">
                <a:solidFill>
                  <a:srgbClr val="FFFFFF"/>
                </a:solidFill>
                <a:latin typeface="+mn-lt"/>
              </a:rPr>
              <a:t>1905, now with more to come.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smtClean="0">
                <a:solidFill>
                  <a:srgbClr val="FFFFFF"/>
                </a:solidFill>
                <a:latin typeface="+mn-lt"/>
              </a:rPr>
              <a:t>In some cases these tops are clearly burned off, but in others, the top is all that is left.  Some are dead; some are dying back from the top.  Some will die later.  Some will break due to the extra windage from a rotting top. </a:t>
            </a:r>
            <a:endParaRPr lang="en-US" sz="2000" dirty="0" smtClean="0">
              <a:solidFill>
                <a:srgbClr val="000000"/>
              </a:solidFill>
              <a:latin typeface="+mn-lt"/>
            </a:endParaRPr>
          </a:p>
          <a:p>
            <a:pPr defTabSz="931544">
              <a:lnSpc>
                <a:spcPct val="100000"/>
              </a:lnSpc>
            </a:pPr>
            <a:endParaRPr lang="en-US" sz="2000" dirty="0" smtClean="0">
              <a:solidFill>
                <a:srgbClr val="000000"/>
              </a:solidFill>
              <a:latin typeface="+mn-lt"/>
            </a:endParaRPr>
          </a:p>
          <a:p>
            <a:pPr defTabSz="931544">
              <a:lnSpc>
                <a:spcPct val="100000"/>
              </a:lnSpc>
            </a:pPr>
            <a:r>
              <a:rPr lang="en-US" sz="2000" spc="-6" dirty="0" smtClean="0">
                <a:solidFill>
                  <a:srgbClr val="FFFFFF"/>
                </a:solidFill>
                <a:latin typeface="+mn-lt"/>
              </a:rPr>
              <a:t>Most will “recover” to some degree.  But some will fall.</a:t>
            </a:r>
            <a:endParaRPr lang="en-US" sz="2000" dirty="0" smtClean="0">
              <a:solidFill>
                <a:srgbClr val="000000"/>
              </a:solidFill>
              <a:latin typeface="+mn-lt"/>
            </a:endParaRPr>
          </a:p>
          <a:p>
            <a:pPr defTabSz="931544">
              <a:lnSpc>
                <a:spcPct val="100000"/>
              </a:lnSpc>
            </a:pPr>
            <a:endParaRPr lang="en-US" sz="2000" spc="-6" dirty="0" smtClean="0">
              <a:solidFill>
                <a:srgbClr val="FFFFFF"/>
              </a:solidFill>
              <a:latin typeface="Arial"/>
            </a:endParaRPr>
          </a:p>
          <a:p>
            <a:pPr defTabSz="931544">
              <a:lnSpc>
                <a:spcPct val="100000"/>
              </a:lnSpc>
            </a:pPr>
            <a:r>
              <a:rPr lang="en-US" sz="2000" spc="-6" dirty="0" smtClean="0">
                <a:solidFill>
                  <a:srgbClr val="FFFFFF"/>
                </a:solidFill>
                <a:latin typeface="Arial"/>
              </a:rPr>
              <a:t>If </a:t>
            </a:r>
            <a:r>
              <a:rPr lang="en-US" sz="2000" spc="-6" dirty="0">
                <a:solidFill>
                  <a:srgbClr val="FFFFFF"/>
                </a:solidFill>
                <a:latin typeface="Arial"/>
              </a:rPr>
              <a:t>nobody does anything about ever taller, denser, and more volatile ladder fuels for over 100 years, this is what happens, naturally.  It is well known that the frequency of intense summer lightning strikes along the Pacific Coast are a rarity on a century scale.  Preserving stands like this would make fuel accumulations too big to allow redwood stands to develop into cathedrals.  Ever.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But all of that is to miss the point: If </a:t>
            </a:r>
            <a:r>
              <a:rPr lang="en-US" sz="2000" spc="-6" dirty="0" err="1">
                <a:solidFill>
                  <a:srgbClr val="FFFFFF"/>
                </a:solidFill>
                <a:latin typeface="Arial"/>
              </a:rPr>
              <a:t>redwads</a:t>
            </a:r>
            <a:r>
              <a:rPr lang="en-US" sz="2000" spc="-6" dirty="0">
                <a:solidFill>
                  <a:srgbClr val="FFFFFF"/>
                </a:solidFill>
                <a:latin typeface="Arial"/>
              </a:rPr>
              <a:t> were what WAS “Natural” and this is what we get 230 years after banning Indian burning, then how did we get 300ft tall redwoods in the first place?  </a:t>
            </a:r>
            <a:endParaRPr lang="en-US" sz="2000" dirty="0">
              <a:solidFill>
                <a:srgbClr val="000000"/>
              </a:solidFill>
              <a:latin typeface="Arial"/>
            </a:endParaRPr>
          </a:p>
        </p:txBody>
      </p:sp>
      <p:sp>
        <p:nvSpPr>
          <p:cNvPr id="1738" name="PlaceHolder 3"/>
          <p:cNvSpPr>
            <a:spLocks noGrp="1"/>
          </p:cNvSpPr>
          <p:nvPr>
            <p:ph type="sldNum" idx="125"/>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ECB7A971-7424-4ED4-AD2A-146652E36DC5}" type="slidenum">
              <a:rPr lang="en-US"/>
              <a:pPr/>
              <a:t>112</a:t>
            </a:fld>
            <a:endParaRPr lang="en-US">
              <a:solidFill>
                <a:srgbClr val="000000"/>
              </a:solidFill>
              <a:latin typeface="Times New Roman"/>
            </a:endParaRPr>
          </a:p>
        </p:txBody>
      </p:sp>
    </p:spTree>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9" name="PlaceHolder 1"/>
          <p:cNvSpPr>
            <a:spLocks noGrp="1" noRot="1" noChangeAspect="1"/>
          </p:cNvSpPr>
          <p:nvPr>
            <p:ph type="sldImg"/>
          </p:nvPr>
        </p:nvSpPr>
        <p:spPr>
          <a:xfrm>
            <a:off x="1181100" y="696913"/>
            <a:ext cx="4646613" cy="3486150"/>
          </a:xfrm>
          <a:prstGeom prst="rect">
            <a:avLst/>
          </a:prstGeom>
          <a:ln w="0">
            <a:noFill/>
          </a:ln>
        </p:spPr>
      </p:sp>
      <p:sp>
        <p:nvSpPr>
          <p:cNvPr id="1740"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85000" lnSpcReduction="9999"/>
          </a:bodyPr>
          <a:lstStyle/>
          <a:p>
            <a:pPr defTabSz="931544">
              <a:lnSpc>
                <a:spcPct val="100000"/>
              </a:lnSpc>
            </a:pPr>
            <a:r>
              <a:rPr lang="en-US" sz="2000" spc="-6" dirty="0">
                <a:solidFill>
                  <a:srgbClr val="FFFFFF"/>
                </a:solidFill>
                <a:latin typeface="Arial"/>
              </a:rPr>
              <a:t>What if old growth forests as we know and love them were actually artifacts?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That’s right “were.”   Before the Spanish conquest, redwood forests developed like this is because </a:t>
            </a:r>
            <a:r>
              <a:rPr lang="en-US" sz="2000" b="1" spc="-6" dirty="0">
                <a:solidFill>
                  <a:srgbClr val="FFFFFF"/>
                </a:solidFill>
                <a:latin typeface="Arial"/>
              </a:rPr>
              <a:t>people</a:t>
            </a:r>
            <a:r>
              <a:rPr lang="en-US" sz="2000" spc="-6" dirty="0">
                <a:solidFill>
                  <a:srgbClr val="FFFFFF"/>
                </a:solidFill>
                <a:latin typeface="Arial"/>
              </a:rPr>
              <a:t> set regular fires that burned off suckers and thinned out other trees before ladder fuels got big enough to threaten the canopy, before heaps of branches due to collisions developed over the root crowns… regular fires set by people kept stand density within tolerable levels.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People </a:t>
            </a:r>
            <a:r>
              <a:rPr lang="en-US" sz="2000" b="1" spc="-6" dirty="0">
                <a:solidFill>
                  <a:srgbClr val="FFFFFF"/>
                </a:solidFill>
                <a:latin typeface="Arial"/>
              </a:rPr>
              <a:t>made </a:t>
            </a:r>
            <a:r>
              <a:rPr lang="en-US" sz="2000" spc="-6" dirty="0">
                <a:solidFill>
                  <a:srgbClr val="FFFFFF"/>
                </a:solidFill>
                <a:latin typeface="Arial"/>
              </a:rPr>
              <a:t>these “cathedral like groves.” </a:t>
            </a:r>
            <a:r>
              <a:rPr lang="en-US" sz="2000" spc="-6" dirty="0" smtClean="0">
                <a:solidFill>
                  <a:srgbClr val="FFFFFF"/>
                </a:solidFill>
                <a:latin typeface="Arial"/>
              </a:rPr>
              <a:t>  </a:t>
            </a:r>
            <a:r>
              <a:rPr lang="en-US" sz="2000" b="1" spc="-6" dirty="0">
                <a:solidFill>
                  <a:srgbClr val="FFFFFF"/>
                </a:solidFill>
                <a:latin typeface="Arial"/>
              </a:rPr>
              <a:t>Their</a:t>
            </a:r>
            <a:r>
              <a:rPr lang="en-US" sz="2000" spc="-6" dirty="0">
                <a:solidFill>
                  <a:srgbClr val="FFFFFF"/>
                </a:solidFill>
                <a:latin typeface="Arial"/>
              </a:rPr>
              <a:t> forests became “the big trees.”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People were here for at least 15,000 years.  Find me a redwood that’s older than 2,000.  They may exist, but most say the limit is about 1800 years.</a:t>
            </a:r>
            <a:endParaRPr lang="en-US" sz="2000" dirty="0">
              <a:solidFill>
                <a:srgbClr val="000000"/>
              </a:solidFill>
              <a:latin typeface="Arial"/>
            </a:endParaRPr>
          </a:p>
        </p:txBody>
      </p:sp>
      <p:sp>
        <p:nvSpPr>
          <p:cNvPr id="1741" name="PlaceHolder 3"/>
          <p:cNvSpPr>
            <a:spLocks noGrp="1"/>
          </p:cNvSpPr>
          <p:nvPr>
            <p:ph type="sldNum" idx="126"/>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BAF67044-9F1F-4036-B627-63A8C19D241C}" type="slidenum">
              <a:rPr lang="en-US"/>
              <a:pPr/>
              <a:t>113</a:t>
            </a:fld>
            <a:endParaRPr lang="en-US">
              <a:solidFill>
                <a:srgbClr val="000000"/>
              </a:solidFill>
              <a:latin typeface="Times New Roman"/>
            </a:endParaRPr>
          </a:p>
        </p:txBody>
      </p:sp>
    </p:spTree>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2" name="PlaceHolder 1"/>
          <p:cNvSpPr>
            <a:spLocks noGrp="1" noRot="1" noChangeAspect="1"/>
          </p:cNvSpPr>
          <p:nvPr>
            <p:ph type="sldImg"/>
          </p:nvPr>
        </p:nvSpPr>
        <p:spPr>
          <a:xfrm>
            <a:off x="1181100" y="696913"/>
            <a:ext cx="4648200" cy="3486150"/>
          </a:xfrm>
          <a:prstGeom prst="rect">
            <a:avLst/>
          </a:prstGeom>
          <a:ln w="0">
            <a:noFill/>
          </a:ln>
        </p:spPr>
      </p:sp>
      <p:sp>
        <p:nvSpPr>
          <p:cNvPr id="174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dirty="0">
                <a:solidFill>
                  <a:srgbClr val="FFFFFF"/>
                </a:solidFill>
                <a:latin typeface="Arial"/>
              </a:rPr>
              <a:t>As Juan </a:t>
            </a:r>
            <a:r>
              <a:rPr lang="en-US" sz="2000" spc="-6" dirty="0" err="1">
                <a:solidFill>
                  <a:srgbClr val="FFFFFF"/>
                </a:solidFill>
                <a:latin typeface="Arial"/>
              </a:rPr>
              <a:t>Crespi’s</a:t>
            </a:r>
            <a:r>
              <a:rPr lang="en-US" sz="2000" spc="-6" dirty="0">
                <a:solidFill>
                  <a:srgbClr val="FFFFFF"/>
                </a:solidFill>
                <a:latin typeface="Arial"/>
              </a:rPr>
              <a:t> diary of the Spanish Portola Expedition in 1769 makes clear, what he saw of redwood forests was a gift from God, anticipating what they could get </a:t>
            </a:r>
            <a:r>
              <a:rPr lang="en-US" sz="2000" b="1" spc="-6" dirty="0">
                <a:solidFill>
                  <a:srgbClr val="FFFFFF"/>
                </a:solidFill>
                <a:latin typeface="Arial"/>
              </a:rPr>
              <a:t>from </a:t>
            </a:r>
            <a:r>
              <a:rPr lang="en-US" sz="2000" spc="-6" dirty="0">
                <a:solidFill>
                  <a:srgbClr val="FFFFFF"/>
                </a:solidFill>
                <a:latin typeface="Arial"/>
              </a:rPr>
              <a:t>those forests.  The tools Europeans wielded changed how humans recognized those trees. </a:t>
            </a:r>
            <a:r>
              <a:rPr lang="en-US" sz="2000" spc="-6" dirty="0" smtClean="0">
                <a:solidFill>
                  <a:srgbClr val="FFFFFF"/>
                </a:solidFill>
                <a:latin typeface="Arial"/>
              </a:rPr>
              <a:t> Recognition starts with cognition.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San Francisco’s Seven Sisters represent an epitome of manual carpentry, bordering upon profligacy.  The material was widely available, uniformly easy to mill and shape, durable (especially if painted), close to market, and therefore very cheap.  These homes are now treasured if only because what made them is no more, and they are therefore irreplaceable.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There would be no San Francisco as we know it without what </a:t>
            </a:r>
            <a:r>
              <a:rPr lang="en-US" sz="2000" spc="-6" dirty="0" smtClean="0">
                <a:solidFill>
                  <a:srgbClr val="FFFFFF"/>
                </a:solidFill>
                <a:latin typeface="Arial"/>
              </a:rPr>
              <a:t>Indians did.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Most people in Northern California stay in the urban Bay Area and have never gone to redwood country.  If </a:t>
            </a:r>
            <a:r>
              <a:rPr lang="en-US" sz="2000" spc="-6" dirty="0" smtClean="0">
                <a:solidFill>
                  <a:srgbClr val="FFFFFF"/>
                </a:solidFill>
                <a:latin typeface="Arial"/>
              </a:rPr>
              <a:t>they want </a:t>
            </a:r>
            <a:r>
              <a:rPr lang="en-US" sz="2000" spc="-6" dirty="0">
                <a:solidFill>
                  <a:srgbClr val="FFFFFF"/>
                </a:solidFill>
                <a:latin typeface="Arial"/>
              </a:rPr>
              <a:t>to see an old growth redwood cathedral, they go to Muir Woods or Big Basin, and that was all one needs to see.  </a:t>
            </a:r>
            <a:r>
              <a:rPr lang="en-US" sz="2000" spc="-6" dirty="0" smtClean="0">
                <a:solidFill>
                  <a:srgbClr val="FFFFFF"/>
                </a:solidFill>
                <a:latin typeface="Arial"/>
              </a:rPr>
              <a:t> The </a:t>
            </a:r>
            <a:r>
              <a:rPr lang="en-US" sz="2000" spc="-6" dirty="0">
                <a:solidFill>
                  <a:srgbClr val="FFFFFF"/>
                </a:solidFill>
                <a:latin typeface="Arial"/>
              </a:rPr>
              <a:t>dual illusions of inviolate permanence and the adequacy of legal protection alone are one reason why I don’t think the Park model as we run it now is optimal long term. </a:t>
            </a:r>
            <a:r>
              <a:rPr lang="en-US" sz="2000" spc="-6" dirty="0" smtClean="0">
                <a:solidFill>
                  <a:srgbClr val="FFFFFF"/>
                </a:solidFill>
                <a:latin typeface="Arial"/>
              </a:rPr>
              <a:t> The myth perpetuates mistaken recognition.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744" name="PlaceHolder 3"/>
          <p:cNvSpPr>
            <a:spLocks noGrp="1"/>
          </p:cNvSpPr>
          <p:nvPr>
            <p:ph type="sldNum" idx="12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34AF8A0D-8069-4DC9-AC13-DBBB9C3C5FB9}" type="slidenum">
              <a:rPr lang="en-US"/>
              <a:pPr/>
              <a:t>114</a:t>
            </a:fld>
            <a:endParaRPr lang="en-US">
              <a:solidFill>
                <a:srgbClr val="000000"/>
              </a:solidFill>
              <a:latin typeface="Times New Roman"/>
            </a:endParaRPr>
          </a:p>
        </p:txBody>
      </p:sp>
    </p:spTree>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5" name="PlaceHolder 1"/>
          <p:cNvSpPr>
            <a:spLocks noGrp="1" noRot="1" noChangeAspect="1"/>
          </p:cNvSpPr>
          <p:nvPr>
            <p:ph type="sldImg"/>
          </p:nvPr>
        </p:nvSpPr>
        <p:spPr>
          <a:xfrm>
            <a:off x="1181100" y="696913"/>
            <a:ext cx="4648200" cy="3486150"/>
          </a:xfrm>
          <a:prstGeom prst="rect">
            <a:avLst/>
          </a:prstGeom>
          <a:ln w="0">
            <a:noFill/>
          </a:ln>
        </p:spPr>
      </p:sp>
      <p:sp>
        <p:nvSpPr>
          <p:cNvPr id="1746"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dirty="0" smtClean="0">
                <a:solidFill>
                  <a:srgbClr val="FFFFFF"/>
                </a:solidFill>
                <a:latin typeface="Arial"/>
              </a:rPr>
              <a:t>This </a:t>
            </a:r>
            <a:r>
              <a:rPr lang="en-US" sz="2000" spc="-6" dirty="0">
                <a:solidFill>
                  <a:srgbClr val="FFFFFF"/>
                </a:solidFill>
                <a:latin typeface="Arial"/>
              </a:rPr>
              <a:t>is NOT natural.  This WAS an artifact, shaped by Indians and long abandoned, by us.  Unsustainable of its own making   I am hoping that by now you are looking at a stand like this a little differently.  There are only a half dozen or so pre-colonial trees here.  How old are </a:t>
            </a:r>
            <a:r>
              <a:rPr lang="en-US" sz="2000" spc="-6" dirty="0" smtClean="0">
                <a:solidFill>
                  <a:srgbClr val="FFFFFF"/>
                </a:solidFill>
                <a:latin typeface="Arial"/>
              </a:rPr>
              <a:t>the surrounding </a:t>
            </a:r>
            <a:r>
              <a:rPr lang="en-US" sz="2000" spc="-6" dirty="0">
                <a:solidFill>
                  <a:srgbClr val="FFFFFF"/>
                </a:solidFill>
                <a:latin typeface="Arial"/>
              </a:rPr>
              <a:t>trees, suckers, and crown </a:t>
            </a:r>
            <a:r>
              <a:rPr lang="en-US" sz="2000" spc="-6" dirty="0" smtClean="0">
                <a:solidFill>
                  <a:srgbClr val="FFFFFF"/>
                </a:solidFill>
                <a:latin typeface="Arial"/>
              </a:rPr>
              <a:t>sprouts here?  </a:t>
            </a:r>
            <a:r>
              <a:rPr lang="en-US" sz="2000" spc="-6" dirty="0">
                <a:solidFill>
                  <a:srgbClr val="FFFFFF"/>
                </a:solidFill>
                <a:latin typeface="Arial"/>
              </a:rPr>
              <a:t>Should we core drill them?  What should be done?  Does ANYBODY know how?</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I never realized this until doing the work for an earlier presentation that almost all the colonnade stands I had ever seen were on fairly level ground.  Where it gets steeper, people are </a:t>
            </a:r>
            <a:r>
              <a:rPr lang="en-US" sz="2000" spc="-6" dirty="0" smtClean="0">
                <a:solidFill>
                  <a:srgbClr val="FFFFFF"/>
                </a:solidFill>
                <a:latin typeface="Arial"/>
              </a:rPr>
              <a:t>less likely </a:t>
            </a:r>
            <a:r>
              <a:rPr lang="en-US" sz="2000" spc="-6" dirty="0">
                <a:solidFill>
                  <a:srgbClr val="FFFFFF"/>
                </a:solidFill>
                <a:latin typeface="Arial"/>
              </a:rPr>
              <a:t>to have </a:t>
            </a:r>
            <a:r>
              <a:rPr lang="en-US" sz="2000" spc="-6" dirty="0" smtClean="0">
                <a:solidFill>
                  <a:srgbClr val="FFFFFF"/>
                </a:solidFill>
                <a:latin typeface="Arial"/>
              </a:rPr>
              <a:t>ever lived </a:t>
            </a:r>
            <a:r>
              <a:rPr lang="en-US" sz="2000" spc="-6" dirty="0">
                <a:solidFill>
                  <a:srgbClr val="FFFFFF"/>
                </a:solidFill>
                <a:latin typeface="Arial"/>
              </a:rPr>
              <a:t>there and the slope abets a draft into the canopy.  I’m betting old growth on hillsides have more damaged tops.  And all that begs to be surveyed too, but one has to ask why we haven’t seen one yet.</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These stands were so ancient they seemed unchanging.  And while they indeed changed little as individuals, that the forest itself was changing simply didn’t filter into our unconsciousness because that is not what we came to see.  How they will need to be spaced without turning them into </a:t>
            </a:r>
            <a:r>
              <a:rPr lang="en-US" sz="2000" spc="-6" dirty="0" err="1">
                <a:solidFill>
                  <a:srgbClr val="FFFFFF"/>
                </a:solidFill>
                <a:latin typeface="Arial"/>
              </a:rPr>
              <a:t>redwads</a:t>
            </a:r>
            <a:r>
              <a:rPr lang="en-US" sz="2000" spc="-6" dirty="0">
                <a:solidFill>
                  <a:srgbClr val="FFFFFF"/>
                </a:solidFill>
                <a:latin typeface="Arial"/>
              </a:rPr>
              <a:t> will vary by slope, but I do think it’s high time we get started learning how to do that </a:t>
            </a:r>
            <a:r>
              <a:rPr lang="en-US" sz="2000" spc="-6" dirty="0" smtClean="0">
                <a:solidFill>
                  <a:srgbClr val="FFFFFF"/>
                </a:solidFill>
                <a:latin typeface="Arial"/>
              </a:rPr>
              <a:t>nondestructively if that is even possible.  </a:t>
            </a:r>
            <a:r>
              <a:rPr lang="en-US" sz="2000" spc="-6" dirty="0">
                <a:solidFill>
                  <a:srgbClr val="FFFFFF"/>
                </a:solidFill>
                <a:latin typeface="Arial"/>
              </a:rPr>
              <a:t>What their replacement rate should be is an equally interesting question but we do have more time for that.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747" name="PlaceHolder 3"/>
          <p:cNvSpPr>
            <a:spLocks noGrp="1"/>
          </p:cNvSpPr>
          <p:nvPr>
            <p:ph type="sldNum" idx="128"/>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3EED162C-1F2A-4797-A289-8A677147579C}" type="slidenum">
              <a:rPr lang="en-US"/>
              <a:pPr/>
              <a:t>115</a:t>
            </a:fld>
            <a:endParaRPr lang="en-US">
              <a:solidFill>
                <a:srgbClr val="000000"/>
              </a:solidFill>
              <a:latin typeface="Times New Roman"/>
            </a:endParaRPr>
          </a:p>
        </p:txBody>
      </p:sp>
    </p:spTree>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8" name="PlaceHolder 1"/>
          <p:cNvSpPr>
            <a:spLocks noGrp="1" noRot="1" noChangeAspect="1"/>
          </p:cNvSpPr>
          <p:nvPr>
            <p:ph type="sldImg"/>
          </p:nvPr>
        </p:nvSpPr>
        <p:spPr>
          <a:xfrm>
            <a:off x="1181100" y="696913"/>
            <a:ext cx="4646613" cy="3486150"/>
          </a:xfrm>
          <a:prstGeom prst="rect">
            <a:avLst/>
          </a:prstGeom>
          <a:ln w="0">
            <a:noFill/>
          </a:ln>
        </p:spPr>
      </p:sp>
      <p:sp>
        <p:nvSpPr>
          <p:cNvPr id="1749"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spc="-6" dirty="0" smtClean="0">
                <a:solidFill>
                  <a:srgbClr val="FFFFFF"/>
                </a:solidFill>
                <a:latin typeface="Arial"/>
              </a:rPr>
              <a:t>What </a:t>
            </a:r>
            <a:r>
              <a:rPr lang="en-US" sz="2000" spc="-6" dirty="0">
                <a:solidFill>
                  <a:srgbClr val="FFFFFF"/>
                </a:solidFill>
                <a:latin typeface="Arial"/>
              </a:rPr>
              <a:t>we have made is a consequence of how we see things.  What we saw as “Natural” and never was, is now so becoming.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Is that what we want?  Is what we want stands of </a:t>
            </a:r>
            <a:r>
              <a:rPr lang="en-US" sz="2000" spc="-6" dirty="0" err="1">
                <a:solidFill>
                  <a:srgbClr val="FFFFFF"/>
                </a:solidFill>
                <a:latin typeface="Arial"/>
              </a:rPr>
              <a:t>redwads</a:t>
            </a:r>
            <a:r>
              <a:rPr lang="en-US" sz="2000" spc="-6" dirty="0">
                <a:solidFill>
                  <a:srgbClr val="FFFFFF"/>
                </a:solidFill>
                <a:latin typeface="Arial"/>
              </a:rPr>
              <a: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750" name="PlaceHolder 3"/>
          <p:cNvSpPr>
            <a:spLocks noGrp="1"/>
          </p:cNvSpPr>
          <p:nvPr>
            <p:ph type="sldNum" idx="129"/>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0355BD28-1BFE-422B-A020-17D7C2A34711}" type="slidenum">
              <a:rPr lang="en-US"/>
              <a:pPr/>
              <a:t>116</a:t>
            </a:fld>
            <a:endParaRPr lang="en-US">
              <a:solidFill>
                <a:srgbClr val="000000"/>
              </a:solidFill>
              <a:latin typeface="Times New Roman"/>
            </a:endParaRPr>
          </a:p>
        </p:txBody>
      </p:sp>
    </p:spTree>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 name="PlaceHolder 1"/>
          <p:cNvSpPr>
            <a:spLocks noGrp="1" noRot="1" noChangeAspect="1"/>
          </p:cNvSpPr>
          <p:nvPr>
            <p:ph type="sldImg"/>
          </p:nvPr>
        </p:nvSpPr>
        <p:spPr>
          <a:xfrm>
            <a:off x="1181100" y="696913"/>
            <a:ext cx="4646613" cy="3486150"/>
          </a:xfrm>
          <a:prstGeom prst="rect">
            <a:avLst/>
          </a:prstGeom>
          <a:ln w="0">
            <a:noFill/>
          </a:ln>
        </p:spPr>
      </p:sp>
      <p:sp>
        <p:nvSpPr>
          <p:cNvPr id="1752"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spc="-6">
                <a:solidFill>
                  <a:srgbClr val="FFFFFF"/>
                </a:solidFill>
                <a:latin typeface="Arial"/>
              </a:rPr>
              <a:t>Is this a little better?   To me, this is a redwood forest. </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r>
              <a:rPr lang="en-US" sz="2000" spc="-6">
                <a:solidFill>
                  <a:srgbClr val="FFFFFF"/>
                </a:solidFill>
                <a:latin typeface="Arial"/>
              </a:rPr>
              <a:t>Old Growth stands in Redwood National Park average 15 pre-colonial trees per acre.</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r>
              <a:rPr lang="en-US" sz="2000" spc="-6">
                <a:solidFill>
                  <a:srgbClr val="FFFFFF"/>
                </a:solidFill>
                <a:latin typeface="Arial"/>
              </a:rPr>
              <a:t>Let that number sink in, please. </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endParaRPr lang="en-US" sz="2000">
              <a:solidFill>
                <a:srgbClr val="000000"/>
              </a:solidFill>
              <a:latin typeface="Arial"/>
            </a:endParaRPr>
          </a:p>
        </p:txBody>
      </p:sp>
      <p:sp>
        <p:nvSpPr>
          <p:cNvPr id="1753" name="PlaceHolder 3"/>
          <p:cNvSpPr>
            <a:spLocks noGrp="1"/>
          </p:cNvSpPr>
          <p:nvPr>
            <p:ph type="sldNum" idx="130"/>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20DE4AC7-1300-4907-B17C-75B0697FC357}" type="slidenum">
              <a:rPr lang="en-US"/>
              <a:pPr/>
              <a:t>117</a:t>
            </a:fld>
            <a:endParaRPr lang="en-US">
              <a:solidFill>
                <a:srgbClr val="000000"/>
              </a:solidFill>
              <a:latin typeface="Times New Roman"/>
            </a:endParaRPr>
          </a:p>
        </p:txBody>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4" name="PlaceHolder 1"/>
          <p:cNvSpPr>
            <a:spLocks noGrp="1" noRot="1" noChangeAspect="1"/>
          </p:cNvSpPr>
          <p:nvPr>
            <p:ph type="sldImg"/>
          </p:nvPr>
        </p:nvSpPr>
        <p:spPr>
          <a:xfrm>
            <a:off x="1181100" y="696913"/>
            <a:ext cx="4648200" cy="3486150"/>
          </a:xfrm>
          <a:prstGeom prst="rect">
            <a:avLst/>
          </a:prstGeom>
          <a:ln w="0">
            <a:noFill/>
          </a:ln>
        </p:spPr>
      </p:sp>
      <p:sp>
        <p:nvSpPr>
          <p:cNvPr id="1755"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62500" lnSpcReduction="20000"/>
          </a:bodyPr>
          <a:lstStyle/>
          <a:p>
            <a:pPr defTabSz="931544">
              <a:lnSpc>
                <a:spcPct val="100000"/>
              </a:lnSpc>
            </a:pPr>
            <a:r>
              <a:rPr lang="en-US" sz="2000" spc="-6" dirty="0">
                <a:solidFill>
                  <a:srgbClr val="FFFFFF"/>
                </a:solidFill>
                <a:latin typeface="Arial"/>
              </a:rPr>
              <a:t>Unfortunately, only one third of Redwood National Park has </a:t>
            </a:r>
            <a:r>
              <a:rPr lang="en-US" sz="2000" b="1" spc="-6" dirty="0">
                <a:solidFill>
                  <a:srgbClr val="FFFFFF"/>
                </a:solidFill>
                <a:latin typeface="Arial"/>
              </a:rPr>
              <a:t>ANY</a:t>
            </a:r>
            <a:r>
              <a:rPr lang="en-US" sz="2000" spc="-6" dirty="0">
                <a:solidFill>
                  <a:srgbClr val="FFFFFF"/>
                </a:solidFill>
                <a:latin typeface="Arial"/>
              </a:rPr>
              <a:t> old growth.  And this is what we are doing to a lot of it. </a:t>
            </a:r>
            <a:r>
              <a:rPr lang="en-US" sz="2000" spc="-6" dirty="0" smtClean="0">
                <a:solidFill>
                  <a:srgbClr val="FFFFFF"/>
                </a:solidFill>
                <a:latin typeface="Arial"/>
              </a:rPr>
              <a:t> To </a:t>
            </a:r>
            <a:r>
              <a:rPr lang="en-US" sz="2000" spc="-6" dirty="0">
                <a:solidFill>
                  <a:srgbClr val="FFFFFF"/>
                </a:solidFill>
                <a:latin typeface="Arial"/>
              </a:rPr>
              <a:t>my mind, this forest could use some cleanup.  If we do nothing, what our descendents eventually are not going to get is colonnade groves of monster trees we were privileged to admire.  If we do nothing we will get stands of </a:t>
            </a:r>
            <a:r>
              <a:rPr lang="en-US" sz="2000" spc="-6" dirty="0" err="1">
                <a:solidFill>
                  <a:srgbClr val="FFFFFF"/>
                </a:solidFill>
                <a:latin typeface="Arial"/>
              </a:rPr>
              <a:t>redwads</a:t>
            </a:r>
            <a:r>
              <a:rPr lang="en-US" sz="2000" spc="-6" dirty="0">
                <a:solidFill>
                  <a:srgbClr val="FFFFFF"/>
                </a:solidFill>
                <a:latin typeface="Arial"/>
              </a:rPr>
              <a:t>, and therewith damage forest floor biodiversity and forage for wildlife.  If we want to pass on </a:t>
            </a:r>
            <a:r>
              <a:rPr lang="en-US" sz="2000" spc="-6" dirty="0" smtClean="0">
                <a:solidFill>
                  <a:srgbClr val="FFFFFF"/>
                </a:solidFill>
                <a:latin typeface="Arial"/>
              </a:rPr>
              <a:t>what </a:t>
            </a:r>
            <a:r>
              <a:rPr lang="en-US" sz="2000" spc="-6" dirty="0">
                <a:solidFill>
                  <a:srgbClr val="FFFFFF"/>
                </a:solidFill>
                <a:latin typeface="Arial"/>
              </a:rPr>
              <a:t>we have come to love, we must learn how to undo over 200 years of negligence.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Do the “experts” at State and National Parks do a lot of this sort of thing and have experience at it?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smtClean="0">
                <a:solidFill>
                  <a:srgbClr val="FFFFFF"/>
                </a:solidFill>
                <a:latin typeface="Arial"/>
              </a:rPr>
              <a:t>Do </a:t>
            </a:r>
            <a:r>
              <a:rPr lang="en-US" sz="2000" spc="-6" dirty="0">
                <a:solidFill>
                  <a:srgbClr val="FFFFFF"/>
                </a:solidFill>
                <a:latin typeface="Arial"/>
              </a:rPr>
              <a:t>they have the money to do anything?   Why don’t’ they?  Is there enough of a redwood market to use all that material?  Are there enough mills, careful loggers trained to risk their lives to clean this up in a benign matter?  Is there sufficient low impact loading equipment to get the logs to trucks?  What happens to soil chemistry with the removal of all that mineral much content?   Has anybody done that kind of analytical work?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Has anybody done this before?   Well, in a way and only in part, the answer is yes.  And the results have not been encouraging</a:t>
            </a:r>
            <a:endParaRPr lang="en-US" sz="2000" dirty="0">
              <a:solidFill>
                <a:srgbClr val="000000"/>
              </a:solidFill>
              <a:latin typeface="Arial"/>
            </a:endParaRPr>
          </a:p>
        </p:txBody>
      </p:sp>
      <p:sp>
        <p:nvSpPr>
          <p:cNvPr id="1756" name="PlaceHolder 3"/>
          <p:cNvSpPr>
            <a:spLocks noGrp="1"/>
          </p:cNvSpPr>
          <p:nvPr>
            <p:ph type="sldNum" idx="131"/>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3A3D25FB-0730-43C4-BE6D-9092887BF864}" type="slidenum">
              <a:rPr lang="en-US"/>
              <a:pPr/>
              <a:t>118</a:t>
            </a:fld>
            <a:endParaRPr lang="en-US">
              <a:solidFill>
                <a:srgbClr val="000000"/>
              </a:solidFill>
              <a:latin typeface="Times New Roman"/>
            </a:endParaRPr>
          </a:p>
        </p:txBody>
      </p:sp>
    </p:spTree>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7" name="PlaceHolder 1"/>
          <p:cNvSpPr>
            <a:spLocks noGrp="1" noRot="1" noChangeAspect="1"/>
          </p:cNvSpPr>
          <p:nvPr>
            <p:ph type="sldImg"/>
          </p:nvPr>
        </p:nvSpPr>
        <p:spPr>
          <a:xfrm>
            <a:off x="1181100" y="696913"/>
            <a:ext cx="4648200" cy="3486150"/>
          </a:xfrm>
          <a:prstGeom prst="rect">
            <a:avLst/>
          </a:prstGeom>
          <a:ln w="0">
            <a:noFill/>
          </a:ln>
        </p:spPr>
      </p:sp>
      <p:sp>
        <p:nvSpPr>
          <p:cNvPr id="1758"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7500" lnSpcReduction="20000"/>
          </a:bodyPr>
          <a:lstStyle/>
          <a:p>
            <a:pPr defTabSz="931544">
              <a:lnSpc>
                <a:spcPct val="100000"/>
              </a:lnSpc>
            </a:pPr>
            <a:r>
              <a:rPr lang="en-US" sz="2000" spc="-6">
                <a:solidFill>
                  <a:srgbClr val="FFFFFF"/>
                </a:solidFill>
                <a:latin typeface="Arial"/>
              </a:rPr>
              <a:t>This is more characteristic of the other two thirds of Redwood National Park, having second growth stands of over 1,000 stems per acre.</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r>
              <a:rPr lang="en-US" sz="2000" spc="-6">
                <a:solidFill>
                  <a:srgbClr val="FFFFFF"/>
                </a:solidFill>
                <a:latin typeface="Arial"/>
              </a:rPr>
              <a:t>I’ve been bitching about this for 40 years.  Do you see forest floor biodiversity here?  Do you see anything but an inferno?  And what would happen then?  </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r>
              <a:rPr lang="en-US" sz="2000" spc="-6">
                <a:solidFill>
                  <a:srgbClr val="FFFFFF"/>
                </a:solidFill>
                <a:latin typeface="Arial"/>
              </a:rPr>
              <a:t>It turns out that since 1979 the National Park Service has had a program named, “Restoration Thinning” to address this problem in their Park.  Yet to this day, if you go to their website, the page doesn’t even mention cutting redwood trees, only oak and fir.  You can bet that the reason is that the Park Service customer base doesn’t want to hear about logging redwood.  And that theme feeds the agency control trip. </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r>
              <a:rPr lang="en-US" sz="2000" spc="-6">
                <a:solidFill>
                  <a:srgbClr val="FFFFFF"/>
                </a:solidFill>
                <a:latin typeface="Arial"/>
              </a:rPr>
              <a:t>These logs aren’t worth anything as a way to finance the work.  There is no biodiversity.  There is no forage for wildlife.  There is hardly room for a bird to fly.</a:t>
            </a:r>
            <a:endParaRPr lang="en-US" sz="2000">
              <a:solidFill>
                <a:srgbClr val="000000"/>
              </a:solidFill>
              <a:latin typeface="Arial"/>
            </a:endParaRPr>
          </a:p>
          <a:p>
            <a:pPr defTabSz="931544">
              <a:lnSpc>
                <a:spcPct val="100000"/>
              </a:lnSpc>
            </a:pPr>
            <a:endParaRPr lang="en-US" sz="2000">
              <a:solidFill>
                <a:srgbClr val="000000"/>
              </a:solidFill>
              <a:latin typeface="Arial"/>
            </a:endParaRPr>
          </a:p>
        </p:txBody>
      </p:sp>
      <p:sp>
        <p:nvSpPr>
          <p:cNvPr id="1759" name="PlaceHolder 3"/>
          <p:cNvSpPr>
            <a:spLocks noGrp="1"/>
          </p:cNvSpPr>
          <p:nvPr>
            <p:ph type="sldNum" idx="132"/>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22E53DA0-E09E-437C-9331-6042157A8C93}" type="slidenum">
              <a:rPr lang="en-US"/>
              <a:pPr/>
              <a:t>119</a:t>
            </a:fld>
            <a:endParaRPr lang="en-US">
              <a:solidFill>
                <a:srgbClr val="000000"/>
              </a:solidFill>
              <a:latin typeface="Times New Roman"/>
            </a:endParaRPr>
          </a:p>
        </p:txBody>
      </p:sp>
    </p:spTree>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0" name="PlaceHolder 1"/>
          <p:cNvSpPr>
            <a:spLocks noGrp="1" noRot="1" noChangeAspect="1"/>
          </p:cNvSpPr>
          <p:nvPr>
            <p:ph type="sldImg"/>
          </p:nvPr>
        </p:nvSpPr>
        <p:spPr>
          <a:xfrm>
            <a:off x="1181100" y="696913"/>
            <a:ext cx="4646613" cy="3486150"/>
          </a:xfrm>
          <a:prstGeom prst="rect">
            <a:avLst/>
          </a:prstGeom>
          <a:ln w="0">
            <a:noFill/>
          </a:ln>
        </p:spPr>
      </p:sp>
      <p:sp>
        <p:nvSpPr>
          <p:cNvPr id="1761"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92500" lnSpcReduction="9999"/>
          </a:bodyPr>
          <a:lstStyle/>
          <a:p>
            <a:pPr defTabSz="931544">
              <a:lnSpc>
                <a:spcPct val="100000"/>
              </a:lnSpc>
            </a:pPr>
            <a:r>
              <a:rPr lang="en-US" sz="2000" spc="-6" dirty="0">
                <a:solidFill>
                  <a:srgbClr val="FFFFFF"/>
                </a:solidFill>
                <a:latin typeface="Arial"/>
              </a:rPr>
              <a:t>If you look at this aerial image </a:t>
            </a:r>
            <a:r>
              <a:rPr lang="en-US" sz="2000" spc="-6" dirty="0" smtClean="0">
                <a:solidFill>
                  <a:srgbClr val="FFFFFF"/>
                </a:solidFill>
                <a:latin typeface="Arial"/>
              </a:rPr>
              <a:t>the Park Service offers, they </a:t>
            </a:r>
            <a:r>
              <a:rPr lang="en-US" sz="2000" spc="-6" dirty="0">
                <a:solidFill>
                  <a:srgbClr val="FFFFFF"/>
                </a:solidFill>
                <a:latin typeface="Arial"/>
              </a:rPr>
              <a:t>obviously did cut </a:t>
            </a:r>
            <a:r>
              <a:rPr lang="en-US" sz="2000" spc="-6" dirty="0" smtClean="0">
                <a:solidFill>
                  <a:srgbClr val="FFFFFF"/>
                </a:solidFill>
                <a:latin typeface="Arial"/>
              </a:rPr>
              <a:t>redwood to thin</a:t>
            </a:r>
            <a:r>
              <a:rPr lang="en-US" sz="2000" spc="-6" baseline="0" dirty="0" smtClean="0">
                <a:solidFill>
                  <a:srgbClr val="FFFFFF"/>
                </a:solidFill>
                <a:latin typeface="Arial"/>
              </a:rPr>
              <a:t> this stand on the left to obtain the one on the right</a:t>
            </a:r>
            <a:r>
              <a:rPr lang="en-US" sz="2000" spc="-6" dirty="0" smtClean="0">
                <a:solidFill>
                  <a:srgbClr val="FFFFFF"/>
                </a:solidFill>
                <a:latin typeface="Arial"/>
              </a:rPr>
              <a:t>.  </a:t>
            </a:r>
            <a:r>
              <a:rPr lang="en-US" sz="2000" spc="-6" dirty="0">
                <a:solidFill>
                  <a:srgbClr val="FFFFFF"/>
                </a:solidFill>
                <a:latin typeface="Arial"/>
              </a:rPr>
              <a:t>And to get to 15 big trees per acre, they will have to do it again, and again, and again…  The trees obviously got a lot bigger in only 11 years, because redwood is capable of “release growth.”  Yet the program requires removing roads and other infrastructure necessary for thinning as if they could deal with all the wood they’re growing without them, unless they helicopter log all of it, thus making it unaffordable.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But what if they just leave the logs there to decay?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762" name="PlaceHolder 3"/>
          <p:cNvSpPr>
            <a:spLocks noGrp="1"/>
          </p:cNvSpPr>
          <p:nvPr>
            <p:ph type="sldNum" idx="133"/>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CA238B9C-ECB2-4F22-92B1-9182E938A7F1}" type="slidenum">
              <a:rPr lang="en-US"/>
              <a:pPr/>
              <a:t>120</a:t>
            </a:fld>
            <a:endParaRPr lang="en-US">
              <a:solidFill>
                <a:srgbClr val="000000"/>
              </a:solidFill>
              <a:latin typeface="Times New Roman"/>
            </a:endParaRPr>
          </a:p>
        </p:txBody>
      </p:sp>
    </p:spTree>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3" name="PlaceHolder 1"/>
          <p:cNvSpPr>
            <a:spLocks noGrp="1" noRot="1" noChangeAspect="1"/>
          </p:cNvSpPr>
          <p:nvPr>
            <p:ph type="sldImg"/>
          </p:nvPr>
        </p:nvSpPr>
        <p:spPr>
          <a:xfrm>
            <a:off x="1181100" y="696913"/>
            <a:ext cx="4646613" cy="3486150"/>
          </a:xfrm>
          <a:prstGeom prst="rect">
            <a:avLst/>
          </a:prstGeom>
          <a:ln w="0">
            <a:noFill/>
          </a:ln>
        </p:spPr>
      </p:sp>
      <p:sp>
        <p:nvSpPr>
          <p:cNvPr id="1764"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lnSpcReduction="9999"/>
          </a:bodyPr>
          <a:lstStyle/>
          <a:p>
            <a:pPr defTabSz="931544">
              <a:lnSpc>
                <a:spcPct val="100000"/>
              </a:lnSpc>
            </a:pPr>
            <a:r>
              <a:rPr lang="en-US" sz="2000" spc="-6">
                <a:solidFill>
                  <a:srgbClr val="FFFFFF"/>
                </a:solidFill>
                <a:latin typeface="Arial"/>
              </a:rPr>
              <a:t>I’ve made that mistake!  This is what I got.  </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r>
              <a:rPr lang="en-US" sz="2000" spc="-6">
                <a:solidFill>
                  <a:srgbClr val="FFFFFF"/>
                </a:solidFill>
                <a:latin typeface="Arial"/>
              </a:rPr>
              <a:t>The logs rooted in the ground and sprouted stems. </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r>
              <a:rPr lang="en-US" sz="2000" spc="-6">
                <a:solidFill>
                  <a:srgbClr val="FFFFFF"/>
                </a:solidFill>
                <a:latin typeface="Arial"/>
              </a:rPr>
              <a:t>So unless they burn it after logging without cooking what remains standing, this will happen.</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r>
              <a:rPr lang="en-US" sz="2000" spc="-6">
                <a:solidFill>
                  <a:srgbClr val="FFFFFF"/>
                </a:solidFill>
                <a:latin typeface="Arial"/>
              </a:rPr>
              <a:t>If they do burn it, they risk getting more seed trees.  </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r>
              <a:rPr lang="en-US" sz="2000" spc="-6">
                <a:solidFill>
                  <a:srgbClr val="FFFFFF"/>
                </a:solidFill>
                <a:latin typeface="Arial"/>
              </a:rPr>
              <a:t>Isn’t this fun?  </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r>
              <a:rPr lang="en-US" sz="2000" spc="-6">
                <a:solidFill>
                  <a:srgbClr val="FFFFFF"/>
                </a:solidFill>
                <a:latin typeface="Arial"/>
              </a:rPr>
              <a:t>We’ll get to what I’m doing about that a bit later. </a:t>
            </a:r>
            <a:endParaRPr lang="en-US" sz="2000">
              <a:solidFill>
                <a:srgbClr val="000000"/>
              </a:solidFill>
              <a:latin typeface="Arial"/>
            </a:endParaRPr>
          </a:p>
          <a:p>
            <a:pPr defTabSz="931544">
              <a:lnSpc>
                <a:spcPct val="100000"/>
              </a:lnSpc>
            </a:pPr>
            <a:endParaRPr lang="en-US" sz="2000">
              <a:solidFill>
                <a:srgbClr val="000000"/>
              </a:solidFill>
              <a:latin typeface="Arial"/>
            </a:endParaRPr>
          </a:p>
        </p:txBody>
      </p:sp>
      <p:sp>
        <p:nvSpPr>
          <p:cNvPr id="1765" name="PlaceHolder 3"/>
          <p:cNvSpPr>
            <a:spLocks noGrp="1"/>
          </p:cNvSpPr>
          <p:nvPr>
            <p:ph type="sldNum" idx="134"/>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9A50FD7C-DB2B-47E8-AB02-0B44E681AF3D}" type="slidenum">
              <a:rPr lang="en-US"/>
              <a:pPr/>
              <a:t>121</a:t>
            </a:fld>
            <a:endParaRPr lang="en-US">
              <a:solidFill>
                <a:srgbClr val="000000"/>
              </a:solidFill>
              <a:latin typeface="Times New Roman"/>
            </a:endParaRPr>
          </a:p>
        </p:txBody>
      </p:sp>
    </p:spTree>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6" name="PlaceHolder 1"/>
          <p:cNvSpPr>
            <a:spLocks noGrp="1" noRot="1" noChangeAspect="1"/>
          </p:cNvSpPr>
          <p:nvPr>
            <p:ph type="sldImg"/>
          </p:nvPr>
        </p:nvSpPr>
        <p:spPr>
          <a:xfrm>
            <a:off x="1181100" y="696913"/>
            <a:ext cx="4648200" cy="3486150"/>
          </a:xfrm>
          <a:prstGeom prst="rect">
            <a:avLst/>
          </a:prstGeom>
          <a:ln w="0">
            <a:noFill/>
          </a:ln>
        </p:spPr>
      </p:sp>
      <p:sp>
        <p:nvSpPr>
          <p:cNvPr id="1767"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7500" lnSpcReduction="20000"/>
          </a:bodyPr>
          <a:lstStyle/>
          <a:p>
            <a:pPr defTabSz="931544">
              <a:lnSpc>
                <a:spcPct val="100000"/>
              </a:lnSpc>
            </a:pPr>
            <a:r>
              <a:rPr lang="en-US" sz="2000" spc="-6" dirty="0">
                <a:solidFill>
                  <a:srgbClr val="FFFFFF"/>
                </a:solidFill>
                <a:latin typeface="Arial"/>
              </a:rPr>
              <a:t>I found a Master’s thesis describing the results of the 40 years’ public expense on this experimental and well-intentioned Restoration Thinning Project. </a:t>
            </a:r>
            <a:endParaRPr lang="en-US" sz="2000" dirty="0">
              <a:solidFill>
                <a:srgbClr val="000000"/>
              </a:solidFill>
              <a:latin typeface="Arial"/>
            </a:endParaRPr>
          </a:p>
          <a:p>
            <a:pPr defTabSz="931544">
              <a:lnSpc>
                <a:spcPct val="100000"/>
              </a:lnSpc>
            </a:pPr>
            <a:r>
              <a:rPr lang="en-US" sz="2000" spc="-6" dirty="0">
                <a:solidFill>
                  <a:srgbClr val="FFFFFF"/>
                </a:solidFill>
                <a:latin typeface="Arial"/>
              </a:rPr>
              <a:t>https://digitalcommons.humboldt.edu/cgi/viewcontent.cgi?article=1427&amp;context=etd</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Its conclusion betrays the evident frustration in getting anything done because of the bureaucracy involved.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There is lots of hand-wringing about it, but not much in the way of action.  This is what you get.  The problem is the “Nature” of public </a:t>
            </a:r>
            <a:r>
              <a:rPr lang="en-US" sz="2000" spc="-6" dirty="0" smtClean="0">
                <a:solidFill>
                  <a:srgbClr val="FFFFFF"/>
                </a:solidFill>
                <a:latin typeface="Arial"/>
              </a:rPr>
              <a:t>opinion which </a:t>
            </a:r>
            <a:r>
              <a:rPr lang="en-US" sz="2000" spc="-6" dirty="0">
                <a:solidFill>
                  <a:srgbClr val="FFFFFF"/>
                </a:solidFill>
                <a:latin typeface="Arial"/>
              </a:rPr>
              <a:t>the government inculcated in order to protect them.</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Logging old growth obviously went too far before we learned the consequences of it, much less how to deal with them.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Preserving everything is inhibiting our learning how to do that</a:t>
            </a:r>
            <a:r>
              <a:rPr lang="en-US" sz="2000" spc="-6" dirty="0" smtClean="0">
                <a:solidFill>
                  <a:srgbClr val="FFFFFF"/>
                </a:solidFill>
                <a:latin typeface="Arial"/>
              </a:rPr>
              <a:t>.</a:t>
            </a:r>
            <a:endParaRPr lang="en-US" sz="2000" dirty="0">
              <a:solidFill>
                <a:srgbClr val="000000"/>
              </a:solidFill>
              <a:latin typeface="Arial"/>
            </a:endParaRPr>
          </a:p>
        </p:txBody>
      </p:sp>
      <p:sp>
        <p:nvSpPr>
          <p:cNvPr id="1768" name="PlaceHolder 3"/>
          <p:cNvSpPr>
            <a:spLocks noGrp="1"/>
          </p:cNvSpPr>
          <p:nvPr>
            <p:ph type="sldNum" idx="135"/>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0849848F-133B-484C-96AC-B55836C168D1}" type="slidenum">
              <a:rPr lang="en-US"/>
              <a:pPr/>
              <a:t>122</a:t>
            </a:fld>
            <a:endParaRPr lang="en-US">
              <a:solidFill>
                <a:srgbClr val="000000"/>
              </a:solidFill>
              <a:latin typeface="Times New Roman"/>
            </a:endParaRPr>
          </a:p>
        </p:txBody>
      </p:sp>
    </p:spTree>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9" name="PlaceHolder 1"/>
          <p:cNvSpPr>
            <a:spLocks noGrp="1" noRot="1" noChangeAspect="1"/>
          </p:cNvSpPr>
          <p:nvPr>
            <p:ph type="sldImg"/>
          </p:nvPr>
        </p:nvSpPr>
        <p:spPr>
          <a:xfrm>
            <a:off x="1181100" y="696913"/>
            <a:ext cx="4648200" cy="3486150"/>
          </a:xfrm>
          <a:prstGeom prst="rect">
            <a:avLst/>
          </a:prstGeom>
          <a:ln w="0">
            <a:noFill/>
          </a:ln>
        </p:spPr>
      </p:sp>
      <p:sp>
        <p:nvSpPr>
          <p:cNvPr id="1770"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dirty="0" smtClean="0">
                <a:solidFill>
                  <a:srgbClr val="FFFFFF"/>
                </a:solidFill>
                <a:latin typeface="Arial"/>
              </a:rPr>
              <a:t>And here they are,</a:t>
            </a:r>
            <a:r>
              <a:rPr lang="en-US" sz="2000" spc="-6" baseline="0" dirty="0" smtClean="0">
                <a:solidFill>
                  <a:srgbClr val="FFFFFF"/>
                </a:solidFill>
                <a:latin typeface="Arial"/>
              </a:rPr>
              <a:t> leaving the logs on the ground.  </a:t>
            </a:r>
            <a:r>
              <a:rPr lang="en-US" sz="2000" spc="-6" dirty="0" smtClean="0">
                <a:solidFill>
                  <a:srgbClr val="FFFFFF"/>
                </a:solidFill>
                <a:latin typeface="Arial"/>
              </a:rPr>
              <a:t>If </a:t>
            </a:r>
            <a:r>
              <a:rPr lang="en-US" sz="2000" spc="-6" dirty="0">
                <a:solidFill>
                  <a:srgbClr val="FFFFFF"/>
                </a:solidFill>
                <a:latin typeface="Arial"/>
              </a:rPr>
              <a:t>the Restoration Thinning program was really that successful, you can bet they would be showing everybody.  This is their “before and after” contrast photo, not mine, and there aren’t any others.  It’s better, but do you see signs of prescribed fire?  Do you see groundcover biodiversity?  In other words, if this image is any indication, there isn’t much reason to celebrate.  The photographer blocked almost half of this image.  Don’t you think they would show you the best picture they have?  Wouldn’t there be lots of these images?  This is it.  If this was really an honest portrayal of “restoration,” you’d want to see it 5-10 years after the job.  So where are the repeat photos? </a:t>
            </a:r>
            <a:r>
              <a:rPr lang="en-US" sz="2000" spc="-6" dirty="0" smtClean="0">
                <a:solidFill>
                  <a:srgbClr val="FFFFFF"/>
                </a:solidFill>
                <a:latin typeface="Arial"/>
              </a:rPr>
              <a:t> Guess what they would</a:t>
            </a:r>
            <a:r>
              <a:rPr lang="en-US" sz="2000" spc="-6" baseline="0" dirty="0" smtClean="0">
                <a:solidFill>
                  <a:srgbClr val="FFFFFF"/>
                </a:solidFill>
                <a:latin typeface="Arial"/>
              </a:rPr>
              <a:t> show?   If you could see it through all the stems.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Yet compared to forest </a:t>
            </a:r>
            <a:r>
              <a:rPr lang="en-US" sz="2000" spc="-6" dirty="0" smtClean="0">
                <a:solidFill>
                  <a:srgbClr val="FFFFFF"/>
                </a:solidFill>
                <a:latin typeface="+mn-lt"/>
              </a:rPr>
              <a:t>landowners in the Santa Cruz Mountains</a:t>
            </a:r>
            <a:r>
              <a:rPr lang="en-US" sz="2000" spc="-6" dirty="0" smtClean="0">
                <a:solidFill>
                  <a:srgbClr val="FFFFFF"/>
                </a:solidFill>
                <a:latin typeface="Arial"/>
              </a:rPr>
              <a:t>, </a:t>
            </a:r>
            <a:r>
              <a:rPr lang="en-US" sz="2000" spc="-6" dirty="0">
                <a:solidFill>
                  <a:srgbClr val="FFFFFF"/>
                </a:solidFill>
                <a:latin typeface="Arial"/>
              </a:rPr>
              <a:t>these folks in Humboldt County have a huge advantage: They can burn as much as would be needed to their hearts’ content.  We can’t.  Silicon Valley is right over the hill.  There are limits on how much we can burn because of the public outcry about the </a:t>
            </a:r>
            <a:r>
              <a:rPr lang="en-US" sz="2000" spc="-6" dirty="0" smtClean="0">
                <a:solidFill>
                  <a:srgbClr val="FFFFFF"/>
                </a:solidFill>
                <a:latin typeface="Arial"/>
              </a:rPr>
              <a:t>smoke.  Effectively, the </a:t>
            </a:r>
            <a:r>
              <a:rPr lang="en-US" sz="2000" spc="-6" dirty="0">
                <a:solidFill>
                  <a:srgbClr val="FFFFFF"/>
                </a:solidFill>
                <a:latin typeface="Arial"/>
              </a:rPr>
              <a:t>bureaucratic interest in pushing </a:t>
            </a:r>
            <a:r>
              <a:rPr lang="en-US" sz="2000" spc="-6" dirty="0" smtClean="0">
                <a:solidFill>
                  <a:srgbClr val="FFFFFF"/>
                </a:solidFill>
                <a:latin typeface="Arial"/>
              </a:rPr>
              <a:t>air quality standards </a:t>
            </a:r>
            <a:r>
              <a:rPr lang="en-US" sz="2000" spc="-6" dirty="0">
                <a:solidFill>
                  <a:srgbClr val="FFFFFF"/>
                </a:solidFill>
                <a:latin typeface="Arial"/>
              </a:rPr>
              <a:t>beyond rational </a:t>
            </a:r>
            <a:r>
              <a:rPr lang="en-US" sz="2000" spc="-6" dirty="0" smtClean="0">
                <a:solidFill>
                  <a:srgbClr val="FFFFFF"/>
                </a:solidFill>
                <a:latin typeface="Arial"/>
              </a:rPr>
              <a:t>limits has made this worse.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It’s a political process of transforming a democratized and then socialized commons </a:t>
            </a:r>
            <a:r>
              <a:rPr lang="en-US" sz="2000" spc="-6" dirty="0" smtClean="0">
                <a:solidFill>
                  <a:srgbClr val="FFFFFF"/>
                </a:solidFill>
                <a:latin typeface="Arial"/>
              </a:rPr>
              <a:t>governing</a:t>
            </a:r>
            <a:r>
              <a:rPr lang="en-US" sz="2000" spc="-6" baseline="0" dirty="0" smtClean="0">
                <a:solidFill>
                  <a:srgbClr val="FFFFFF"/>
                </a:solidFill>
                <a:latin typeface="Arial"/>
              </a:rPr>
              <a:t> air quality.  </a:t>
            </a:r>
            <a:r>
              <a:rPr lang="en-US" sz="2000" spc="-6" dirty="0" smtClean="0">
                <a:solidFill>
                  <a:srgbClr val="FFFFFF"/>
                </a:solidFill>
                <a:latin typeface="Arial"/>
              </a:rPr>
              <a:t>I </a:t>
            </a:r>
            <a:r>
              <a:rPr lang="en-US" sz="2000" spc="-6" dirty="0">
                <a:solidFill>
                  <a:srgbClr val="FFFFFF"/>
                </a:solidFill>
                <a:latin typeface="Arial"/>
              </a:rPr>
              <a:t>described in my first book Natural </a:t>
            </a:r>
            <a:r>
              <a:rPr lang="en-US" sz="2000" spc="-6" dirty="0" smtClean="0">
                <a:solidFill>
                  <a:srgbClr val="FFFFFF"/>
                </a:solidFill>
                <a:latin typeface="Arial"/>
              </a:rPr>
              <a:t>Process, </a:t>
            </a:r>
            <a:r>
              <a:rPr lang="en-US" sz="2000" spc="-6" dirty="0">
                <a:solidFill>
                  <a:srgbClr val="FFFFFF"/>
                </a:solidFill>
                <a:latin typeface="Arial"/>
              </a:rPr>
              <a:t>25 years ago. </a:t>
            </a:r>
            <a:endParaRPr lang="en-US" sz="2000" dirty="0">
              <a:solidFill>
                <a:srgbClr val="000000"/>
              </a:solidFill>
              <a:latin typeface="Arial"/>
            </a:endParaRPr>
          </a:p>
        </p:txBody>
      </p:sp>
      <p:sp>
        <p:nvSpPr>
          <p:cNvPr id="1771" name="PlaceHolder 3"/>
          <p:cNvSpPr>
            <a:spLocks noGrp="1"/>
          </p:cNvSpPr>
          <p:nvPr>
            <p:ph type="sldNum" idx="136"/>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46006072-BA64-496F-B6E1-B45ED5EFBD7E}" type="slidenum">
              <a:rPr lang="en-US"/>
              <a:pPr/>
              <a:t>123</a:t>
            </a:fld>
            <a:endParaRPr lang="en-US">
              <a:solidFill>
                <a:srgbClr val="000000"/>
              </a:solidFill>
              <a:latin typeface="Times New Roman"/>
            </a:endParaRPr>
          </a:p>
        </p:txBody>
      </p:sp>
    </p:spTree>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2" name="PlaceHolder 1"/>
          <p:cNvSpPr>
            <a:spLocks noGrp="1" noRot="1" noChangeAspect="1"/>
          </p:cNvSpPr>
          <p:nvPr>
            <p:ph type="sldImg"/>
          </p:nvPr>
        </p:nvSpPr>
        <p:spPr>
          <a:xfrm>
            <a:off x="1181100" y="696913"/>
            <a:ext cx="4648200" cy="3486150"/>
          </a:xfrm>
          <a:prstGeom prst="rect">
            <a:avLst/>
          </a:prstGeom>
          <a:ln w="0">
            <a:noFill/>
          </a:ln>
        </p:spPr>
      </p:sp>
      <p:sp>
        <p:nvSpPr>
          <p:cNvPr id="177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a:solidFill>
                  <a:srgbClr val="FFFFFF"/>
                </a:solidFill>
                <a:latin typeface="Arial"/>
              </a:rPr>
              <a:t>One presumes tribal people had encountered stands of redwads and used fire as a way to promote their interests, as it was the only tool they had to deal with something this big.  But can you really accumulate enough fuel fast enough to burn it often enough to prevent redwood crown sprouts, suckers, and seed trees from growing densely and tall enough to become ladder fuels?   In the aftermath of the CZU Fires, I think I may have identified the Indian method used here.  Do you see it?</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r>
              <a:rPr lang="en-US" sz="2000" spc="-6">
                <a:solidFill>
                  <a:srgbClr val="FFFFFF"/>
                </a:solidFill>
                <a:latin typeface="Arial"/>
              </a:rPr>
              <a:t>It’s the brush.  A few months after taking this photo, a botanist at UCSC asked me why the </a:t>
            </a:r>
            <a:r>
              <a:rPr lang="en-US" sz="2000" i="1" spc="-6">
                <a:solidFill>
                  <a:srgbClr val="FFFFFF"/>
                </a:solidFill>
                <a:latin typeface="Arial"/>
              </a:rPr>
              <a:t>Ceanothus </a:t>
            </a:r>
            <a:r>
              <a:rPr lang="en-US" sz="2000" spc="-6">
                <a:solidFill>
                  <a:srgbClr val="FFFFFF"/>
                </a:solidFill>
                <a:latin typeface="Arial"/>
              </a:rPr>
              <a:t>had come up in there when there was none before the fire.  The seed was obviously already there.  The germination of this genus is set off by karrikinolide hormones created by combustion and leached into the seed by rains after a fire.  The hormone stimulates production of gibberellic acid in the seed which breaks the abscisic acid which sustains seed dormancy.  Burn and up comes Ceanothus, like crazy.  The botanists were surprised.  So was I, at first. </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r>
              <a:rPr lang="en-US" sz="2000" spc="-6">
                <a:solidFill>
                  <a:srgbClr val="FFFFFF"/>
                </a:solidFill>
                <a:latin typeface="Arial"/>
              </a:rPr>
              <a:t>But the real question is: Why did Indians grow it there?</a:t>
            </a:r>
            <a:endParaRPr lang="en-US" sz="2000">
              <a:solidFill>
                <a:srgbClr val="000000"/>
              </a:solidFill>
              <a:latin typeface="Arial"/>
            </a:endParaRPr>
          </a:p>
          <a:p>
            <a:pPr defTabSz="931544">
              <a:lnSpc>
                <a:spcPct val="100000"/>
              </a:lnSpc>
            </a:pPr>
            <a:endParaRPr lang="en-US" sz="2000">
              <a:solidFill>
                <a:srgbClr val="000000"/>
              </a:solidFill>
              <a:latin typeface="Arial"/>
            </a:endParaRPr>
          </a:p>
        </p:txBody>
      </p:sp>
      <p:sp>
        <p:nvSpPr>
          <p:cNvPr id="1774" name="PlaceHolder 3"/>
          <p:cNvSpPr>
            <a:spLocks noGrp="1"/>
          </p:cNvSpPr>
          <p:nvPr>
            <p:ph type="sldNum" idx="13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DD5DCF5C-D311-4F7D-8BD1-58346773A8E4}" type="slidenum">
              <a:rPr lang="en-US"/>
              <a:pPr/>
              <a:t>124</a:t>
            </a:fld>
            <a:endParaRPr lang="en-US">
              <a:solidFill>
                <a:srgbClr val="000000"/>
              </a:solidFill>
              <a:latin typeface="Times New Roman"/>
            </a:endParaRPr>
          </a:p>
        </p:txBody>
      </p:sp>
    </p:spTree>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5" name="PlaceHolder 1"/>
          <p:cNvSpPr>
            <a:spLocks noGrp="1" noRot="1" noChangeAspect="1"/>
          </p:cNvSpPr>
          <p:nvPr>
            <p:ph type="sldImg"/>
          </p:nvPr>
        </p:nvSpPr>
        <p:spPr>
          <a:xfrm>
            <a:off x="1181100" y="696913"/>
            <a:ext cx="4648200" cy="3486150"/>
          </a:xfrm>
          <a:prstGeom prst="rect">
            <a:avLst/>
          </a:prstGeom>
          <a:ln w="0">
            <a:noFill/>
          </a:ln>
        </p:spPr>
      </p:sp>
      <p:sp>
        <p:nvSpPr>
          <p:cNvPr id="1776"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dirty="0">
                <a:solidFill>
                  <a:srgbClr val="FFFFFF"/>
                </a:solidFill>
                <a:latin typeface="Arial"/>
              </a:rPr>
              <a:t>A day later it hit me…  </a:t>
            </a:r>
            <a:r>
              <a:rPr lang="en-US" sz="2000" i="1" spc="-6" dirty="0" err="1">
                <a:solidFill>
                  <a:srgbClr val="FFFFFF"/>
                </a:solidFill>
                <a:latin typeface="Arial"/>
              </a:rPr>
              <a:t>Ceanothus</a:t>
            </a:r>
            <a:r>
              <a:rPr lang="en-US" sz="2000" i="1" spc="-6" dirty="0">
                <a:solidFill>
                  <a:srgbClr val="FFFFFF"/>
                </a:solidFill>
                <a:latin typeface="Arial"/>
              </a:rPr>
              <a:t> </a:t>
            </a:r>
            <a:r>
              <a:rPr lang="en-US" sz="2000" i="1" spc="-6" dirty="0" err="1">
                <a:solidFill>
                  <a:srgbClr val="FFFFFF"/>
                </a:solidFill>
                <a:latin typeface="Arial"/>
              </a:rPr>
              <a:t>papillosus</a:t>
            </a:r>
            <a:r>
              <a:rPr lang="en-US" sz="2000" i="1" spc="-6" dirty="0">
                <a:solidFill>
                  <a:srgbClr val="FFFFFF"/>
                </a:solidFill>
                <a:latin typeface="Arial"/>
              </a:rPr>
              <a:t> (</a:t>
            </a:r>
            <a:r>
              <a:rPr lang="en-US" sz="2000" spc="-6" dirty="0">
                <a:solidFill>
                  <a:srgbClr val="FFFFFF"/>
                </a:solidFill>
                <a:latin typeface="Arial"/>
              </a:rPr>
              <a:t>commonly known as </a:t>
            </a:r>
            <a:r>
              <a:rPr lang="en-US" sz="2000" spc="-6" dirty="0" smtClean="0">
                <a:solidFill>
                  <a:srgbClr val="FFFFFF"/>
                </a:solidFill>
                <a:latin typeface="Arial"/>
              </a:rPr>
              <a:t>“tick bush</a:t>
            </a:r>
            <a:r>
              <a:rPr lang="en-US" sz="2000" spc="-6" dirty="0">
                <a:solidFill>
                  <a:srgbClr val="FFFFFF"/>
                </a:solidFill>
                <a:latin typeface="Arial"/>
              </a:rPr>
              <a:t>”) makes great deer forage.  Above is only three years’ growth.  It is neither long lived nor deep rooted.  After 15-20 years, it becomes increasingly decadent, twiggy, and top-heavy at 8-12ft in height.  Then it falls over and slowly dies.  As a thicket of oily twigs that point, it burns like diesel.  As an attractive deer forage, </a:t>
            </a:r>
            <a:r>
              <a:rPr lang="en-US" sz="2000" spc="-6" dirty="0" err="1">
                <a:solidFill>
                  <a:srgbClr val="FFFFFF"/>
                </a:solidFill>
                <a:latin typeface="Arial"/>
              </a:rPr>
              <a:t>Ceanothus</a:t>
            </a:r>
            <a:r>
              <a:rPr lang="en-US" sz="2000" spc="-6" dirty="0">
                <a:solidFill>
                  <a:srgbClr val="FFFFFF"/>
                </a:solidFill>
                <a:latin typeface="Arial"/>
              </a:rPr>
              <a:t> would work great for Indian hunting fires. Dried </a:t>
            </a:r>
            <a:r>
              <a:rPr lang="en-US" sz="2000" spc="-6" dirty="0" err="1">
                <a:solidFill>
                  <a:srgbClr val="FFFFFF"/>
                </a:solidFill>
                <a:latin typeface="Arial"/>
              </a:rPr>
              <a:t>Ceanothus</a:t>
            </a:r>
            <a:r>
              <a:rPr lang="en-US" sz="2000" spc="-6" dirty="0">
                <a:solidFill>
                  <a:srgbClr val="FFFFFF"/>
                </a:solidFill>
                <a:latin typeface="Arial"/>
              </a:rPr>
              <a:t> branches after a fire make GREAT firewood for cooking at a small enough diameter and brittle enough that women could collect it.  At ground level decadent </a:t>
            </a:r>
            <a:r>
              <a:rPr lang="en-US" sz="2000" spc="-6" dirty="0" err="1">
                <a:solidFill>
                  <a:srgbClr val="FFFFFF"/>
                </a:solidFill>
                <a:latin typeface="Arial"/>
              </a:rPr>
              <a:t>Ceanothus</a:t>
            </a:r>
            <a:r>
              <a:rPr lang="en-US" sz="2000" spc="-6" dirty="0">
                <a:solidFill>
                  <a:srgbClr val="FFFFFF"/>
                </a:solidFill>
                <a:latin typeface="Arial"/>
              </a:rPr>
              <a:t> would definitely burn hot enough to cull small redwood crown suckers but would not last long enough to cook the roots and would not reach high enough to fry the crowns.  So although the tribal purposes would not include growing tall redwood, that would be one of the likely results of the program.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People burned </a:t>
            </a:r>
            <a:r>
              <a:rPr lang="en-US" sz="2000" spc="-6" dirty="0" err="1">
                <a:solidFill>
                  <a:srgbClr val="FFFFFF"/>
                </a:solidFill>
                <a:latin typeface="Arial"/>
              </a:rPr>
              <a:t>Ceanothus</a:t>
            </a:r>
            <a:r>
              <a:rPr lang="en-US" sz="2000" spc="-6" dirty="0">
                <a:solidFill>
                  <a:srgbClr val="FFFFFF"/>
                </a:solidFill>
                <a:latin typeface="Arial"/>
              </a:rPr>
              <a:t> for food and didn’t do nearly as much damage to the redwood in the process as we did “preserving” them.  The tribes learned to manage the fire frequency and grew more and fatter deer in the process. They spread that information.  Is that is why the pre-colonial spacing of pre-colonial redwood trees is the same at both extremes of its range?</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Well, like all hypotheses, this one has its limits.</a:t>
            </a:r>
            <a:endParaRPr lang="en-US" sz="2000" dirty="0">
              <a:solidFill>
                <a:srgbClr val="000000"/>
              </a:solidFill>
              <a:latin typeface="Arial"/>
            </a:endParaRPr>
          </a:p>
        </p:txBody>
      </p:sp>
      <p:sp>
        <p:nvSpPr>
          <p:cNvPr id="1777" name="PlaceHolder 3"/>
          <p:cNvSpPr>
            <a:spLocks noGrp="1"/>
          </p:cNvSpPr>
          <p:nvPr>
            <p:ph type="sldNum" idx="138"/>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9C81649-22E3-4704-96E9-C1780964E71F}" type="slidenum">
              <a:rPr lang="en-US"/>
              <a:pPr/>
              <a:t>125</a:t>
            </a:fld>
            <a:endParaRPr lang="en-US">
              <a:solidFill>
                <a:srgbClr val="000000"/>
              </a:solidFill>
              <a:latin typeface="Times New Roman"/>
            </a:endParaRPr>
          </a:p>
        </p:txBody>
      </p:sp>
    </p:spTree>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8" name="PlaceHolder 1"/>
          <p:cNvSpPr>
            <a:spLocks noGrp="1" noRot="1" noChangeAspect="1"/>
          </p:cNvSpPr>
          <p:nvPr>
            <p:ph type="sldImg"/>
          </p:nvPr>
        </p:nvSpPr>
        <p:spPr>
          <a:xfrm>
            <a:off x="1181100" y="696913"/>
            <a:ext cx="4646613" cy="3486150"/>
          </a:xfrm>
          <a:prstGeom prst="rect">
            <a:avLst/>
          </a:prstGeom>
          <a:ln w="0">
            <a:noFill/>
          </a:ln>
        </p:spPr>
      </p:sp>
      <p:sp>
        <p:nvSpPr>
          <p:cNvPr id="1779"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92500" lnSpcReduction="9999"/>
          </a:bodyPr>
          <a:lstStyle/>
          <a:p>
            <a:pPr>
              <a:lnSpc>
                <a:spcPct val="100000"/>
              </a:lnSpc>
            </a:pPr>
            <a:r>
              <a:rPr lang="en-US" sz="2000">
                <a:solidFill>
                  <a:schemeClr val="lt1"/>
                </a:solidFill>
                <a:latin typeface="Arial"/>
              </a:rPr>
              <a:t>As we saw in Part I, here in Humboldt Redwoods State Park, they burned it and Ceanothus is not to be seen! </a:t>
            </a:r>
            <a:endParaRPr lang="en-US" sz="2000">
              <a:solidFill>
                <a:srgbClr val="000000"/>
              </a:solidFill>
              <a:latin typeface="Arial"/>
            </a:endParaRPr>
          </a:p>
          <a:p>
            <a:pPr>
              <a:lnSpc>
                <a:spcPct val="100000"/>
              </a:lnSpc>
            </a:pPr>
            <a:r>
              <a:rPr lang="en-US" sz="2000">
                <a:solidFill>
                  <a:schemeClr val="lt1"/>
                </a:solidFill>
                <a:latin typeface="Arial"/>
              </a:rPr>
              <a:t>Looks good, doesn’t it? </a:t>
            </a:r>
            <a:endParaRPr lang="en-US" sz="2000">
              <a:solidFill>
                <a:srgbClr val="000000"/>
              </a:solidFill>
              <a:latin typeface="Arial"/>
            </a:endParaRPr>
          </a:p>
          <a:p>
            <a:pPr>
              <a:lnSpc>
                <a:spcPct val="100000"/>
              </a:lnSpc>
            </a:pPr>
            <a:r>
              <a:rPr lang="en-US" sz="2000">
                <a:solidFill>
                  <a:schemeClr val="lt1"/>
                </a:solidFill>
                <a:latin typeface="Arial"/>
              </a:rPr>
              <a:t>This is why repeated experiments with shared information is important and centralized control is a bad idea. </a:t>
            </a:r>
            <a:endParaRPr lang="en-US" sz="2000">
              <a:solidFill>
                <a:srgbClr val="000000"/>
              </a:solidFill>
              <a:latin typeface="Arial"/>
            </a:endParaRPr>
          </a:p>
          <a:p>
            <a:pPr>
              <a:lnSpc>
                <a:spcPct val="100000"/>
              </a:lnSpc>
            </a:pPr>
            <a:r>
              <a:rPr lang="en-US" sz="2000">
                <a:solidFill>
                  <a:schemeClr val="lt1"/>
                </a:solidFill>
                <a:latin typeface="Arial"/>
              </a:rPr>
              <a:t>Local conditions vary too much for blanket prescriptions. </a:t>
            </a:r>
            <a:endParaRPr lang="en-US" sz="2000">
              <a:solidFill>
                <a:srgbClr val="000000"/>
              </a:solidFill>
              <a:latin typeface="Arial"/>
            </a:endParaRPr>
          </a:p>
          <a:p>
            <a:pPr>
              <a:lnSpc>
                <a:spcPct val="100000"/>
              </a:lnSpc>
            </a:pPr>
            <a:r>
              <a:rPr lang="en-US" sz="2000">
                <a:solidFill>
                  <a:schemeClr val="lt1"/>
                </a:solidFill>
                <a:latin typeface="Arial"/>
              </a:rPr>
              <a:t>We try things, record what happened, and share that information.  </a:t>
            </a:r>
            <a:endParaRPr lang="en-US" sz="2000">
              <a:solidFill>
                <a:srgbClr val="000000"/>
              </a:solidFill>
              <a:latin typeface="Arial"/>
            </a:endParaRPr>
          </a:p>
          <a:p>
            <a:pPr>
              <a:lnSpc>
                <a:spcPct val="100000"/>
              </a:lnSpc>
            </a:pPr>
            <a:r>
              <a:rPr lang="en-US" sz="2000">
                <a:solidFill>
                  <a:schemeClr val="lt1"/>
                </a:solidFill>
                <a:latin typeface="Arial"/>
              </a:rPr>
              <a:t>That way, we all learn without being so subject to group think.</a:t>
            </a:r>
            <a:endParaRPr lang="en-US" sz="2000">
              <a:solidFill>
                <a:srgbClr val="000000"/>
              </a:solidFill>
              <a:latin typeface="Arial"/>
            </a:endParaRPr>
          </a:p>
          <a:p>
            <a:pPr>
              <a:lnSpc>
                <a:spcPct val="100000"/>
              </a:lnSpc>
            </a:pPr>
            <a:r>
              <a:rPr lang="en-US" sz="2000">
                <a:solidFill>
                  <a:schemeClr val="lt1"/>
                </a:solidFill>
                <a:latin typeface="Arial"/>
              </a:rPr>
              <a:t>Top-down control freaks may hate it, but it is how things work.</a:t>
            </a:r>
            <a:endParaRPr lang="en-US" sz="2000">
              <a:solidFill>
                <a:srgbClr val="000000"/>
              </a:solidFill>
              <a:latin typeface="Arial"/>
            </a:endParaRPr>
          </a:p>
        </p:txBody>
      </p:sp>
      <p:sp>
        <p:nvSpPr>
          <p:cNvPr id="1780" name="PlaceHolder 3"/>
          <p:cNvSpPr>
            <a:spLocks noGrp="1"/>
          </p:cNvSpPr>
          <p:nvPr>
            <p:ph type="sldNum" idx="139"/>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0C869C22-ECE4-47B5-93B0-C74AFAF1E879}" type="slidenum">
              <a:rPr lang="en-US"/>
              <a:pPr/>
              <a:t>126</a:t>
            </a:fld>
            <a:endParaRPr lang="en-US">
              <a:solidFill>
                <a:srgbClr val="000000"/>
              </a:solidFill>
              <a:latin typeface="Times New Roman"/>
            </a:endParaRPr>
          </a:p>
        </p:txBody>
      </p:sp>
    </p:spTree>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 name="PlaceHolder 1"/>
          <p:cNvSpPr>
            <a:spLocks noGrp="1" noRot="1" noChangeAspect="1"/>
          </p:cNvSpPr>
          <p:nvPr>
            <p:ph type="sldImg"/>
          </p:nvPr>
        </p:nvSpPr>
        <p:spPr>
          <a:xfrm>
            <a:off x="1181100" y="696913"/>
            <a:ext cx="4648200" cy="3486150"/>
          </a:xfrm>
          <a:prstGeom prst="rect">
            <a:avLst/>
          </a:prstGeom>
          <a:ln w="0">
            <a:noFill/>
          </a:ln>
        </p:spPr>
      </p:sp>
      <p:sp>
        <p:nvSpPr>
          <p:cNvPr id="1782"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dirty="0">
                <a:solidFill>
                  <a:srgbClr val="FFFFFF"/>
                </a:solidFill>
                <a:latin typeface="Arial"/>
              </a:rPr>
              <a:t>Indians shaped these forests and wildlife long before we came to love them to death.  I have huge respect for what </a:t>
            </a:r>
            <a:r>
              <a:rPr lang="en-US" sz="2000" spc="-6" dirty="0" smtClean="0">
                <a:solidFill>
                  <a:srgbClr val="FFFFFF"/>
                </a:solidFill>
                <a:latin typeface="Arial"/>
              </a:rPr>
              <a:t>the knew, but t</a:t>
            </a:r>
            <a:r>
              <a:rPr lang="en-US" sz="2000" spc="-6" dirty="0" smtClean="0">
                <a:solidFill>
                  <a:srgbClr val="FFFFFF"/>
                </a:solidFill>
                <a:latin typeface="+mn-lt"/>
              </a:rPr>
              <a:t>he more one learns about how they lived, the less enticing it gets.  </a:t>
            </a:r>
            <a:r>
              <a:rPr lang="en-US" sz="2000" spc="-6" dirty="0" smtClean="0">
                <a:solidFill>
                  <a:srgbClr val="FFFFFF"/>
                </a:solidFill>
                <a:latin typeface="Arial"/>
              </a:rPr>
              <a:t>Scraping </a:t>
            </a:r>
            <a:r>
              <a:rPr lang="en-US" sz="2000" spc="-6" dirty="0">
                <a:solidFill>
                  <a:srgbClr val="FFFFFF"/>
                </a:solidFill>
                <a:latin typeface="Arial"/>
              </a:rPr>
              <a:t>limpets off of rocks for protein isn’t my cup of tea.  Nor is eating grass seed. </a:t>
            </a:r>
            <a:r>
              <a:rPr lang="en-US" sz="2000" spc="-6" dirty="0" smtClean="0">
                <a:solidFill>
                  <a:srgbClr val="FFFFFF"/>
                </a:solidFill>
                <a:latin typeface="Arial"/>
              </a:rPr>
              <a:t> Yet </a:t>
            </a:r>
            <a:r>
              <a:rPr lang="en-US" sz="2000" spc="-6" dirty="0">
                <a:solidFill>
                  <a:srgbClr val="FFFFFF"/>
                </a:solidFill>
                <a:latin typeface="Arial"/>
              </a:rPr>
              <a:t>the life systems of the continent did take shape according to how they lived.  And we should learn how to apply that information.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NO ONE fully understands how to get back to pre-colonial stand conditions given 232 years of fire suppression, 140 years of logging to varying degrees, invasion with fir, and introductions of exotics… As a culture, we don’t even know that what to make of things </a:t>
            </a:r>
            <a:r>
              <a:rPr lang="en-US" sz="2000" b="1" spc="-6" dirty="0">
                <a:solidFill>
                  <a:srgbClr val="FFFFFF"/>
                </a:solidFill>
                <a:latin typeface="Arial"/>
              </a:rPr>
              <a:t>is</a:t>
            </a:r>
            <a:r>
              <a:rPr lang="en-US" sz="2000" spc="-6" dirty="0">
                <a:solidFill>
                  <a:srgbClr val="FFFFFF"/>
                </a:solidFill>
                <a:latin typeface="Arial"/>
              </a:rPr>
              <a:t> up to us, that we are responsible for what it becomes, never mind what should be a practical goal set.  Yet it seems to me to be foolish to blow off what Indians made of these life systems in a state of ignorance of what they grew, where, why, and how which we might then apply.  What we might learn could actually be useful to us today.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At least that is what the work at </a:t>
            </a:r>
            <a:r>
              <a:rPr lang="en-US" sz="2000" spc="-6" dirty="0" smtClean="0">
                <a:solidFill>
                  <a:srgbClr val="FFFFFF"/>
                </a:solidFill>
                <a:latin typeface="Arial"/>
              </a:rPr>
              <a:t>the </a:t>
            </a:r>
            <a:r>
              <a:rPr lang="en-US" sz="2000" spc="-6" dirty="0" err="1" smtClean="0">
                <a:solidFill>
                  <a:srgbClr val="FFFFFF"/>
                </a:solidFill>
                <a:latin typeface="Arial"/>
              </a:rPr>
              <a:t>Wildergarten</a:t>
            </a:r>
            <a:r>
              <a:rPr lang="en-US" sz="2000" spc="-6" dirty="0" smtClean="0">
                <a:solidFill>
                  <a:srgbClr val="FFFFFF"/>
                </a:solidFill>
                <a:latin typeface="Arial"/>
              </a:rPr>
              <a:t> </a:t>
            </a:r>
            <a:r>
              <a:rPr lang="en-US" sz="2000" spc="-6" dirty="0">
                <a:solidFill>
                  <a:srgbClr val="FFFFFF"/>
                </a:solidFill>
                <a:latin typeface="Arial"/>
              </a:rPr>
              <a:t>is </a:t>
            </a:r>
            <a:r>
              <a:rPr lang="en-US" sz="2000" spc="-6" dirty="0" smtClean="0">
                <a:solidFill>
                  <a:srgbClr val="FFFFFF"/>
                </a:solidFill>
                <a:latin typeface="Arial"/>
              </a:rPr>
              <a:t>doing. </a:t>
            </a:r>
            <a:endParaRPr lang="en-US" sz="2000" dirty="0">
              <a:solidFill>
                <a:srgbClr val="000000"/>
              </a:solidFill>
              <a:latin typeface="Arial"/>
            </a:endParaRPr>
          </a:p>
        </p:txBody>
      </p:sp>
      <p:sp>
        <p:nvSpPr>
          <p:cNvPr id="1783" name="PlaceHolder 3"/>
          <p:cNvSpPr>
            <a:spLocks noGrp="1"/>
          </p:cNvSpPr>
          <p:nvPr>
            <p:ph type="sldNum" idx="140"/>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8632CCB4-21BD-4434-A9D1-68295265A0C5}" type="slidenum">
              <a:rPr lang="en-US"/>
              <a:pPr/>
              <a:t>127</a:t>
            </a:fld>
            <a:endParaRPr lang="en-US">
              <a:solidFill>
                <a:srgbClr val="000000"/>
              </a:solidFill>
              <a:latin typeface="Times New Roman"/>
            </a:endParaRPr>
          </a:p>
        </p:txBody>
      </p:sp>
    </p:spTree>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 name="PlaceHolder 1"/>
          <p:cNvSpPr>
            <a:spLocks noGrp="1" noRot="1" noChangeAspect="1"/>
          </p:cNvSpPr>
          <p:nvPr>
            <p:ph type="sldImg"/>
          </p:nvPr>
        </p:nvSpPr>
        <p:spPr>
          <a:xfrm>
            <a:off x="1181100" y="696913"/>
            <a:ext cx="4648200" cy="3486150"/>
          </a:xfrm>
          <a:prstGeom prst="rect">
            <a:avLst/>
          </a:prstGeom>
          <a:ln w="0">
            <a:noFill/>
          </a:ln>
        </p:spPr>
      </p:sp>
      <p:sp>
        <p:nvSpPr>
          <p:cNvPr id="1785"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55000" lnSpcReduction="20000"/>
          </a:bodyPr>
          <a:lstStyle/>
          <a:p>
            <a:pPr defTabSz="931544">
              <a:lnSpc>
                <a:spcPct val="100000"/>
              </a:lnSpc>
            </a:pPr>
            <a:r>
              <a:rPr lang="en-US" sz="2000" spc="-6">
                <a:solidFill>
                  <a:srgbClr val="FFFFFF"/>
                </a:solidFill>
                <a:latin typeface="Arial"/>
              </a:rPr>
              <a:t>But, but, but… What would have been Natural before there were people here?  Was the Ceanothus here first?  The redwood?  That was the Pleistocene.  Things were different.  It was too cold for redwood up north.  This is how stupid these arguments about original conditions can get.  What too many don’t understand is that, the way we have been doing things, this is the new normal, unless we change our normal behavior.  Now, I’m calling this “Natural,” but what you must understand is that this may be a variant of the “Old Normal,” the way things were for redwood before people got to this continent.  THIS is what is “Natural” if people don’t get involved, as summer lightning fires in this area are very infrequent, as we saw with the CZU.  But is this what we want?  More importantly, if it’s not, how do we learn how to make what we want this forest to be?  It really is up to us and it will get worse for big trees (at least in my opinion) unless we get to work.</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r>
              <a:rPr lang="en-US" sz="2000" spc="-6">
                <a:solidFill>
                  <a:srgbClr val="FFFFFF"/>
                </a:solidFill>
                <a:latin typeface="Arial"/>
              </a:rPr>
              <a:t>After all, although damaged, many of these trees with green on them are going to survive to whatever form and degree.   But I doubt most will “recover,”  that is, if 300ft monster trees is that what we want to leave for our children to appreciate.   The severe injury to these trees was because it was logged and followed with a growth of seed trees, suckers from the root crowns, and the invasion of fir that added enough fuel to to cook it.  The suckers and fir seedlings used to be burned off frequently while still small, until Spanish Governor José Joaquin De Arrillaga banned Indian burning in 1793.  </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r>
              <a:rPr lang="en-US" sz="2000" spc="-6">
                <a:solidFill>
                  <a:srgbClr val="FFFFFF"/>
                </a:solidFill>
                <a:latin typeface="Arial"/>
              </a:rPr>
              <a:t>Now these roasted seed trees and unthinned crown sprouts are still standing and surrounded with oily Ceanothus bushes, soon to be ready to blow up again.  But we’ve never burned a forest with the drying remains of a fire still standing.  Wait thirty years between fires, and a stem is surrounded with dying brush, crown sprouts and (if there is room), other fuel species.  When there’s a fire, this is what happens.  Then what?   We don’t know.  To my mind, we should be trying different methods to learn from them. </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endParaRPr lang="en-US" sz="2000">
              <a:solidFill>
                <a:srgbClr val="000000"/>
              </a:solidFill>
              <a:latin typeface="Arial"/>
            </a:endParaRPr>
          </a:p>
        </p:txBody>
      </p:sp>
      <p:sp>
        <p:nvSpPr>
          <p:cNvPr id="1786" name="PlaceHolder 3"/>
          <p:cNvSpPr>
            <a:spLocks noGrp="1"/>
          </p:cNvSpPr>
          <p:nvPr>
            <p:ph type="sldNum" idx="141"/>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1DD44BDA-7596-47AE-9977-F08FBD1F2607}" type="slidenum">
              <a:rPr lang="en-US"/>
              <a:pPr/>
              <a:t>128</a:t>
            </a:fld>
            <a:endParaRPr lang="en-US">
              <a:solidFill>
                <a:srgbClr val="000000"/>
              </a:solidFill>
              <a:latin typeface="Times New Roman"/>
            </a:endParaRPr>
          </a:p>
        </p:txBody>
      </p:sp>
    </p:spTree>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7" name="PlaceHolder 1"/>
          <p:cNvSpPr>
            <a:spLocks noGrp="1" noRot="1" noChangeAspect="1"/>
          </p:cNvSpPr>
          <p:nvPr>
            <p:ph type="sldImg"/>
          </p:nvPr>
        </p:nvSpPr>
        <p:spPr>
          <a:xfrm>
            <a:off x="1181100" y="696913"/>
            <a:ext cx="4646613" cy="3486150"/>
          </a:xfrm>
          <a:prstGeom prst="rect">
            <a:avLst/>
          </a:prstGeom>
          <a:ln w="0">
            <a:noFill/>
          </a:ln>
        </p:spPr>
      </p:sp>
      <p:sp>
        <p:nvSpPr>
          <p:cNvPr id="1788"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defTabSz="931544">
              <a:lnSpc>
                <a:spcPct val="100000"/>
              </a:lnSpc>
            </a:pPr>
            <a:r>
              <a:rPr lang="en-US" sz="2000" spc="-6" dirty="0">
                <a:solidFill>
                  <a:srgbClr val="FFFFFF"/>
                </a:solidFill>
                <a:latin typeface="Arial"/>
              </a:rPr>
              <a:t>But if this is “Natural” is this really a problem?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Well, in terms of tree health and longevity, native biodiversity, wildlife habitat, public safety, and aesthetics, I think it is, never mind the availability of useful material at an affordable price.  People do pay us good money to come here and see what is left of our forests, probably rationalizing what they see </a:t>
            </a:r>
            <a:r>
              <a:rPr lang="en-US" sz="2000" spc="-6" dirty="0" smtClean="0">
                <a:solidFill>
                  <a:srgbClr val="FFFFFF"/>
                </a:solidFill>
                <a:latin typeface="Arial"/>
              </a:rPr>
              <a:t>as Natural, </a:t>
            </a:r>
            <a:r>
              <a:rPr lang="en-US" sz="2000" spc="-6" dirty="0">
                <a:solidFill>
                  <a:srgbClr val="FFFFFF"/>
                </a:solidFill>
                <a:latin typeface="Arial"/>
              </a:rPr>
              <a:t>given the nature of public media.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That’s a big part of why I wrote this for you.  Yet having done this kind of work for 35 years, I do know how much work this promises to be.  I also know how expensive it is.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But I also just don’t think it’s smart to burn houses full of antiques our forebears bequeathed us, made at great labor of irreplaceable materials including old growth redwood, while hobbling anybody from learning how to fix it.  </a:t>
            </a:r>
            <a:r>
              <a:rPr lang="en-US" sz="2000" spc="-6" dirty="0" smtClean="0">
                <a:solidFill>
                  <a:srgbClr val="FFFFFF"/>
                </a:solidFill>
                <a:latin typeface="Arial"/>
              </a:rPr>
              <a:t> We </a:t>
            </a:r>
            <a:r>
              <a:rPr lang="en-US" sz="2000" spc="-6" dirty="0">
                <a:solidFill>
                  <a:srgbClr val="FFFFFF"/>
                </a:solidFill>
                <a:latin typeface="Arial"/>
              </a:rPr>
              <a:t>do have to get a lot of this material out of here just to keep what we have.  Maybe we should stop importing lumber from Canada and use some of these instead?</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789" name="PlaceHolder 3"/>
          <p:cNvSpPr>
            <a:spLocks noGrp="1"/>
          </p:cNvSpPr>
          <p:nvPr>
            <p:ph type="sldNum" idx="142"/>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CC855C52-3F2F-45A4-8603-ADE1E1CDB9EC}" type="slidenum">
              <a:rPr lang="en-US"/>
              <a:pPr/>
              <a:t>129</a:t>
            </a:fld>
            <a:endParaRPr lang="en-US">
              <a:solidFill>
                <a:srgbClr val="000000"/>
              </a:solidFill>
              <a:latin typeface="Times New Roman"/>
            </a:endParaRPr>
          </a:p>
        </p:txBody>
      </p:sp>
    </p:spTree>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0" name="PlaceHolder 1"/>
          <p:cNvSpPr>
            <a:spLocks noGrp="1" noRot="1" noChangeAspect="1"/>
          </p:cNvSpPr>
          <p:nvPr>
            <p:ph type="sldImg"/>
          </p:nvPr>
        </p:nvSpPr>
        <p:spPr>
          <a:xfrm>
            <a:off x="1181100" y="696913"/>
            <a:ext cx="4646613" cy="3486150"/>
          </a:xfrm>
          <a:prstGeom prst="rect">
            <a:avLst/>
          </a:prstGeom>
          <a:ln w="0">
            <a:noFill/>
          </a:ln>
        </p:spPr>
      </p:sp>
      <p:sp>
        <p:nvSpPr>
          <p:cNvPr id="1791"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spc="-6" dirty="0">
                <a:solidFill>
                  <a:srgbClr val="FFFFFF"/>
                </a:solidFill>
                <a:latin typeface="Arial"/>
              </a:rPr>
              <a:t>For another example of fire response in old growth redwood, again I didn’t have far to look.  These old growth trees in Glenwood had clearly suffered some damage despite that they were surrounded by grasslands.  But then, this image was only 100 years ago, 130 years after the Spanish Burn Ban, and the bay trees along the creek grow fast and burn plenty hot.  It could be that the damage to them you see here had been recent.  Perhaps a slash fire had got out of </a:t>
            </a:r>
            <a:r>
              <a:rPr lang="en-US" sz="2000" spc="-6" dirty="0" smtClean="0">
                <a:solidFill>
                  <a:srgbClr val="FFFFFF"/>
                </a:solidFill>
                <a:latin typeface="Arial"/>
              </a:rPr>
              <a:t>hand?</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I do have reason to guess that.</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792" name="PlaceHolder 3"/>
          <p:cNvSpPr>
            <a:spLocks noGrp="1"/>
          </p:cNvSpPr>
          <p:nvPr>
            <p:ph type="sldNum" idx="143"/>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6B7605E3-5969-4FD1-A705-4E794537B372}" type="slidenum">
              <a:rPr lang="en-US"/>
              <a:pPr/>
              <a:t>130</a:t>
            </a:fld>
            <a:endParaRPr lang="en-US">
              <a:solidFill>
                <a:srgbClr val="000000"/>
              </a:solidFill>
              <a:latin typeface="Times New Roman"/>
            </a:endParaRPr>
          </a:p>
        </p:txBody>
      </p:sp>
    </p:spTree>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3" name="PlaceHolder 1"/>
          <p:cNvSpPr>
            <a:spLocks noGrp="1" noRot="1" noChangeAspect="1"/>
          </p:cNvSpPr>
          <p:nvPr>
            <p:ph type="sldImg"/>
          </p:nvPr>
        </p:nvSpPr>
        <p:spPr>
          <a:xfrm>
            <a:off x="1181100" y="696913"/>
            <a:ext cx="4646613" cy="3486150"/>
          </a:xfrm>
          <a:prstGeom prst="rect">
            <a:avLst/>
          </a:prstGeom>
          <a:ln w="0">
            <a:noFill/>
          </a:ln>
        </p:spPr>
      </p:sp>
      <p:sp>
        <p:nvSpPr>
          <p:cNvPr id="1794"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lnSpcReduction="9999"/>
          </a:bodyPr>
          <a:lstStyle/>
          <a:p>
            <a:pPr defTabSz="931544">
              <a:lnSpc>
                <a:spcPct val="100000"/>
              </a:lnSpc>
            </a:pPr>
            <a:r>
              <a:rPr lang="en-US" sz="2000" spc="-6" dirty="0">
                <a:solidFill>
                  <a:srgbClr val="FFFFFF"/>
                </a:solidFill>
                <a:latin typeface="Arial"/>
              </a:rPr>
              <a:t>This is not an exact repeat (and I’d need permission for lots of over-flights and more time to validate each tree) but from what I can tell </a:t>
            </a:r>
            <a:r>
              <a:rPr lang="en-US" sz="2000" spc="-6" dirty="0" smtClean="0">
                <a:solidFill>
                  <a:srgbClr val="FFFFFF"/>
                </a:solidFill>
                <a:latin typeface="Arial"/>
              </a:rPr>
              <a:t>these pre-colonial</a:t>
            </a:r>
            <a:r>
              <a:rPr lang="en-US" sz="2000" spc="-6" baseline="0" dirty="0" smtClean="0">
                <a:solidFill>
                  <a:srgbClr val="FFFFFF"/>
                </a:solidFill>
                <a:latin typeface="Arial"/>
              </a:rPr>
              <a:t> trees</a:t>
            </a:r>
            <a:r>
              <a:rPr lang="en-US" sz="2000" spc="-6" dirty="0" smtClean="0">
                <a:solidFill>
                  <a:srgbClr val="FFFFFF"/>
                </a:solidFill>
                <a:latin typeface="Arial"/>
              </a:rPr>
              <a:t> </a:t>
            </a:r>
            <a:r>
              <a:rPr lang="en-US" sz="2000" spc="-6" dirty="0">
                <a:solidFill>
                  <a:srgbClr val="FFFFFF"/>
                </a:solidFill>
                <a:latin typeface="Arial"/>
              </a:rPr>
              <a:t>filled out considerably in the subsequent 105 years </a:t>
            </a:r>
            <a:r>
              <a:rPr lang="en-US" sz="2000" spc="-6" dirty="0" smtClean="0">
                <a:solidFill>
                  <a:srgbClr val="FFFFFF"/>
                </a:solidFill>
                <a:latin typeface="Arial"/>
              </a:rPr>
              <a:t>since </a:t>
            </a:r>
            <a:r>
              <a:rPr lang="en-US" sz="2000" spc="-6" dirty="0">
                <a:solidFill>
                  <a:srgbClr val="FFFFFF"/>
                </a:solidFill>
                <a:latin typeface="Arial"/>
              </a:rPr>
              <a:t>the 1922 image, which I suspect was after a relatively recent </a:t>
            </a:r>
            <a:r>
              <a:rPr lang="en-US" sz="2000" spc="-6" dirty="0" smtClean="0">
                <a:solidFill>
                  <a:srgbClr val="FFFFFF"/>
                </a:solidFill>
                <a:latin typeface="Arial"/>
              </a:rPr>
              <a:t>fire.  </a:t>
            </a:r>
          </a:p>
          <a:p>
            <a:pPr defTabSz="931544">
              <a:lnSpc>
                <a:spcPct val="100000"/>
              </a:lnSpc>
            </a:pPr>
            <a:endParaRPr lang="en-US" sz="2000" spc="-6" dirty="0" smtClean="0">
              <a:solidFill>
                <a:srgbClr val="FFFFFF"/>
              </a:solidFill>
              <a:latin typeface="Arial"/>
            </a:endParaRPr>
          </a:p>
          <a:p>
            <a:pPr defTabSz="931544">
              <a:lnSpc>
                <a:spcPct val="100000"/>
              </a:lnSpc>
            </a:pPr>
            <a:r>
              <a:rPr lang="en-US" sz="2000" spc="-6" dirty="0" smtClean="0">
                <a:solidFill>
                  <a:srgbClr val="FFFFFF"/>
                </a:solidFill>
                <a:latin typeface="Arial"/>
              </a:rPr>
              <a:t>If that had been a pre-colonial </a:t>
            </a:r>
            <a:r>
              <a:rPr lang="en-US" sz="2000" spc="-6" dirty="0">
                <a:solidFill>
                  <a:srgbClr val="FFFFFF"/>
                </a:solidFill>
                <a:latin typeface="Arial"/>
              </a:rPr>
              <a:t>or not I do not know, but I do suspect it was more </a:t>
            </a:r>
            <a:r>
              <a:rPr lang="en-US" sz="2000" spc="-6" dirty="0" smtClean="0">
                <a:solidFill>
                  <a:srgbClr val="FFFFFF"/>
                </a:solidFill>
                <a:latin typeface="Arial"/>
              </a:rPr>
              <a:t>recent and am fairly sure somebody familiar with dating fires could make a pretty</a:t>
            </a:r>
            <a:r>
              <a:rPr lang="en-US" sz="2000" spc="-6" baseline="0" dirty="0" smtClean="0">
                <a:solidFill>
                  <a:srgbClr val="FFFFFF"/>
                </a:solidFill>
                <a:latin typeface="Arial"/>
              </a:rPr>
              <a:t> solid determination.</a:t>
            </a:r>
            <a:r>
              <a:rPr lang="en-US" sz="2000" spc="-6" dirty="0" smtClean="0">
                <a:solidFill>
                  <a:srgbClr val="FFFFFF"/>
                </a:solidFill>
                <a:latin typeface="Arial"/>
              </a:rPr>
              <a:t>  How </a:t>
            </a:r>
            <a:r>
              <a:rPr lang="en-US" sz="2000" spc="-6" dirty="0">
                <a:solidFill>
                  <a:srgbClr val="FFFFFF"/>
                </a:solidFill>
                <a:latin typeface="Arial"/>
              </a:rPr>
              <a:t>these old growth trees will respond to fire now will depend upon hardwood species composition, height, and density…  not to mention growing sucker trees.  After all, it’s been 100 years since the previous photo.</a:t>
            </a:r>
            <a:endParaRPr lang="en-US" sz="2000" dirty="0">
              <a:solidFill>
                <a:srgbClr val="000000"/>
              </a:solidFill>
              <a:latin typeface="Arial"/>
            </a:endParaRPr>
          </a:p>
        </p:txBody>
      </p:sp>
      <p:sp>
        <p:nvSpPr>
          <p:cNvPr id="1795" name="PlaceHolder 3"/>
          <p:cNvSpPr>
            <a:spLocks noGrp="1"/>
          </p:cNvSpPr>
          <p:nvPr>
            <p:ph type="sldNum" idx="144"/>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2F82A0A6-20F3-49F7-9EF8-8AD012BF89E0}" type="slidenum">
              <a:rPr lang="en-US"/>
              <a:pPr/>
              <a:t>131</a:t>
            </a:fld>
            <a:endParaRPr lang="en-US">
              <a:solidFill>
                <a:srgbClr val="000000"/>
              </a:solidFill>
              <a:latin typeface="Times New Roman"/>
            </a:endParaRPr>
          </a:p>
        </p:txBody>
      </p:sp>
    </p:spTree>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6" name="PlaceHolder 1"/>
          <p:cNvSpPr>
            <a:spLocks noGrp="1" noRot="1" noChangeAspect="1"/>
          </p:cNvSpPr>
          <p:nvPr>
            <p:ph type="sldImg"/>
          </p:nvPr>
        </p:nvSpPr>
        <p:spPr>
          <a:xfrm>
            <a:off x="1181100" y="696913"/>
            <a:ext cx="4646613" cy="3486150"/>
          </a:xfrm>
          <a:prstGeom prst="rect">
            <a:avLst/>
          </a:prstGeom>
          <a:ln w="0">
            <a:noFill/>
          </a:ln>
        </p:spPr>
      </p:sp>
      <p:sp>
        <p:nvSpPr>
          <p:cNvPr id="1797"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a:lnSpc>
                <a:spcPct val="100000"/>
              </a:lnSpc>
            </a:pPr>
            <a:r>
              <a:rPr lang="en-US" sz="2000">
                <a:solidFill>
                  <a:schemeClr val="lt1"/>
                </a:solidFill>
                <a:latin typeface="Arial"/>
              </a:rPr>
              <a:t>Maybe that was the same fire as what prompted the King of the Forest to lose his crown. </a:t>
            </a:r>
            <a:endParaRPr lang="en-US" sz="2000">
              <a:solidFill>
                <a:srgbClr val="000000"/>
              </a:solidFill>
              <a:latin typeface="Arial"/>
            </a:endParaRPr>
          </a:p>
          <a:p>
            <a:pPr>
              <a:lnSpc>
                <a:spcPct val="100000"/>
              </a:lnSpc>
            </a:pPr>
            <a:endParaRPr lang="en-US" sz="2000">
              <a:solidFill>
                <a:srgbClr val="000000"/>
              </a:solidFill>
              <a:latin typeface="Arial"/>
            </a:endParaRPr>
          </a:p>
          <a:p>
            <a:pPr>
              <a:lnSpc>
                <a:spcPct val="100000"/>
              </a:lnSpc>
            </a:pPr>
            <a:r>
              <a:rPr lang="en-US" sz="2000">
                <a:solidFill>
                  <a:schemeClr val="lt1"/>
                </a:solidFill>
                <a:latin typeface="Arial"/>
              </a:rPr>
              <a:t>Do we know when?  Was it a POST-colonial fire resulting from the Spanish burn ban?  </a:t>
            </a:r>
            <a:endParaRPr lang="en-US" sz="2000">
              <a:solidFill>
                <a:srgbClr val="000000"/>
              </a:solidFill>
              <a:latin typeface="Arial"/>
            </a:endParaRPr>
          </a:p>
          <a:p>
            <a:pPr>
              <a:lnSpc>
                <a:spcPct val="100000"/>
              </a:lnSpc>
            </a:pPr>
            <a:endParaRPr lang="en-US" sz="2000">
              <a:solidFill>
                <a:srgbClr val="000000"/>
              </a:solidFill>
              <a:latin typeface="Arial"/>
            </a:endParaRPr>
          </a:p>
          <a:p>
            <a:pPr>
              <a:lnSpc>
                <a:spcPct val="100000"/>
              </a:lnSpc>
            </a:pPr>
            <a:r>
              <a:rPr lang="en-US" sz="2000">
                <a:solidFill>
                  <a:schemeClr val="lt1"/>
                </a:solidFill>
                <a:latin typeface="Arial"/>
              </a:rPr>
              <a:t>We don’t know, but we might with an investigation that would be useful toward learning how to manage. </a:t>
            </a:r>
            <a:endParaRPr lang="en-US" sz="2000">
              <a:solidFill>
                <a:srgbClr val="000000"/>
              </a:solidFill>
              <a:latin typeface="Arial"/>
            </a:endParaRPr>
          </a:p>
          <a:p>
            <a:pPr>
              <a:lnSpc>
                <a:spcPct val="100000"/>
              </a:lnSpc>
            </a:pPr>
            <a:endParaRPr lang="en-US" sz="2000">
              <a:solidFill>
                <a:srgbClr val="000000"/>
              </a:solidFill>
              <a:latin typeface="Arial"/>
            </a:endParaRPr>
          </a:p>
        </p:txBody>
      </p:sp>
      <p:sp>
        <p:nvSpPr>
          <p:cNvPr id="1798" name="PlaceHolder 3"/>
          <p:cNvSpPr>
            <a:spLocks noGrp="1"/>
          </p:cNvSpPr>
          <p:nvPr>
            <p:ph type="sldNum" idx="145"/>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BA575BE3-8E3E-462A-BD5C-88785AED5BB2}" type="slidenum">
              <a:rPr lang="en-US"/>
              <a:pPr/>
              <a:t>132</a:t>
            </a:fld>
            <a:endParaRPr lang="en-US">
              <a:solidFill>
                <a:srgbClr val="000000"/>
              </a:solidFill>
              <a:latin typeface="Times New Roman"/>
            </a:endParaRPr>
          </a:p>
        </p:txBody>
      </p:sp>
    </p:spTree>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9" name="PlaceHolder 1"/>
          <p:cNvSpPr>
            <a:spLocks noGrp="1" noRot="1" noChangeAspect="1"/>
          </p:cNvSpPr>
          <p:nvPr>
            <p:ph type="sldImg"/>
          </p:nvPr>
        </p:nvSpPr>
        <p:spPr>
          <a:xfrm>
            <a:off x="1181100" y="696913"/>
            <a:ext cx="4648200" cy="3486150"/>
          </a:xfrm>
          <a:prstGeom prst="rect">
            <a:avLst/>
          </a:prstGeom>
          <a:ln w="0">
            <a:noFill/>
          </a:ln>
        </p:spPr>
      </p:sp>
      <p:sp>
        <p:nvSpPr>
          <p:cNvPr id="1800"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0000" lnSpcReduction="20000"/>
          </a:bodyPr>
          <a:lstStyle/>
          <a:p>
            <a:pPr>
              <a:lnSpc>
                <a:spcPct val="100000"/>
              </a:lnSpc>
            </a:pPr>
            <a:r>
              <a:rPr lang="en-US" sz="2000">
                <a:solidFill>
                  <a:schemeClr val="lt1"/>
                </a:solidFill>
                <a:latin typeface="Arial"/>
              </a:rPr>
              <a:t>People like to attribute the loss of the king’s crown to earthquakes, I suspect because there is supposedly nothing to be done about them. </a:t>
            </a:r>
            <a:endParaRPr lang="en-US" sz="2000">
              <a:solidFill>
                <a:srgbClr val="000000"/>
              </a:solidFill>
              <a:latin typeface="Arial"/>
            </a:endParaRPr>
          </a:p>
          <a:p>
            <a:pPr>
              <a:lnSpc>
                <a:spcPct val="100000"/>
              </a:lnSpc>
            </a:pPr>
            <a:r>
              <a:rPr lang="en-US" sz="2000">
                <a:solidFill>
                  <a:schemeClr val="lt1"/>
                </a:solidFill>
                <a:latin typeface="Arial"/>
              </a:rPr>
              <a:t>But this tree had survived a great many earthquakes before intact.</a:t>
            </a:r>
            <a:endParaRPr lang="en-US" sz="2000">
              <a:solidFill>
                <a:srgbClr val="000000"/>
              </a:solidFill>
              <a:latin typeface="Arial"/>
            </a:endParaRPr>
          </a:p>
          <a:p>
            <a:pPr>
              <a:lnSpc>
                <a:spcPct val="100000"/>
              </a:lnSpc>
            </a:pPr>
            <a:endParaRPr lang="en-US" sz="2000">
              <a:solidFill>
                <a:srgbClr val="000000"/>
              </a:solidFill>
              <a:latin typeface="Arial"/>
            </a:endParaRPr>
          </a:p>
          <a:p>
            <a:pPr>
              <a:lnSpc>
                <a:spcPct val="100000"/>
              </a:lnSpc>
            </a:pPr>
            <a:r>
              <a:rPr lang="en-US" sz="2000">
                <a:solidFill>
                  <a:schemeClr val="lt1"/>
                </a:solidFill>
                <a:latin typeface="Arial"/>
              </a:rPr>
              <a:t>We don’t learn anything without trying something, however judiciously.</a:t>
            </a:r>
            <a:endParaRPr lang="en-US" sz="2000">
              <a:solidFill>
                <a:srgbClr val="000000"/>
              </a:solidFill>
              <a:latin typeface="Arial"/>
            </a:endParaRPr>
          </a:p>
          <a:p>
            <a:pPr>
              <a:lnSpc>
                <a:spcPct val="100000"/>
              </a:lnSpc>
            </a:pPr>
            <a:endParaRPr lang="en-US" sz="2000">
              <a:solidFill>
                <a:srgbClr val="000000"/>
              </a:solidFill>
              <a:latin typeface="Arial"/>
            </a:endParaRPr>
          </a:p>
          <a:p>
            <a:pPr>
              <a:lnSpc>
                <a:spcPct val="100000"/>
              </a:lnSpc>
            </a:pPr>
            <a:r>
              <a:rPr lang="en-US" sz="2000">
                <a:solidFill>
                  <a:schemeClr val="lt1"/>
                </a:solidFill>
                <a:latin typeface="Arial"/>
              </a:rPr>
              <a:t>The good news is that there is so much of this problem, doing experiments by which to learn how these trees respond is not difficult to arrange.  If we allow them.</a:t>
            </a:r>
            <a:endParaRPr lang="en-US" sz="2000">
              <a:solidFill>
                <a:srgbClr val="000000"/>
              </a:solidFill>
              <a:latin typeface="Arial"/>
            </a:endParaRPr>
          </a:p>
          <a:p>
            <a:pPr>
              <a:lnSpc>
                <a:spcPct val="100000"/>
              </a:lnSpc>
            </a:pPr>
            <a:endParaRPr lang="en-US" sz="2000">
              <a:solidFill>
                <a:srgbClr val="000000"/>
              </a:solidFill>
              <a:latin typeface="Arial"/>
            </a:endParaRPr>
          </a:p>
          <a:p>
            <a:pPr defTabSz="931544">
              <a:lnSpc>
                <a:spcPct val="100000"/>
              </a:lnSpc>
            </a:pPr>
            <a:r>
              <a:rPr lang="en-US" sz="2000" spc="-6">
                <a:solidFill>
                  <a:srgbClr val="FFFFFF"/>
                </a:solidFill>
                <a:latin typeface="Arial"/>
              </a:rPr>
              <a:t>Again, “recover” to what?  How the forest responds to fire is quite variable, but nevertheless, one must ask: </a:t>
            </a:r>
            <a:endParaRPr lang="en-US" sz="2000">
              <a:solidFill>
                <a:srgbClr val="000000"/>
              </a:solidFill>
              <a:latin typeface="Arial"/>
            </a:endParaRPr>
          </a:p>
          <a:p>
            <a:pPr defTabSz="931544">
              <a:lnSpc>
                <a:spcPct val="100000"/>
              </a:lnSpc>
            </a:pPr>
            <a:r>
              <a:rPr lang="en-US" sz="2000" spc="-6">
                <a:solidFill>
                  <a:srgbClr val="FFFFFF"/>
                </a:solidFill>
                <a:latin typeface="Arial"/>
              </a:rPr>
              <a:t>	Just what kind of forest did we promise to “preserve for our children”?  Redwoods or redwads?   Cathedrals or chimneys?</a:t>
            </a:r>
            <a:endParaRPr lang="en-US" sz="2000">
              <a:solidFill>
                <a:srgbClr val="000000"/>
              </a:solidFill>
              <a:latin typeface="Arial"/>
            </a:endParaRPr>
          </a:p>
          <a:p>
            <a:pPr defTabSz="931544">
              <a:lnSpc>
                <a:spcPct val="100000"/>
              </a:lnSpc>
            </a:pPr>
            <a:endParaRPr lang="en-US" sz="2000">
              <a:solidFill>
                <a:srgbClr val="000000"/>
              </a:solidFill>
              <a:latin typeface="Arial"/>
            </a:endParaRPr>
          </a:p>
          <a:p>
            <a:pPr defTabSz="931544">
              <a:lnSpc>
                <a:spcPct val="100000"/>
              </a:lnSpc>
            </a:pPr>
            <a:r>
              <a:rPr lang="en-US" sz="2000" b="1" spc="-6">
                <a:solidFill>
                  <a:srgbClr val="FFFFFF"/>
                </a:solidFill>
                <a:latin typeface="Arial"/>
              </a:rPr>
              <a:t>How they grow is up to people.   It always has been… ever since humans invaded this continent.   </a:t>
            </a:r>
            <a:endParaRPr lang="en-US" sz="2000">
              <a:solidFill>
                <a:srgbClr val="000000"/>
              </a:solidFill>
              <a:latin typeface="Arial"/>
            </a:endParaRPr>
          </a:p>
          <a:p>
            <a:pPr defTabSz="931544">
              <a:lnSpc>
                <a:spcPct val="100000"/>
              </a:lnSpc>
            </a:pPr>
            <a:r>
              <a:rPr lang="en-US" sz="2000" b="1" spc="-6">
                <a:solidFill>
                  <a:srgbClr val="FFFFFF"/>
                </a:solidFill>
                <a:latin typeface="Arial"/>
              </a:rPr>
              <a:t>Was what people had made really so bad? </a:t>
            </a:r>
            <a:endParaRPr lang="en-US" sz="2000">
              <a:solidFill>
                <a:srgbClr val="000000"/>
              </a:solidFill>
              <a:latin typeface="Arial"/>
            </a:endParaRPr>
          </a:p>
        </p:txBody>
      </p:sp>
      <p:sp>
        <p:nvSpPr>
          <p:cNvPr id="1801" name="PlaceHolder 3"/>
          <p:cNvSpPr>
            <a:spLocks noGrp="1"/>
          </p:cNvSpPr>
          <p:nvPr>
            <p:ph type="sldNum" idx="146"/>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4B50390A-78F7-46FF-AF34-0AFDF2F948C1}" type="slidenum">
              <a:rPr lang="en-US"/>
              <a:pPr/>
              <a:t>133</a:t>
            </a:fld>
            <a:endParaRPr lang="en-US">
              <a:solidFill>
                <a:srgbClr val="000000"/>
              </a:solidFill>
              <a:latin typeface="Times New Roman"/>
            </a:endParaRPr>
          </a:p>
        </p:txBody>
      </p:sp>
    </p:spTree>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 name="PlaceHolder 1"/>
          <p:cNvSpPr>
            <a:spLocks noGrp="1" noRot="1" noChangeAspect="1"/>
          </p:cNvSpPr>
          <p:nvPr>
            <p:ph type="sldImg"/>
          </p:nvPr>
        </p:nvSpPr>
        <p:spPr>
          <a:xfrm>
            <a:off x="1181100" y="696913"/>
            <a:ext cx="4648200" cy="3486150"/>
          </a:xfrm>
          <a:prstGeom prst="rect">
            <a:avLst/>
          </a:prstGeom>
          <a:ln w="0">
            <a:noFill/>
          </a:ln>
        </p:spPr>
      </p:sp>
      <p:sp>
        <p:nvSpPr>
          <p:cNvPr id="1803"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77500" lnSpcReduction="20000"/>
          </a:bodyPr>
          <a:lstStyle/>
          <a:p>
            <a:pPr defTabSz="931544">
              <a:lnSpc>
                <a:spcPct val="100000"/>
              </a:lnSpc>
            </a:pPr>
            <a:r>
              <a:rPr lang="en-US" sz="2000" spc="-6" dirty="0">
                <a:solidFill>
                  <a:srgbClr val="FFFFFF"/>
                </a:solidFill>
                <a:latin typeface="Arial"/>
              </a:rPr>
              <a:t>So, after 240 years of </a:t>
            </a:r>
            <a:r>
              <a:rPr lang="en-US" sz="2000" dirty="0">
                <a:solidFill>
                  <a:srgbClr val="000000"/>
                </a:solidFill>
                <a:latin typeface="Arial"/>
              </a:rPr>
              <a:t>fire suppression</a:t>
            </a:r>
            <a:r>
              <a:rPr lang="en-US" sz="2000" spc="-6" dirty="0">
                <a:solidFill>
                  <a:srgbClr val="FFFFFF"/>
                </a:solidFill>
                <a:latin typeface="Arial"/>
              </a:rPr>
              <a:t>, what should be done with old growth trees like this one?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Is there any reason to prevent somebody with a chainsaw from digging through this mound of duff loosely loaded with fallen branches that haven’t rotted yet?  It is a real chore to do.  I did it in my forest to protect it from fire, and learned something valuable from the work.  How would we pay for that here in Big Basin?</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Who would be accountable for the consequences?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The “experts” at State Parks are.  Do they do a lot of this and have experience at it?  Are there enough of them of working ability to </a:t>
            </a:r>
            <a:r>
              <a:rPr lang="en-US" sz="2000" spc="-6" dirty="0" smtClean="0">
                <a:solidFill>
                  <a:srgbClr val="FFFFFF"/>
                </a:solidFill>
                <a:latin typeface="Arial"/>
              </a:rPr>
              <a:t>accomplish </a:t>
            </a:r>
            <a:r>
              <a:rPr lang="en-US" sz="2000" spc="-6" dirty="0">
                <a:solidFill>
                  <a:srgbClr val="FFFFFF"/>
                </a:solidFill>
                <a:latin typeface="Arial"/>
              </a:rPr>
              <a:t>much?  Could we afford that?  Will </a:t>
            </a:r>
            <a:r>
              <a:rPr lang="en-US" sz="2000" spc="-6" dirty="0" smtClean="0">
                <a:solidFill>
                  <a:srgbClr val="FFFFFF"/>
                </a:solidFill>
                <a:latin typeface="Arial"/>
              </a:rPr>
              <a:t>they do anything or are they </a:t>
            </a:r>
            <a:r>
              <a:rPr lang="en-US" sz="2000" spc="-6" dirty="0">
                <a:solidFill>
                  <a:srgbClr val="FFFFFF"/>
                </a:solidFill>
                <a:latin typeface="Arial"/>
              </a:rPr>
              <a:t>afraid of the likely outcry?  How many meetings would that take?  Do they have the money to do anything?  Has anybody done this before?  Where else might we develop that knowledge base? </a:t>
            </a:r>
            <a:endParaRPr lang="en-US" sz="2000" spc="-6" dirty="0" smtClean="0">
              <a:solidFill>
                <a:srgbClr val="FFFFFF"/>
              </a:solidFill>
              <a:latin typeface="Arial"/>
            </a:endParaRPr>
          </a:p>
          <a:p>
            <a:pPr defTabSz="931544">
              <a:lnSpc>
                <a:spcPct val="100000"/>
              </a:lnSpc>
            </a:pPr>
            <a:endParaRPr lang="en-US" sz="2000" spc="-6" dirty="0" smtClean="0">
              <a:solidFill>
                <a:srgbClr val="FFFFFF"/>
              </a:solidFill>
              <a:latin typeface="Arial"/>
            </a:endParaRPr>
          </a:p>
          <a:p>
            <a:pPr defTabSz="931544">
              <a:lnSpc>
                <a:spcPct val="100000"/>
              </a:lnSpc>
            </a:pPr>
            <a:r>
              <a:rPr lang="en-US" sz="2000" spc="-6" dirty="0" smtClean="0">
                <a:solidFill>
                  <a:srgbClr val="FFFFFF"/>
                </a:solidFill>
                <a:latin typeface="Arial"/>
              </a:rPr>
              <a:t>Some of it</a:t>
            </a:r>
            <a:r>
              <a:rPr lang="en-US" sz="2000" spc="-6" baseline="0" dirty="0" smtClean="0">
                <a:solidFill>
                  <a:srgbClr val="FFFFFF"/>
                </a:solidFill>
                <a:latin typeface="Arial"/>
              </a:rPr>
              <a:t> exists. </a:t>
            </a:r>
            <a:endParaRPr lang="en-US" sz="2000" dirty="0">
              <a:solidFill>
                <a:srgbClr val="000000"/>
              </a:solidFill>
              <a:latin typeface="Arial"/>
            </a:endParaRPr>
          </a:p>
        </p:txBody>
      </p:sp>
      <p:sp>
        <p:nvSpPr>
          <p:cNvPr id="1804" name="PlaceHolder 3"/>
          <p:cNvSpPr>
            <a:spLocks noGrp="1"/>
          </p:cNvSpPr>
          <p:nvPr>
            <p:ph type="sldNum" idx="147"/>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36A18A1C-56A0-462C-BBBB-FD4F07882C8B}" type="slidenum">
              <a:rPr lang="en-US"/>
              <a:pPr/>
              <a:t>134</a:t>
            </a:fld>
            <a:endParaRPr lang="en-US">
              <a:solidFill>
                <a:srgbClr val="000000"/>
              </a:solidFill>
              <a:latin typeface="Times New Roman"/>
            </a:endParaRPr>
          </a:p>
        </p:txBody>
      </p:sp>
    </p:spTree>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5" name="PlaceHolder 1"/>
          <p:cNvSpPr>
            <a:spLocks noGrp="1" noRot="1" noChangeAspect="1"/>
          </p:cNvSpPr>
          <p:nvPr>
            <p:ph type="sldImg"/>
          </p:nvPr>
        </p:nvSpPr>
        <p:spPr>
          <a:xfrm>
            <a:off x="1181100" y="696913"/>
            <a:ext cx="4648200" cy="3486150"/>
          </a:xfrm>
          <a:prstGeom prst="rect">
            <a:avLst/>
          </a:prstGeom>
          <a:ln w="0">
            <a:noFill/>
          </a:ln>
        </p:spPr>
      </p:sp>
      <p:sp>
        <p:nvSpPr>
          <p:cNvPr id="1806"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62500" lnSpcReduction="20000"/>
          </a:bodyPr>
          <a:lstStyle/>
          <a:p>
            <a:pPr defTabSz="931544">
              <a:lnSpc>
                <a:spcPct val="100000"/>
              </a:lnSpc>
            </a:pPr>
            <a:r>
              <a:rPr lang="en-US" sz="2000" spc="-6" dirty="0">
                <a:solidFill>
                  <a:srgbClr val="FFFFFF"/>
                </a:solidFill>
                <a:latin typeface="Arial"/>
              </a:rPr>
              <a:t>This forest burned in the CZU fire too.  See the charring on the stems?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But this forest isn’t “ours.”  This is a commercial forest belonging to </a:t>
            </a:r>
            <a:r>
              <a:rPr lang="en-US" sz="2000" spc="-6" dirty="0" err="1">
                <a:solidFill>
                  <a:srgbClr val="FFFFFF"/>
                </a:solidFill>
                <a:latin typeface="Arial"/>
              </a:rPr>
              <a:t>Redtree</a:t>
            </a:r>
            <a:r>
              <a:rPr lang="en-US" sz="2000" spc="-6" dirty="0">
                <a:solidFill>
                  <a:srgbClr val="FFFFFF"/>
                </a:solidFill>
                <a:latin typeface="Arial"/>
              </a:rPr>
              <a:t>, </a:t>
            </a:r>
            <a:r>
              <a:rPr lang="en-US" sz="2000" spc="-6" dirty="0" smtClean="0">
                <a:solidFill>
                  <a:srgbClr val="FFFFFF"/>
                </a:solidFill>
                <a:latin typeface="Arial"/>
              </a:rPr>
              <a:t>just </a:t>
            </a:r>
            <a:r>
              <a:rPr lang="en-US" sz="2000" spc="-6" dirty="0">
                <a:solidFill>
                  <a:srgbClr val="FFFFFF"/>
                </a:solidFill>
                <a:latin typeface="Arial"/>
              </a:rPr>
              <a:t>down the road from Big Basin State Park.  </a:t>
            </a:r>
            <a:r>
              <a:rPr lang="en-US" sz="2000" spc="-6" dirty="0" smtClean="0">
                <a:solidFill>
                  <a:srgbClr val="FFFFFF"/>
                </a:solidFill>
                <a:latin typeface="Arial"/>
              </a:rPr>
              <a:t>None </a:t>
            </a:r>
            <a:r>
              <a:rPr lang="en-US" sz="2000" spc="-6" dirty="0">
                <a:solidFill>
                  <a:srgbClr val="FFFFFF"/>
                </a:solidFill>
                <a:latin typeface="Arial"/>
              </a:rPr>
              <a:t>of these trees are old growth, which means they are more susceptible to fire damage.  Yet it’s obvious that most of them are OK.  It’s still </a:t>
            </a:r>
            <a:r>
              <a:rPr lang="en-US" sz="2000" spc="-6" dirty="0" smtClean="0">
                <a:solidFill>
                  <a:srgbClr val="FFFFFF"/>
                </a:solidFill>
                <a:latin typeface="Arial"/>
              </a:rPr>
              <a:t>a redwood </a:t>
            </a:r>
            <a:r>
              <a:rPr lang="en-US" sz="2000" spc="-6" dirty="0">
                <a:solidFill>
                  <a:srgbClr val="FFFFFF"/>
                </a:solidFill>
                <a:latin typeface="Arial"/>
              </a:rPr>
              <a:t>forest and it’s still alive making marketable material. </a:t>
            </a:r>
            <a:r>
              <a:rPr lang="en-US" sz="2000" spc="-6" dirty="0" smtClean="0">
                <a:solidFill>
                  <a:srgbClr val="FFFFFF"/>
                </a:solidFill>
                <a:latin typeface="Arial"/>
              </a:rPr>
              <a:t> None </a:t>
            </a:r>
            <a:r>
              <a:rPr lang="en-US" sz="2000" spc="-6" dirty="0">
                <a:solidFill>
                  <a:srgbClr val="FFFFFF"/>
                </a:solidFill>
                <a:latin typeface="Arial"/>
              </a:rPr>
              <a:t>of it is big.  </a:t>
            </a:r>
            <a:r>
              <a:rPr lang="en-US" sz="2000" spc="-6" dirty="0" smtClean="0">
                <a:solidFill>
                  <a:srgbClr val="FFFFFF"/>
                </a:solidFill>
                <a:latin typeface="Arial"/>
              </a:rPr>
              <a:t>There’s </a:t>
            </a:r>
            <a:r>
              <a:rPr lang="en-US" sz="2000" spc="-6" dirty="0">
                <a:solidFill>
                  <a:srgbClr val="FFFFFF"/>
                </a:solidFill>
                <a:latin typeface="Arial"/>
              </a:rPr>
              <a:t>still not good biodiversity.   The trees grow too fast to make high quality lumber.   But those are not the objectives.  </a:t>
            </a:r>
            <a:r>
              <a:rPr lang="en-US" sz="2000" spc="-6" dirty="0" err="1">
                <a:solidFill>
                  <a:srgbClr val="FFFFFF"/>
                </a:solidFill>
                <a:latin typeface="Arial"/>
              </a:rPr>
              <a:t>Redtree</a:t>
            </a:r>
            <a:r>
              <a:rPr lang="en-US" sz="2000" spc="-6" dirty="0">
                <a:solidFill>
                  <a:srgbClr val="FFFFFF"/>
                </a:solidFill>
                <a:latin typeface="Arial"/>
              </a:rPr>
              <a:t> isn’t paid for that.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But this does represent an experimental field where somebody did something different from which we could all learn about stand composition and fire.  Not only that, they made a profit with which to afford doing that work</a:t>
            </a:r>
            <a:r>
              <a:rPr lang="en-US" sz="2000" spc="-6" dirty="0" smtClean="0">
                <a:solidFill>
                  <a:srgbClr val="FFFFFF"/>
                </a:solidFill>
                <a:latin typeface="Arial"/>
              </a:rPr>
              <a:t>.  I </a:t>
            </a:r>
            <a:r>
              <a:rPr lang="en-US" sz="2000" spc="-6" dirty="0">
                <a:solidFill>
                  <a:srgbClr val="FFFFFF"/>
                </a:solidFill>
                <a:latin typeface="Arial"/>
              </a:rPr>
              <a:t>just wish they published that knowledge.  If we all listened, it would help heal that divide between forestry people and the people who love the big trees.  It’s in doing the work together that we learn to get along.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Trees produce fuel, we don’t have a choice about that.  We do have options about how the fuel is distributed, but that work must be done within OUR limits.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807" name="PlaceHolder 3"/>
          <p:cNvSpPr>
            <a:spLocks noGrp="1"/>
          </p:cNvSpPr>
          <p:nvPr>
            <p:ph type="sldNum" idx="148"/>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4FAFB9C1-76F0-435B-8D2A-EC8426FB1D4D}" type="slidenum">
              <a:rPr lang="en-US"/>
              <a:pPr/>
              <a:t>135</a:t>
            </a:fld>
            <a:endParaRPr lang="en-US">
              <a:solidFill>
                <a:srgbClr val="000000"/>
              </a:solidFill>
              <a:latin typeface="Times New Roman"/>
            </a:endParaRPr>
          </a:p>
        </p:txBody>
      </p:sp>
    </p:spTree>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8" name="PlaceHolder 1"/>
          <p:cNvSpPr>
            <a:spLocks noGrp="1" noRot="1" noChangeAspect="1"/>
          </p:cNvSpPr>
          <p:nvPr>
            <p:ph type="sldImg"/>
          </p:nvPr>
        </p:nvSpPr>
        <p:spPr>
          <a:xfrm>
            <a:off x="1181100" y="696913"/>
            <a:ext cx="4648200" cy="3486150"/>
          </a:xfrm>
          <a:prstGeom prst="rect">
            <a:avLst/>
          </a:prstGeom>
          <a:ln w="0">
            <a:noFill/>
          </a:ln>
        </p:spPr>
      </p:sp>
      <p:sp>
        <p:nvSpPr>
          <p:cNvPr id="1809"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55000" lnSpcReduction="20000"/>
          </a:bodyPr>
          <a:lstStyle/>
          <a:p>
            <a:pPr defTabSz="931544">
              <a:lnSpc>
                <a:spcPct val="100000"/>
              </a:lnSpc>
            </a:pPr>
            <a:r>
              <a:rPr lang="en-US" sz="2000" spc="-6" dirty="0">
                <a:solidFill>
                  <a:srgbClr val="FFFFFF"/>
                </a:solidFill>
                <a:latin typeface="Arial"/>
              </a:rPr>
              <a:t>So I am hoping that as a result of this talk, people will look at this scene with just as much sadness and frustration as I do.  This is a good example of why I don’t like going to Parks anymore because I know what I’m going to see.  We are damaging this old growth tree just as surely as if we took a chainsaw to it.  </a:t>
            </a:r>
            <a:endParaRPr lang="en-US" sz="2000" dirty="0">
              <a:solidFill>
                <a:srgbClr val="000000"/>
              </a:solidFill>
              <a:latin typeface="Arial"/>
            </a:endParaRPr>
          </a:p>
          <a:p>
            <a:pPr defTabSz="931544">
              <a:lnSpc>
                <a:spcPct val="100000"/>
              </a:lnSpc>
            </a:pPr>
            <a:endParaRPr lang="en-US" sz="2000" spc="-6" dirty="0">
              <a:solidFill>
                <a:srgbClr val="FFFFFF"/>
              </a:solidFill>
              <a:latin typeface="Arial"/>
            </a:endParaRPr>
          </a:p>
          <a:p>
            <a:pPr defTabSz="931544">
              <a:lnSpc>
                <a:spcPct val="100000"/>
              </a:lnSpc>
            </a:pPr>
            <a:r>
              <a:rPr lang="en-US" sz="2000" spc="-6" dirty="0">
                <a:solidFill>
                  <a:srgbClr val="FFFFFF"/>
                </a:solidFill>
                <a:latin typeface="Arial"/>
              </a:rPr>
              <a:t>But how do we save this old beast?  If this was mine, I’d take a chainsaw to what’s around it.  Chop up the trash on the ground to reduce the air in the fuel matrix, if necessary pull it away from the stem, thin some suckers starting from the outside in and from small to big, remove those logs, make burn piles out of the tops and trash on the stumps farther from the crown, and THEN burn one of the sucker stumps every 5-10 years.  That is, if it was my tree, and that is only a guess.  If it were mine, I’d take those risks to save it.  When it’s “our” tree, no one is allowed to touch it.  But then, I don’t know what cutting suckers off will do to that root collar, although I have done it to some of mine.  But at least I would try something on some of them. </a:t>
            </a:r>
            <a:endParaRPr lang="en-US" sz="2000" dirty="0">
              <a:solidFill>
                <a:srgbClr val="000000"/>
              </a:solidFill>
              <a:latin typeface="Arial"/>
            </a:endParaRPr>
          </a:p>
          <a:p>
            <a:pPr defTabSz="931544">
              <a:lnSpc>
                <a:spcPct val="100000"/>
              </a:lnSpc>
            </a:pPr>
            <a:r>
              <a:rPr lang="en-US" sz="2000" spc="-6" dirty="0">
                <a:solidFill>
                  <a:srgbClr val="FFFFFF"/>
                </a:solidFill>
                <a:latin typeface="Arial"/>
              </a:rPr>
              <a:t>What about all the suckers the cuts will generate?   Will those cuts abet fungal invasion?  Sure it will. </a:t>
            </a:r>
            <a:endParaRPr lang="en-US" sz="2000" dirty="0">
              <a:solidFill>
                <a:srgbClr val="000000"/>
              </a:solidFill>
              <a:latin typeface="Arial"/>
            </a:endParaRPr>
          </a:p>
          <a:p>
            <a:pPr defTabSz="931544">
              <a:lnSpc>
                <a:spcPct val="100000"/>
              </a:lnSpc>
            </a:pPr>
            <a:r>
              <a:rPr lang="en-US" sz="2000" spc="-6" dirty="0">
                <a:solidFill>
                  <a:srgbClr val="FFFFFF"/>
                </a:solidFill>
                <a:latin typeface="Arial"/>
              </a:rPr>
              <a:t>What about the fire hazard if we go too slow?   Who’s going to be responsible for that?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spc="-6" dirty="0">
                <a:solidFill>
                  <a:srgbClr val="FFFFFF"/>
                </a:solidFill>
                <a:latin typeface="Arial"/>
              </a:rPr>
              <a:t>NOBODY really knows how best old growth trees would respond to that but the good news is that CalFire and the Prescribed Fire people are starting to learn how to get fire back into these stands.</a:t>
            </a:r>
            <a:endParaRPr lang="en-US" sz="2000" dirty="0">
              <a:solidFill>
                <a:srgbClr val="000000"/>
              </a:solidFill>
              <a:latin typeface="Arial"/>
            </a:endParaRPr>
          </a:p>
          <a:p>
            <a:pPr defTabSz="931544">
              <a:lnSpc>
                <a:spcPct val="100000"/>
              </a:lnSpc>
            </a:pPr>
            <a:r>
              <a:rPr lang="en-US" sz="2000" spc="-6" dirty="0">
                <a:solidFill>
                  <a:srgbClr val="FFFFFF"/>
                </a:solidFill>
                <a:latin typeface="Arial"/>
              </a:rPr>
              <a:t>My concern is that we really don’t know how to get back to a survivable fuel distribution under worst case conditions. </a:t>
            </a:r>
            <a:endParaRPr lang="en-US" sz="2000" dirty="0">
              <a:solidFill>
                <a:srgbClr val="000000"/>
              </a:solidFill>
              <a:latin typeface="Arial"/>
            </a:endParaRPr>
          </a:p>
          <a:p>
            <a:pPr defTabSz="931544">
              <a:lnSpc>
                <a:spcPct val="100000"/>
              </a:lnSpc>
            </a:pPr>
            <a:r>
              <a:rPr lang="en-US" sz="2000" spc="-6" dirty="0">
                <a:solidFill>
                  <a:srgbClr val="FFFFFF"/>
                </a:solidFill>
                <a:latin typeface="Arial"/>
              </a:rPr>
              <a:t>It’s a Park.  “We” are responsible.  How does that work?  Who is accountable?  </a:t>
            </a:r>
            <a:endParaRPr lang="en-US" sz="2000" dirty="0">
              <a:solidFill>
                <a:srgbClr val="000000"/>
              </a:solidFill>
              <a:latin typeface="Arial"/>
            </a:endParaRPr>
          </a:p>
          <a:p>
            <a:pPr defTabSz="931544">
              <a:lnSpc>
                <a:spcPct val="100000"/>
              </a:lnSpc>
            </a:pPr>
            <a:r>
              <a:rPr lang="en-US" sz="2000" spc="-6" dirty="0">
                <a:solidFill>
                  <a:srgbClr val="FFFFFF"/>
                </a:solidFill>
                <a:latin typeface="Arial"/>
              </a:rPr>
              <a:t>This is where we truly are.  It’s time those who pretend such wisdom to admit a little humility.</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810" name="PlaceHolder 3"/>
          <p:cNvSpPr>
            <a:spLocks noGrp="1"/>
          </p:cNvSpPr>
          <p:nvPr>
            <p:ph type="sldNum" idx="149"/>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05095F41-1A35-43A7-ABBD-5E2A7AD6661A}" type="slidenum">
              <a:rPr lang="en-US"/>
              <a:pPr/>
              <a:t>136</a:t>
            </a:fld>
            <a:endParaRPr lang="en-US">
              <a:solidFill>
                <a:srgbClr val="000000"/>
              </a:solidFill>
              <a:latin typeface="Times New Roman"/>
            </a:endParaRPr>
          </a:p>
        </p:txBody>
      </p:sp>
    </p:spTree>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1" name="PlaceHolder 1"/>
          <p:cNvSpPr>
            <a:spLocks noGrp="1" noRot="1" noChangeAspect="1"/>
          </p:cNvSpPr>
          <p:nvPr>
            <p:ph type="sldImg"/>
          </p:nvPr>
        </p:nvSpPr>
        <p:spPr>
          <a:xfrm>
            <a:off x="1181100" y="696913"/>
            <a:ext cx="4648200" cy="3486150"/>
          </a:xfrm>
          <a:prstGeom prst="rect">
            <a:avLst/>
          </a:prstGeom>
          <a:ln w="0">
            <a:noFill/>
          </a:ln>
        </p:spPr>
      </p:sp>
      <p:sp>
        <p:nvSpPr>
          <p:cNvPr id="1812"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fontScale="62500" lnSpcReduction="20000"/>
          </a:bodyPr>
          <a:lstStyle/>
          <a:p>
            <a:pPr defTabSz="931544">
              <a:lnSpc>
                <a:spcPct val="100000"/>
              </a:lnSpc>
            </a:pPr>
            <a:r>
              <a:rPr lang="en-US" sz="2000" dirty="0">
                <a:solidFill>
                  <a:schemeClr val="lt1"/>
                </a:solidFill>
                <a:latin typeface="Arial"/>
              </a:rPr>
              <a:t>We have hard choices to make if we are ever going to redress what was done and (more importantly) what has been left undone.  We risk losing a huge investment in the roads, houses, antiques, furniture, people, animals, and other infrastructure that have been our principal interest.  Economically, our biggest losses have been in lost opportunity in managed herbivory for which there has never been a financial return for its value in sustaining native biodiversity.  Instead, we have socialized and therefore impoverished those resources.  This is where a restructured insurance market should play a role to invest in those businesses.  And if we are going to use herbivory instead of fire, then we MUST do something about predation.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I am perhaps more qualified than anyone to say that merely to sustain the full spread of plant genetics of these systems will take multi decade investment requiring new tools and highly skilled human resources to deal with the consequences of both exotic and successional invasions to develop spatially representative and functioning cohorts of reproducing native plants in order to learn how they work.  Obviously, the society as a whole cannot afford to do that on a grand scale.  We would have to start with genetic reserves sustaining systems of locally adapted native annuals, fungi, and insects.  It’s that, or forget about “environmental protection.”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Your choice.  I’ve made mine.  At least so far I’ve been free to do so.  </a:t>
            </a:r>
            <a:endParaRPr lang="en-US" sz="2000" dirty="0">
              <a:solidFill>
                <a:srgbClr val="000000"/>
              </a:solidFill>
              <a:latin typeface="Arial"/>
            </a:endParaRPr>
          </a:p>
        </p:txBody>
      </p:sp>
      <p:sp>
        <p:nvSpPr>
          <p:cNvPr id="1813" name="PlaceHolder 3"/>
          <p:cNvSpPr>
            <a:spLocks noGrp="1"/>
          </p:cNvSpPr>
          <p:nvPr>
            <p:ph type="sldNum" idx="150"/>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96E42E81-2DE0-4763-B1B6-B22EFDDBF18F}" type="slidenum">
              <a:rPr lang="en-US"/>
              <a:pPr/>
              <a:t>137</a:t>
            </a:fld>
            <a:endParaRPr lang="en-US">
              <a:solidFill>
                <a:srgbClr val="000000"/>
              </a:solidFill>
              <a:latin typeface="Times New Roman"/>
            </a:endParaRPr>
          </a:p>
        </p:txBody>
      </p:sp>
    </p:spTree>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4" name="PlaceHolder 1"/>
          <p:cNvSpPr>
            <a:spLocks noGrp="1" noRot="1" noChangeAspect="1"/>
          </p:cNvSpPr>
          <p:nvPr>
            <p:ph type="sldImg"/>
          </p:nvPr>
        </p:nvSpPr>
        <p:spPr>
          <a:xfrm>
            <a:off x="1181100" y="696913"/>
            <a:ext cx="4646613" cy="3486150"/>
          </a:xfrm>
          <a:prstGeom prst="rect">
            <a:avLst/>
          </a:prstGeom>
          <a:ln w="0">
            <a:noFill/>
          </a:ln>
        </p:spPr>
      </p:sp>
      <p:sp>
        <p:nvSpPr>
          <p:cNvPr id="1815" name="PlaceHolder 2"/>
          <p:cNvSpPr>
            <a:spLocks noGrp="1"/>
          </p:cNvSpPr>
          <p:nvPr>
            <p:ph type="body"/>
          </p:nvPr>
        </p:nvSpPr>
        <p:spPr>
          <a:xfrm>
            <a:off x="700920" y="4415760"/>
            <a:ext cx="5607360" cy="4182480"/>
          </a:xfrm>
          <a:prstGeom prst="rect">
            <a:avLst/>
          </a:prstGeom>
          <a:noFill/>
          <a:ln w="0">
            <a:noFill/>
          </a:ln>
        </p:spPr>
        <p:txBody>
          <a:bodyPr lIns="93226" tIns="46433" rIns="93226" bIns="46433" anchor="t">
            <a:normAutofit/>
          </a:bodyPr>
          <a:lstStyle/>
          <a:p>
            <a:pPr defTabSz="931544">
              <a:lnSpc>
                <a:spcPct val="100000"/>
              </a:lnSpc>
            </a:pPr>
            <a:r>
              <a:rPr lang="en-US" sz="2000" dirty="0">
                <a:solidFill>
                  <a:schemeClr val="lt1"/>
                </a:solidFill>
                <a:latin typeface="Arial"/>
              </a:rPr>
              <a:t>The problem for me is, I can’t forget about this.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My whole life, I’ve wanted to fix it, to redress the damage done.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Are you willing to let me try on my own land?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a:p>
            <a:pPr defTabSz="931544">
              <a:lnSpc>
                <a:spcPct val="100000"/>
              </a:lnSpc>
            </a:pPr>
            <a:r>
              <a:rPr lang="en-US" sz="2000" dirty="0">
                <a:solidFill>
                  <a:schemeClr val="lt1"/>
                </a:solidFill>
                <a:latin typeface="Arial"/>
              </a:rPr>
              <a:t>The record there is not encouraging.  Let’s see how well you handle what I’m doing as we now move on to Part III of this talk. </a:t>
            </a:r>
            <a:endParaRPr lang="en-US" sz="2000" dirty="0">
              <a:solidFill>
                <a:srgbClr val="000000"/>
              </a:solidFill>
              <a:latin typeface="Arial"/>
            </a:endParaRPr>
          </a:p>
          <a:p>
            <a:pPr defTabSz="931544">
              <a:lnSpc>
                <a:spcPct val="100000"/>
              </a:lnSpc>
            </a:pPr>
            <a:endParaRPr lang="en-US" sz="2000" dirty="0">
              <a:solidFill>
                <a:srgbClr val="000000"/>
              </a:solidFill>
              <a:latin typeface="Arial"/>
            </a:endParaRPr>
          </a:p>
        </p:txBody>
      </p:sp>
      <p:sp>
        <p:nvSpPr>
          <p:cNvPr id="1816" name="PlaceHolder 3"/>
          <p:cNvSpPr>
            <a:spLocks noGrp="1"/>
          </p:cNvSpPr>
          <p:nvPr>
            <p:ph type="sldNum" idx="151"/>
          </p:nvPr>
        </p:nvSpPr>
        <p:spPr>
          <a:xfrm>
            <a:off x="3970800" y="8830081"/>
            <a:ext cx="3036600" cy="463680"/>
          </a:xfrm>
          <a:prstGeom prst="rect">
            <a:avLst/>
          </a:prstGeom>
          <a:noFill/>
          <a:ln w="0">
            <a:noFill/>
          </a:ln>
        </p:spPr>
        <p:txBody>
          <a:bodyPr lIns="93226" tIns="46433" rIns="93226" bIns="46433" anchor="b">
            <a:noAutofit/>
          </a:bodyPr>
          <a:lstStyle>
            <a:lvl1pPr indent="0" algn="r" defTabSz="1097120">
              <a:lnSpc>
                <a:spcPct val="100000"/>
              </a:lnSpc>
              <a:buNone/>
              <a:tabLst>
                <a:tab pos="0" algn="l"/>
              </a:tabLst>
              <a:defRPr lang="en-US" sz="1200" b="0" u="none" strike="noStrike">
                <a:solidFill>
                  <a:schemeClr val="dk1"/>
                </a:solidFill>
                <a:effectLst/>
                <a:uFillTx/>
                <a:latin typeface="+mn-lt"/>
                <a:ea typeface="+mn-ea"/>
              </a:defRPr>
            </a:lvl1pPr>
          </a:lstStyle>
          <a:p>
            <a:fld id="{BA1076CD-7918-45DF-9538-6F962D3E1E3D}" type="slidenum">
              <a:rPr lang="en-US"/>
              <a:pPr/>
              <a:t>138</a:t>
            </a:fld>
            <a:endParaRPr lang="en-US">
              <a:solidFill>
                <a:srgbClr val="000000"/>
              </a:solidFill>
              <a:latin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Comparison">
    <p:bg>
      <p:bgPr>
        <a:solidFill>
          <a:srgbClr val="220000"/>
        </a:solid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548640" y="329400"/>
            <a:ext cx="9874440" cy="1370520"/>
          </a:xfrm>
          <a:prstGeom prst="rect">
            <a:avLst/>
          </a:prstGeom>
          <a:noFill/>
          <a:ln w="0">
            <a:noFill/>
          </a:ln>
        </p:spPr>
        <p:txBody>
          <a:bodyPr lIns="109800" tIns="54720" rIns="109800" bIns="54720" anchor="ctr">
            <a:noAutofit/>
          </a:bodyPr>
          <a:lstStyle>
            <a:lvl1pPr indent="0" algn="ctr" defTabSz="1097280">
              <a:lnSpc>
                <a:spcPct val="100000"/>
              </a:lnSpc>
              <a:buNone/>
              <a:tabLst>
                <a:tab pos="0" algn="l"/>
              </a:tabLst>
              <a:defRPr lang="en-US" sz="5300" b="0" u="none" strike="noStrike">
                <a:solidFill>
                  <a:schemeClr val="dk1"/>
                </a:solidFill>
                <a:effectLst/>
                <a:uFillTx/>
                <a:latin typeface="Calibri"/>
              </a:defRPr>
            </a:lvl1pPr>
          </a:lstStyle>
          <a:p>
            <a:pPr indent="0" algn="ctr" defTabSz="1097280">
              <a:lnSpc>
                <a:spcPct val="100000"/>
              </a:lnSpc>
              <a:buNone/>
              <a:tabLst>
                <a:tab pos="0" algn="l"/>
              </a:tabLst>
            </a:pPr>
            <a:r>
              <a:rPr lang="en-US" sz="5300" b="0" u="none" strike="noStrike">
                <a:solidFill>
                  <a:schemeClr val="dk1"/>
                </a:solidFill>
                <a:effectLst/>
                <a:uFillTx/>
                <a:latin typeface="Calibri"/>
              </a:rPr>
              <a:t>Click to edit Master title style</a:t>
            </a:r>
          </a:p>
        </p:txBody>
      </p:sp>
      <p:sp>
        <p:nvSpPr>
          <p:cNvPr id="3" name="PlaceHolder 2"/>
          <p:cNvSpPr>
            <a:spLocks noGrp="1"/>
          </p:cNvSpPr>
          <p:nvPr>
            <p:ph type="body"/>
          </p:nvPr>
        </p:nvSpPr>
        <p:spPr>
          <a:xfrm>
            <a:off x="548640" y="1842120"/>
            <a:ext cx="4847040" cy="766800"/>
          </a:xfrm>
          <a:prstGeom prst="rect">
            <a:avLst/>
          </a:prstGeom>
          <a:noFill/>
          <a:ln w="0">
            <a:noFill/>
          </a:ln>
        </p:spPr>
        <p:txBody>
          <a:bodyPr lIns="109800" tIns="54720" rIns="109800" bIns="54720" anchor="b">
            <a:noAutofit/>
          </a:bodyPr>
          <a:lstStyle>
            <a:lvl1pPr marL="228600" indent="0" algn="l" defTabSz="1097280">
              <a:lnSpc>
                <a:spcPct val="100000"/>
              </a:lnSpc>
              <a:spcBef>
                <a:spcPts val="581"/>
              </a:spcBef>
              <a:buNone/>
              <a:tabLst>
                <a:tab pos="0" algn="l"/>
              </a:tabLst>
              <a:defRPr lang="en-US" sz="2900" b="1" u="none" strike="noStrike">
                <a:solidFill>
                  <a:schemeClr val="dk1"/>
                </a:solidFill>
                <a:effectLst/>
                <a:uFillTx/>
                <a:latin typeface="Calibri"/>
              </a:defRPr>
            </a:lvl1pPr>
          </a:lstStyle>
          <a:p>
            <a:pPr marL="228600" indent="0" algn="l" defTabSz="1097280">
              <a:lnSpc>
                <a:spcPct val="100000"/>
              </a:lnSpc>
              <a:spcBef>
                <a:spcPts val="581"/>
              </a:spcBef>
              <a:buNone/>
              <a:tabLst>
                <a:tab pos="0" algn="l"/>
              </a:tabLst>
            </a:pPr>
            <a:r>
              <a:rPr lang="en-US" sz="2900" b="1" u="none" strike="noStrike">
                <a:solidFill>
                  <a:schemeClr val="dk1"/>
                </a:solidFill>
                <a:effectLst/>
                <a:uFillTx/>
                <a:latin typeface="Calibri"/>
              </a:rPr>
              <a:t>Click to edit Master text styles</a:t>
            </a:r>
            <a:endParaRPr lang="en-US" sz="2900" b="0" u="none" strike="noStrike">
              <a:solidFill>
                <a:schemeClr val="dk1"/>
              </a:solidFill>
              <a:effectLst/>
              <a:uFillTx/>
              <a:latin typeface="Calibri"/>
            </a:endParaRPr>
          </a:p>
        </p:txBody>
      </p:sp>
      <p:sp>
        <p:nvSpPr>
          <p:cNvPr id="4" name="PlaceHolder 3"/>
          <p:cNvSpPr>
            <a:spLocks noGrp="1"/>
          </p:cNvSpPr>
          <p:nvPr>
            <p:ph type="body"/>
          </p:nvPr>
        </p:nvSpPr>
        <p:spPr>
          <a:xfrm>
            <a:off x="548640" y="2610000"/>
            <a:ext cx="4847040" cy="4740480"/>
          </a:xfrm>
          <a:prstGeom prst="rect">
            <a:avLst/>
          </a:prstGeom>
          <a:noFill/>
          <a:ln w="0">
            <a:noFill/>
          </a:ln>
        </p:spPr>
        <p:txBody>
          <a:bodyPr lIns="109800" tIns="54720" rIns="109800" bIns="54720" anchor="t">
            <a:noAutofit/>
          </a:bodyPr>
          <a:lstStyle>
            <a:lvl1pPr algn="l" defTabSz="1097280">
              <a:lnSpc>
                <a:spcPct val="100000"/>
              </a:lnSpc>
              <a:spcBef>
                <a:spcPts val="581"/>
              </a:spcBef>
              <a:buClr>
                <a:srgbClr val="000000"/>
              </a:buClr>
              <a:buFont typeface="Arial"/>
              <a:buChar char="•"/>
              <a:tabLst>
                <a:tab pos="0" algn="l"/>
              </a:tabLst>
              <a:defRPr lang="en-US" sz="2900" b="0" u="none" strike="noStrike">
                <a:solidFill>
                  <a:schemeClr val="dk1"/>
                </a:solidFill>
                <a:effectLst/>
                <a:uFillTx/>
                <a:latin typeface="Calibri"/>
              </a:defRPr>
            </a:lvl1pPr>
            <a:lvl2pPr lvl="1" algn="l" defTabSz="1097280">
              <a:lnSpc>
                <a:spcPct val="100000"/>
              </a:lnSpc>
              <a:spcBef>
                <a:spcPts val="479"/>
              </a:spcBef>
              <a:buClr>
                <a:srgbClr val="000000"/>
              </a:buClr>
              <a:buFont typeface="Arial"/>
              <a:buChar char="–"/>
              <a:tabLst>
                <a:tab pos="0" algn="l"/>
              </a:tabLst>
              <a:defRPr lang="en-US" sz="2400" b="0" u="none" strike="noStrike">
                <a:solidFill>
                  <a:schemeClr val="dk1"/>
                </a:solidFill>
                <a:effectLst/>
                <a:uFillTx/>
                <a:latin typeface="Calibri"/>
              </a:defRPr>
            </a:lvl2pPr>
            <a:lvl3pPr lvl="2" algn="l" defTabSz="1097280">
              <a:lnSpc>
                <a:spcPct val="100000"/>
              </a:lnSpc>
              <a:spcBef>
                <a:spcPts val="439"/>
              </a:spcBef>
              <a:buClr>
                <a:srgbClr val="000000"/>
              </a:buClr>
              <a:buFont typeface="Arial"/>
              <a:buChar char="•"/>
              <a:tabLst>
                <a:tab pos="0" algn="l"/>
              </a:tabLst>
              <a:defRPr lang="en-US" sz="2200" b="0" u="none" strike="noStrike">
                <a:solidFill>
                  <a:schemeClr val="dk1"/>
                </a:solidFill>
                <a:effectLst/>
                <a:uFillTx/>
                <a:latin typeface="Calibri"/>
              </a:defRPr>
            </a:lvl3pPr>
            <a:lvl4pPr lvl="3" algn="l" defTabSz="1097280">
              <a:lnSpc>
                <a:spcPct val="100000"/>
              </a:lnSpc>
              <a:spcBef>
                <a:spcPts val="380"/>
              </a:spcBef>
              <a:buClr>
                <a:srgbClr val="000000"/>
              </a:buClr>
              <a:buFont typeface="Arial"/>
              <a:buChar char="–"/>
              <a:tabLst>
                <a:tab pos="0" algn="l"/>
              </a:tabLst>
              <a:defRPr lang="en-US" sz="1900" b="0" u="none" strike="noStrike">
                <a:solidFill>
                  <a:schemeClr val="dk1"/>
                </a:solidFill>
                <a:effectLst/>
                <a:uFillTx/>
                <a:latin typeface="Calibri"/>
              </a:defRPr>
            </a:lvl4pPr>
            <a:lvl5pPr lvl="4" algn="l" defTabSz="1097280">
              <a:lnSpc>
                <a:spcPct val="100000"/>
              </a:lnSpc>
              <a:spcBef>
                <a:spcPts val="380"/>
              </a:spcBef>
              <a:buClr>
                <a:srgbClr val="000000"/>
              </a:buClr>
              <a:buFont typeface="Arial"/>
              <a:buChar char="»"/>
              <a:tabLst>
                <a:tab pos="0" algn="l"/>
              </a:tabLst>
              <a:defRPr lang="en-US" sz="1900" b="0" u="none" strike="noStrike">
                <a:solidFill>
                  <a:schemeClr val="dk1"/>
                </a:solidFill>
                <a:effectLst/>
                <a:uFillTx/>
                <a:latin typeface="Calibri"/>
              </a:defRPr>
            </a:lvl5pPr>
          </a:lstStyle>
          <a:p>
            <a:pPr marL="411480" indent="-411480" algn="l" defTabSz="1097280">
              <a:lnSpc>
                <a:spcPct val="100000"/>
              </a:lnSpc>
              <a:spcBef>
                <a:spcPts val="581"/>
              </a:spcBef>
              <a:buClr>
                <a:srgbClr val="000000"/>
              </a:buClr>
              <a:buFont typeface="Arial"/>
              <a:buChar char="•"/>
              <a:tabLst>
                <a:tab pos="0" algn="l"/>
              </a:tabLst>
            </a:pPr>
            <a:r>
              <a:rPr lang="en-US" sz="2900" b="0" u="none" strike="noStrike">
                <a:solidFill>
                  <a:schemeClr val="dk1"/>
                </a:solidFill>
                <a:effectLst/>
                <a:uFillTx/>
                <a:latin typeface="Calibri"/>
              </a:rPr>
              <a:t>Click to edit Master text styles</a:t>
            </a:r>
          </a:p>
          <a:p>
            <a:pPr marL="891720" lvl="1" indent="-343080" algn="l" defTabSz="1097280">
              <a:lnSpc>
                <a:spcPct val="100000"/>
              </a:lnSpc>
              <a:spcBef>
                <a:spcPts val="479"/>
              </a:spcBef>
              <a:buClr>
                <a:srgbClr val="000000"/>
              </a:buClr>
              <a:buFont typeface="Arial"/>
              <a:buChar char="–"/>
              <a:tabLst>
                <a:tab pos="0" algn="l"/>
              </a:tabLst>
            </a:pPr>
            <a:r>
              <a:rPr lang="en-US" sz="2400" b="0" u="none" strike="noStrike">
                <a:solidFill>
                  <a:schemeClr val="dk1"/>
                </a:solidFill>
                <a:effectLst/>
                <a:uFillTx/>
                <a:latin typeface="Calibri"/>
              </a:rPr>
              <a:t>Second level</a:t>
            </a:r>
          </a:p>
          <a:p>
            <a:pPr marL="1371600" lvl="2" indent="-274320" algn="l" defTabSz="1097280">
              <a:lnSpc>
                <a:spcPct val="100000"/>
              </a:lnSpc>
              <a:spcBef>
                <a:spcPts val="439"/>
              </a:spcBef>
              <a:buClr>
                <a:srgbClr val="000000"/>
              </a:buClr>
              <a:buFont typeface="Arial"/>
              <a:buChar char="•"/>
              <a:tabLst>
                <a:tab pos="0" algn="l"/>
              </a:tabLst>
            </a:pPr>
            <a:r>
              <a:rPr lang="en-US" sz="2200" b="0" u="none" strike="noStrike">
                <a:solidFill>
                  <a:schemeClr val="dk1"/>
                </a:solidFill>
                <a:effectLst/>
                <a:uFillTx/>
                <a:latin typeface="Calibri"/>
              </a:rPr>
              <a:t>Third level</a:t>
            </a:r>
          </a:p>
          <a:p>
            <a:pPr marL="1920240" lvl="3" indent="-274320" algn="l" defTabSz="1097280">
              <a:lnSpc>
                <a:spcPct val="100000"/>
              </a:lnSpc>
              <a:spcBef>
                <a:spcPts val="380"/>
              </a:spcBef>
              <a:buClr>
                <a:srgbClr val="000000"/>
              </a:buClr>
              <a:buFont typeface="Arial"/>
              <a:buChar char="–"/>
              <a:tabLst>
                <a:tab pos="0" algn="l"/>
              </a:tabLst>
            </a:pPr>
            <a:r>
              <a:rPr lang="en-US" sz="1900" b="0" u="none" strike="noStrike">
                <a:solidFill>
                  <a:schemeClr val="dk1"/>
                </a:solidFill>
                <a:effectLst/>
                <a:uFillTx/>
                <a:latin typeface="Calibri"/>
              </a:rPr>
              <a:t>Fourth level</a:t>
            </a:r>
          </a:p>
          <a:p>
            <a:pPr marL="2468880" lvl="4" indent="-274320" algn="l" defTabSz="1097280">
              <a:lnSpc>
                <a:spcPct val="100000"/>
              </a:lnSpc>
              <a:spcBef>
                <a:spcPts val="380"/>
              </a:spcBef>
              <a:buClr>
                <a:srgbClr val="000000"/>
              </a:buClr>
              <a:buFont typeface="Arial"/>
              <a:buChar char="»"/>
              <a:tabLst>
                <a:tab pos="0" algn="l"/>
              </a:tabLst>
            </a:pPr>
            <a:r>
              <a:rPr lang="en-US" sz="1900" b="0" u="none" strike="noStrike">
                <a:solidFill>
                  <a:schemeClr val="dk1"/>
                </a:solidFill>
                <a:effectLst/>
                <a:uFillTx/>
                <a:latin typeface="Calibri"/>
              </a:rPr>
              <a:t>Fifth level</a:t>
            </a:r>
          </a:p>
        </p:txBody>
      </p:sp>
      <p:sp>
        <p:nvSpPr>
          <p:cNvPr id="5" name="PlaceHolder 4"/>
          <p:cNvSpPr>
            <a:spLocks noGrp="1"/>
          </p:cNvSpPr>
          <p:nvPr>
            <p:ph type="body"/>
          </p:nvPr>
        </p:nvSpPr>
        <p:spPr>
          <a:xfrm>
            <a:off x="5573880" y="1842120"/>
            <a:ext cx="4849200" cy="766800"/>
          </a:xfrm>
          <a:prstGeom prst="rect">
            <a:avLst/>
          </a:prstGeom>
          <a:noFill/>
          <a:ln w="0">
            <a:noFill/>
          </a:ln>
        </p:spPr>
        <p:txBody>
          <a:bodyPr lIns="109800" tIns="54720" rIns="109800" bIns="54720" anchor="b">
            <a:noAutofit/>
          </a:bodyPr>
          <a:lstStyle>
            <a:lvl1pPr marL="228600" indent="0" algn="l" defTabSz="1097280">
              <a:lnSpc>
                <a:spcPct val="100000"/>
              </a:lnSpc>
              <a:spcBef>
                <a:spcPts val="581"/>
              </a:spcBef>
              <a:buNone/>
              <a:tabLst>
                <a:tab pos="0" algn="l"/>
              </a:tabLst>
              <a:defRPr lang="en-US" sz="2900" b="1" u="none" strike="noStrike">
                <a:solidFill>
                  <a:schemeClr val="dk1"/>
                </a:solidFill>
                <a:effectLst/>
                <a:uFillTx/>
                <a:latin typeface="Calibri"/>
              </a:defRPr>
            </a:lvl1pPr>
          </a:lstStyle>
          <a:p>
            <a:pPr marL="228600" indent="0" algn="l" defTabSz="1097280">
              <a:lnSpc>
                <a:spcPct val="100000"/>
              </a:lnSpc>
              <a:spcBef>
                <a:spcPts val="581"/>
              </a:spcBef>
              <a:buNone/>
              <a:tabLst>
                <a:tab pos="0" algn="l"/>
              </a:tabLst>
            </a:pPr>
            <a:r>
              <a:rPr lang="en-US" sz="2900" b="1" u="none" strike="noStrike">
                <a:solidFill>
                  <a:schemeClr val="dk1"/>
                </a:solidFill>
                <a:effectLst/>
                <a:uFillTx/>
                <a:latin typeface="Calibri"/>
              </a:rPr>
              <a:t>Click to edit Master text styles</a:t>
            </a:r>
            <a:endParaRPr lang="en-US" sz="2900" b="0" u="none" strike="noStrike">
              <a:solidFill>
                <a:schemeClr val="dk1"/>
              </a:solidFill>
              <a:effectLst/>
              <a:uFillTx/>
              <a:latin typeface="Calibri"/>
            </a:endParaRPr>
          </a:p>
        </p:txBody>
      </p:sp>
      <p:sp>
        <p:nvSpPr>
          <p:cNvPr id="6" name="PlaceHolder 5"/>
          <p:cNvSpPr>
            <a:spLocks noGrp="1"/>
          </p:cNvSpPr>
          <p:nvPr>
            <p:ph type="body"/>
          </p:nvPr>
        </p:nvSpPr>
        <p:spPr>
          <a:xfrm>
            <a:off x="5573880" y="2610000"/>
            <a:ext cx="4849200" cy="4740480"/>
          </a:xfrm>
          <a:prstGeom prst="rect">
            <a:avLst/>
          </a:prstGeom>
          <a:noFill/>
          <a:ln w="0">
            <a:noFill/>
          </a:ln>
        </p:spPr>
        <p:txBody>
          <a:bodyPr lIns="109800" tIns="54720" rIns="109800" bIns="54720" anchor="t">
            <a:noAutofit/>
          </a:bodyPr>
          <a:lstStyle>
            <a:lvl1pPr algn="l" defTabSz="1097280">
              <a:lnSpc>
                <a:spcPct val="100000"/>
              </a:lnSpc>
              <a:spcBef>
                <a:spcPts val="581"/>
              </a:spcBef>
              <a:buClr>
                <a:srgbClr val="000000"/>
              </a:buClr>
              <a:buFont typeface="Arial"/>
              <a:buChar char="•"/>
              <a:tabLst>
                <a:tab pos="0" algn="l"/>
              </a:tabLst>
              <a:defRPr lang="en-US" sz="2900" b="0" u="none" strike="noStrike">
                <a:solidFill>
                  <a:schemeClr val="dk1"/>
                </a:solidFill>
                <a:effectLst/>
                <a:uFillTx/>
                <a:latin typeface="Calibri"/>
              </a:defRPr>
            </a:lvl1pPr>
            <a:lvl2pPr lvl="1" algn="l" defTabSz="1097280">
              <a:lnSpc>
                <a:spcPct val="100000"/>
              </a:lnSpc>
              <a:spcBef>
                <a:spcPts val="479"/>
              </a:spcBef>
              <a:buClr>
                <a:srgbClr val="000000"/>
              </a:buClr>
              <a:buFont typeface="Arial"/>
              <a:buChar char="–"/>
              <a:tabLst>
                <a:tab pos="0" algn="l"/>
              </a:tabLst>
              <a:defRPr lang="en-US" sz="2400" b="0" u="none" strike="noStrike">
                <a:solidFill>
                  <a:schemeClr val="dk1"/>
                </a:solidFill>
                <a:effectLst/>
                <a:uFillTx/>
                <a:latin typeface="Calibri"/>
              </a:defRPr>
            </a:lvl2pPr>
            <a:lvl3pPr lvl="2" algn="l" defTabSz="1097280">
              <a:lnSpc>
                <a:spcPct val="100000"/>
              </a:lnSpc>
              <a:spcBef>
                <a:spcPts val="439"/>
              </a:spcBef>
              <a:buClr>
                <a:srgbClr val="000000"/>
              </a:buClr>
              <a:buFont typeface="Arial"/>
              <a:buChar char="•"/>
              <a:tabLst>
                <a:tab pos="0" algn="l"/>
              </a:tabLst>
              <a:defRPr lang="en-US" sz="2200" b="0" u="none" strike="noStrike">
                <a:solidFill>
                  <a:schemeClr val="dk1"/>
                </a:solidFill>
                <a:effectLst/>
                <a:uFillTx/>
                <a:latin typeface="Calibri"/>
              </a:defRPr>
            </a:lvl3pPr>
            <a:lvl4pPr lvl="3" algn="l" defTabSz="1097280">
              <a:lnSpc>
                <a:spcPct val="100000"/>
              </a:lnSpc>
              <a:spcBef>
                <a:spcPts val="380"/>
              </a:spcBef>
              <a:buClr>
                <a:srgbClr val="000000"/>
              </a:buClr>
              <a:buFont typeface="Arial"/>
              <a:buChar char="–"/>
              <a:tabLst>
                <a:tab pos="0" algn="l"/>
              </a:tabLst>
              <a:defRPr lang="en-US" sz="1900" b="0" u="none" strike="noStrike">
                <a:solidFill>
                  <a:schemeClr val="dk1"/>
                </a:solidFill>
                <a:effectLst/>
                <a:uFillTx/>
                <a:latin typeface="Calibri"/>
              </a:defRPr>
            </a:lvl4pPr>
            <a:lvl5pPr lvl="4" algn="l" defTabSz="1097280">
              <a:lnSpc>
                <a:spcPct val="100000"/>
              </a:lnSpc>
              <a:spcBef>
                <a:spcPts val="380"/>
              </a:spcBef>
              <a:buClr>
                <a:srgbClr val="000000"/>
              </a:buClr>
              <a:buFont typeface="Arial"/>
              <a:buChar char="»"/>
              <a:tabLst>
                <a:tab pos="0" algn="l"/>
              </a:tabLst>
              <a:defRPr lang="en-US" sz="1900" b="0" u="none" strike="noStrike">
                <a:solidFill>
                  <a:schemeClr val="dk1"/>
                </a:solidFill>
                <a:effectLst/>
                <a:uFillTx/>
                <a:latin typeface="Calibri"/>
              </a:defRPr>
            </a:lvl5pPr>
          </a:lstStyle>
          <a:p>
            <a:pPr marL="411480" indent="-411480" algn="l" defTabSz="1097280">
              <a:lnSpc>
                <a:spcPct val="100000"/>
              </a:lnSpc>
              <a:spcBef>
                <a:spcPts val="581"/>
              </a:spcBef>
              <a:buClr>
                <a:srgbClr val="000000"/>
              </a:buClr>
              <a:buFont typeface="Arial"/>
              <a:buChar char="•"/>
              <a:tabLst>
                <a:tab pos="0" algn="l"/>
              </a:tabLst>
            </a:pPr>
            <a:r>
              <a:rPr lang="en-US" sz="2900" b="0" u="none" strike="noStrike">
                <a:solidFill>
                  <a:schemeClr val="dk1"/>
                </a:solidFill>
                <a:effectLst/>
                <a:uFillTx/>
                <a:latin typeface="Calibri"/>
              </a:rPr>
              <a:t>Click to edit Master text styles</a:t>
            </a:r>
          </a:p>
          <a:p>
            <a:pPr marL="891720" lvl="1" indent="-343080" algn="l" defTabSz="1097280">
              <a:lnSpc>
                <a:spcPct val="100000"/>
              </a:lnSpc>
              <a:spcBef>
                <a:spcPts val="479"/>
              </a:spcBef>
              <a:buClr>
                <a:srgbClr val="000000"/>
              </a:buClr>
              <a:buFont typeface="Arial"/>
              <a:buChar char="–"/>
              <a:tabLst>
                <a:tab pos="0" algn="l"/>
              </a:tabLst>
            </a:pPr>
            <a:r>
              <a:rPr lang="en-US" sz="2400" b="0" u="none" strike="noStrike">
                <a:solidFill>
                  <a:schemeClr val="dk1"/>
                </a:solidFill>
                <a:effectLst/>
                <a:uFillTx/>
                <a:latin typeface="Calibri"/>
              </a:rPr>
              <a:t>Second level</a:t>
            </a:r>
          </a:p>
          <a:p>
            <a:pPr marL="1371600" lvl="2" indent="-274320" algn="l" defTabSz="1097280">
              <a:lnSpc>
                <a:spcPct val="100000"/>
              </a:lnSpc>
              <a:spcBef>
                <a:spcPts val="439"/>
              </a:spcBef>
              <a:buClr>
                <a:srgbClr val="000000"/>
              </a:buClr>
              <a:buFont typeface="Arial"/>
              <a:buChar char="•"/>
              <a:tabLst>
                <a:tab pos="0" algn="l"/>
              </a:tabLst>
            </a:pPr>
            <a:r>
              <a:rPr lang="en-US" sz="2200" b="0" u="none" strike="noStrike">
                <a:solidFill>
                  <a:schemeClr val="dk1"/>
                </a:solidFill>
                <a:effectLst/>
                <a:uFillTx/>
                <a:latin typeface="Calibri"/>
              </a:rPr>
              <a:t>Third level</a:t>
            </a:r>
          </a:p>
          <a:p>
            <a:pPr marL="1920240" lvl="3" indent="-274320" algn="l" defTabSz="1097280">
              <a:lnSpc>
                <a:spcPct val="100000"/>
              </a:lnSpc>
              <a:spcBef>
                <a:spcPts val="380"/>
              </a:spcBef>
              <a:buClr>
                <a:srgbClr val="000000"/>
              </a:buClr>
              <a:buFont typeface="Arial"/>
              <a:buChar char="–"/>
              <a:tabLst>
                <a:tab pos="0" algn="l"/>
              </a:tabLst>
            </a:pPr>
            <a:r>
              <a:rPr lang="en-US" sz="1900" b="0" u="none" strike="noStrike">
                <a:solidFill>
                  <a:schemeClr val="dk1"/>
                </a:solidFill>
                <a:effectLst/>
                <a:uFillTx/>
                <a:latin typeface="Calibri"/>
              </a:rPr>
              <a:t>Fourth level</a:t>
            </a:r>
          </a:p>
          <a:p>
            <a:pPr marL="2468880" lvl="4" indent="-274320" algn="l" defTabSz="1097280">
              <a:lnSpc>
                <a:spcPct val="100000"/>
              </a:lnSpc>
              <a:spcBef>
                <a:spcPts val="380"/>
              </a:spcBef>
              <a:buClr>
                <a:srgbClr val="000000"/>
              </a:buClr>
              <a:buFont typeface="Arial"/>
              <a:buChar char="»"/>
              <a:tabLst>
                <a:tab pos="0" algn="l"/>
              </a:tabLst>
            </a:pPr>
            <a:r>
              <a:rPr lang="en-US" sz="1900" b="0" u="none" strike="noStrike">
                <a:solidFill>
                  <a:schemeClr val="dk1"/>
                </a:solidFill>
                <a:effectLst/>
                <a:uFillTx/>
                <a:latin typeface="Calibri"/>
              </a:rPr>
              <a:t>Fifth level</a:t>
            </a:r>
          </a:p>
        </p:txBody>
      </p:sp>
      <p:sp>
        <p:nvSpPr>
          <p:cNvPr id="7" name="PlaceHolder 6"/>
          <p:cNvSpPr>
            <a:spLocks noGrp="1"/>
          </p:cNvSpPr>
          <p:nvPr>
            <p:ph type="dt" idx="1"/>
          </p:nvPr>
        </p:nvSpPr>
        <p:spPr>
          <a:xfrm>
            <a:off x="548640" y="7627680"/>
            <a:ext cx="2559240" cy="437040"/>
          </a:xfrm>
          <a:prstGeom prst="rect">
            <a:avLst/>
          </a:prstGeom>
          <a:noFill/>
          <a:ln w="0">
            <a:noFill/>
          </a:ln>
        </p:spPr>
        <p:txBody>
          <a:bodyPr lIns="109800" tIns="54720" rIns="109800" bIns="54720" anchor="ctr">
            <a:noAutofit/>
          </a:bodyPr>
          <a:lstStyle>
            <a:lvl1pPr indent="0" algn="l"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l" defTabSz="1097280">
              <a:lnSpc>
                <a:spcPct val="100000"/>
              </a:lnSpc>
              <a:buNone/>
              <a:tabLst>
                <a:tab pos="0" algn="l"/>
              </a:tabLst>
            </a:pPr>
            <a:r>
              <a:rPr lang="en-US" sz="1400" b="0" u="none" strike="noStrike">
                <a:solidFill>
                  <a:schemeClr val="dk1">
                    <a:tint val="75000"/>
                  </a:schemeClr>
                </a:solidFill>
                <a:effectLst/>
                <a:uFillTx/>
                <a:latin typeface="Calibri"/>
              </a:rPr>
              <a:t>&lt;date/time&gt;</a:t>
            </a:r>
            <a:endParaRPr lang="en-US" sz="1400" b="0" u="none" strike="noStrike">
              <a:solidFill>
                <a:srgbClr val="FFFFFF"/>
              </a:solidFill>
              <a:effectLst/>
              <a:uFillTx/>
              <a:latin typeface="Times New Roman"/>
            </a:endParaRPr>
          </a:p>
        </p:txBody>
      </p:sp>
      <p:sp>
        <p:nvSpPr>
          <p:cNvPr id="8" name="PlaceHolder 7"/>
          <p:cNvSpPr>
            <a:spLocks noGrp="1"/>
          </p:cNvSpPr>
          <p:nvPr>
            <p:ph type="ftr" idx="2"/>
          </p:nvPr>
        </p:nvSpPr>
        <p:spPr>
          <a:xfrm>
            <a:off x="3749040" y="7627680"/>
            <a:ext cx="3473640" cy="437040"/>
          </a:xfrm>
          <a:prstGeom prst="rect">
            <a:avLst/>
          </a:prstGeom>
          <a:noFill/>
          <a:ln w="0">
            <a:noFill/>
          </a:ln>
        </p:spPr>
        <p:txBody>
          <a:bodyPr lIns="109800" tIns="54720" rIns="109800" bIns="54720" anchor="ctr">
            <a:noAutofit/>
          </a:bodyPr>
          <a:lstStyle>
            <a:lvl1pPr indent="0" algn="ctr" defTabSz="914400">
              <a:lnSpc>
                <a:spcPct val="100000"/>
              </a:lnSpc>
              <a:buNone/>
              <a:tabLst>
                <a:tab pos="0" algn="l"/>
              </a:tabLst>
              <a:defRPr lang="en-US" sz="1400" b="0" u="none" strike="noStrike">
                <a:solidFill>
                  <a:srgbClr val="FFFFFF"/>
                </a:solidFill>
                <a:effectLst/>
                <a:uFillTx/>
                <a:latin typeface="Times New Roman"/>
              </a:defRPr>
            </a:lvl1pPr>
          </a:lstStyle>
          <a:p>
            <a:pPr indent="0" algn="ctr" defTabSz="914400">
              <a:lnSpc>
                <a:spcPct val="100000"/>
              </a:lnSpc>
              <a:buNone/>
              <a:tabLst>
                <a:tab pos="0" algn="l"/>
              </a:tabLst>
            </a:pPr>
            <a:r>
              <a:rPr lang="en-US" sz="1400" b="0" u="none" strike="noStrike">
                <a:solidFill>
                  <a:srgbClr val="FFFFFF"/>
                </a:solidFill>
                <a:effectLst/>
                <a:uFillTx/>
                <a:latin typeface="Times New Roman"/>
              </a:rPr>
              <a:t>&lt;footer&gt;</a:t>
            </a:r>
          </a:p>
        </p:txBody>
      </p:sp>
      <p:sp>
        <p:nvSpPr>
          <p:cNvPr id="9" name="PlaceHolder 8"/>
          <p:cNvSpPr>
            <a:spLocks noGrp="1"/>
          </p:cNvSpPr>
          <p:nvPr>
            <p:ph type="sldNum" idx="3"/>
          </p:nvPr>
        </p:nvSpPr>
        <p:spPr>
          <a:xfrm>
            <a:off x="7863840" y="7627680"/>
            <a:ext cx="2559240" cy="437040"/>
          </a:xfrm>
          <a:prstGeom prst="rect">
            <a:avLst/>
          </a:prstGeom>
          <a:noFill/>
          <a:ln w="0">
            <a:noFill/>
          </a:ln>
        </p:spPr>
        <p:txBody>
          <a:bodyPr lIns="109800" tIns="54720" rIns="109800" bIns="54720" anchor="ctr">
            <a:noAutofit/>
          </a:bodyPr>
          <a:lstStyle>
            <a:lvl1pPr indent="0" algn="r"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r" defTabSz="1097280">
              <a:lnSpc>
                <a:spcPct val="100000"/>
              </a:lnSpc>
              <a:buNone/>
              <a:tabLst>
                <a:tab pos="0" algn="l"/>
              </a:tabLst>
            </a:pPr>
            <a:fld id="{CF6D4147-3B4D-40F6-89F0-693D405A148B}" type="slidenum">
              <a:rPr lang="en-US" sz="1400" b="0" u="none" strike="noStrike">
                <a:solidFill>
                  <a:schemeClr val="dk1">
                    <a:tint val="75000"/>
                  </a:schemeClr>
                </a:solidFill>
                <a:effectLst/>
                <a:uFillTx/>
                <a:latin typeface="Calibri"/>
              </a:rPr>
              <a:pPr indent="0" algn="r" defTabSz="1097280">
                <a:lnSpc>
                  <a:spcPct val="100000"/>
                </a:lnSpc>
                <a:buNone/>
                <a:tabLst>
                  <a:tab pos="0" algn="l"/>
                </a:tabLst>
              </a:pPr>
              <a:t>‹#›</a:t>
            </a:fld>
            <a:endParaRPr lang="en-US" sz="1400" b="0" u="none" strike="noStrike">
              <a:solidFill>
                <a:srgbClr val="FFFFFF"/>
              </a:solidFill>
              <a:effectLst/>
              <a:uFillTx/>
              <a:latin typeface="Times New Roman"/>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rgbClr val="220000"/>
        </a:solidFill>
        <a:effectLst/>
      </p:bgPr>
    </p:bg>
    <p:spTree>
      <p:nvGrpSpPr>
        <p:cNvPr id="1" name=""/>
        <p:cNvGrpSpPr/>
        <p:nvPr/>
      </p:nvGrpSpPr>
      <p:grpSpPr>
        <a:xfrm>
          <a:off x="0" y="0"/>
          <a:ext cx="0" cy="0"/>
          <a:chOff x="0" y="0"/>
          <a:chExt cx="0" cy="0"/>
        </a:xfrm>
      </p:grpSpPr>
      <p:sp>
        <p:nvSpPr>
          <p:cNvPr id="10" name="PlaceHolder 1"/>
          <p:cNvSpPr>
            <a:spLocks noGrp="1"/>
          </p:cNvSpPr>
          <p:nvPr>
            <p:ph type="title"/>
          </p:nvPr>
        </p:nvSpPr>
        <p:spPr>
          <a:xfrm>
            <a:off x="548640" y="329400"/>
            <a:ext cx="9874440" cy="1370520"/>
          </a:xfrm>
          <a:prstGeom prst="rect">
            <a:avLst/>
          </a:prstGeom>
          <a:noFill/>
          <a:ln w="0">
            <a:noFill/>
          </a:ln>
        </p:spPr>
        <p:txBody>
          <a:bodyPr lIns="109800" tIns="54720" rIns="109800" bIns="54720" anchor="ctr">
            <a:noAutofit/>
          </a:bodyPr>
          <a:lstStyle>
            <a:lvl1pPr indent="0" algn="ctr" defTabSz="1097280">
              <a:lnSpc>
                <a:spcPct val="100000"/>
              </a:lnSpc>
              <a:buNone/>
              <a:tabLst>
                <a:tab pos="0" algn="l"/>
              </a:tabLst>
              <a:defRPr lang="en-US" sz="5300" b="0" u="none" strike="noStrike">
                <a:solidFill>
                  <a:schemeClr val="dk1"/>
                </a:solidFill>
                <a:effectLst/>
                <a:uFillTx/>
                <a:latin typeface="Calibri"/>
              </a:defRPr>
            </a:lvl1pPr>
          </a:lstStyle>
          <a:p>
            <a:pPr indent="0" algn="ctr" defTabSz="1097280">
              <a:lnSpc>
                <a:spcPct val="100000"/>
              </a:lnSpc>
              <a:buNone/>
              <a:tabLst>
                <a:tab pos="0" algn="l"/>
              </a:tabLst>
            </a:pPr>
            <a:r>
              <a:rPr lang="en-US" sz="5300" b="0" u="none" strike="noStrike">
                <a:solidFill>
                  <a:schemeClr val="dk1"/>
                </a:solidFill>
                <a:effectLst/>
                <a:uFillTx/>
                <a:latin typeface="Calibri"/>
              </a:rPr>
              <a:t>Click to edit Master title style</a:t>
            </a:r>
          </a:p>
        </p:txBody>
      </p:sp>
      <p:sp>
        <p:nvSpPr>
          <p:cNvPr id="11" name="PlaceHolder 2"/>
          <p:cNvSpPr>
            <a:spLocks noGrp="1"/>
          </p:cNvSpPr>
          <p:nvPr>
            <p:ph type="dt" idx="4"/>
          </p:nvPr>
        </p:nvSpPr>
        <p:spPr>
          <a:xfrm>
            <a:off x="548640" y="7627680"/>
            <a:ext cx="2559240" cy="437040"/>
          </a:xfrm>
          <a:prstGeom prst="rect">
            <a:avLst/>
          </a:prstGeom>
          <a:noFill/>
          <a:ln w="0">
            <a:noFill/>
          </a:ln>
        </p:spPr>
        <p:txBody>
          <a:bodyPr lIns="109800" tIns="54720" rIns="109800" bIns="54720" anchor="ctr">
            <a:noAutofit/>
          </a:bodyPr>
          <a:lstStyle>
            <a:lvl1pPr indent="0" algn="l"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l" defTabSz="1097280">
              <a:lnSpc>
                <a:spcPct val="100000"/>
              </a:lnSpc>
              <a:buNone/>
              <a:tabLst>
                <a:tab pos="0" algn="l"/>
              </a:tabLst>
            </a:pPr>
            <a:r>
              <a:rPr lang="en-US" sz="1400" b="0" u="none" strike="noStrike">
                <a:solidFill>
                  <a:schemeClr val="dk1">
                    <a:tint val="75000"/>
                  </a:schemeClr>
                </a:solidFill>
                <a:effectLst/>
                <a:uFillTx/>
                <a:latin typeface="Calibri"/>
              </a:rPr>
              <a:t>&lt;date/time&gt;</a:t>
            </a:r>
            <a:endParaRPr lang="en-US" sz="1400" b="0" u="none" strike="noStrike">
              <a:solidFill>
                <a:srgbClr val="FFFFFF"/>
              </a:solidFill>
              <a:effectLst/>
              <a:uFillTx/>
              <a:latin typeface="Times New Roman"/>
            </a:endParaRPr>
          </a:p>
        </p:txBody>
      </p:sp>
      <p:sp>
        <p:nvSpPr>
          <p:cNvPr id="12" name="PlaceHolder 3"/>
          <p:cNvSpPr>
            <a:spLocks noGrp="1"/>
          </p:cNvSpPr>
          <p:nvPr>
            <p:ph type="ftr" idx="5"/>
          </p:nvPr>
        </p:nvSpPr>
        <p:spPr>
          <a:xfrm>
            <a:off x="3749040" y="7627680"/>
            <a:ext cx="3473640" cy="437040"/>
          </a:xfrm>
          <a:prstGeom prst="rect">
            <a:avLst/>
          </a:prstGeom>
          <a:noFill/>
          <a:ln w="0">
            <a:noFill/>
          </a:ln>
        </p:spPr>
        <p:txBody>
          <a:bodyPr lIns="109800" tIns="54720" rIns="109800" bIns="54720" anchor="ctr">
            <a:noAutofit/>
          </a:bodyPr>
          <a:lstStyle>
            <a:lvl1pPr indent="0" algn="ctr" defTabSz="914400">
              <a:lnSpc>
                <a:spcPct val="100000"/>
              </a:lnSpc>
              <a:buNone/>
              <a:tabLst>
                <a:tab pos="0" algn="l"/>
              </a:tabLst>
              <a:defRPr lang="en-US" sz="1400" b="0" u="none" strike="noStrike">
                <a:solidFill>
                  <a:srgbClr val="FFFFFF"/>
                </a:solidFill>
                <a:effectLst/>
                <a:uFillTx/>
                <a:latin typeface="Times New Roman"/>
              </a:defRPr>
            </a:lvl1pPr>
          </a:lstStyle>
          <a:p>
            <a:pPr indent="0" algn="ctr" defTabSz="914400">
              <a:lnSpc>
                <a:spcPct val="100000"/>
              </a:lnSpc>
              <a:buNone/>
              <a:tabLst>
                <a:tab pos="0" algn="l"/>
              </a:tabLst>
            </a:pPr>
            <a:r>
              <a:rPr lang="en-US" sz="1400" b="0" u="none" strike="noStrike">
                <a:solidFill>
                  <a:srgbClr val="FFFFFF"/>
                </a:solidFill>
                <a:effectLst/>
                <a:uFillTx/>
                <a:latin typeface="Times New Roman"/>
              </a:rPr>
              <a:t>&lt;footer&gt;</a:t>
            </a:r>
          </a:p>
        </p:txBody>
      </p:sp>
      <p:sp>
        <p:nvSpPr>
          <p:cNvPr id="13" name="PlaceHolder 4"/>
          <p:cNvSpPr>
            <a:spLocks noGrp="1"/>
          </p:cNvSpPr>
          <p:nvPr>
            <p:ph type="sldNum" idx="6"/>
          </p:nvPr>
        </p:nvSpPr>
        <p:spPr>
          <a:xfrm>
            <a:off x="7863840" y="7627680"/>
            <a:ext cx="2559240" cy="437040"/>
          </a:xfrm>
          <a:prstGeom prst="rect">
            <a:avLst/>
          </a:prstGeom>
          <a:noFill/>
          <a:ln w="0">
            <a:noFill/>
          </a:ln>
        </p:spPr>
        <p:txBody>
          <a:bodyPr lIns="109800" tIns="54720" rIns="109800" bIns="54720" anchor="ctr">
            <a:noAutofit/>
          </a:bodyPr>
          <a:lstStyle>
            <a:lvl1pPr indent="0" algn="r"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r" defTabSz="1097280">
              <a:lnSpc>
                <a:spcPct val="100000"/>
              </a:lnSpc>
              <a:buNone/>
              <a:tabLst>
                <a:tab pos="0" algn="l"/>
              </a:tabLst>
            </a:pPr>
            <a:fld id="{6B77F506-A9DB-413C-87ED-7AE3E90FB3A7}" type="slidenum">
              <a:rPr lang="en-US" sz="1400" b="0" u="none" strike="noStrike">
                <a:solidFill>
                  <a:schemeClr val="dk1">
                    <a:tint val="75000"/>
                  </a:schemeClr>
                </a:solidFill>
                <a:effectLst/>
                <a:uFillTx/>
                <a:latin typeface="Calibri"/>
              </a:rPr>
              <a:pPr indent="0" algn="r" defTabSz="1097280">
                <a:lnSpc>
                  <a:spcPct val="100000"/>
                </a:lnSpc>
                <a:buNone/>
                <a:tabLst>
                  <a:tab pos="0" algn="l"/>
                </a:tabLst>
              </a:pPr>
              <a:t>‹#›</a:t>
            </a:fld>
            <a:endParaRPr lang="en-US" sz="1400" b="0" u="none" strike="noStrike">
              <a:solidFill>
                <a:srgbClr val="FFFFFF"/>
              </a:solidFill>
              <a:effectLst/>
              <a:uFillTx/>
              <a:latin typeface="Times New Roman"/>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bg>
      <p:bgPr>
        <a:solidFill>
          <a:srgbClr val="220000"/>
        </a:solidFill>
        <a:effectLst/>
      </p:bgPr>
    </p:bg>
    <p:spTree>
      <p:nvGrpSpPr>
        <p:cNvPr id="1" name=""/>
        <p:cNvGrpSpPr/>
        <p:nvPr/>
      </p:nvGrpSpPr>
      <p:grpSpPr>
        <a:xfrm>
          <a:off x="0" y="0"/>
          <a:ext cx="0" cy="0"/>
          <a:chOff x="0" y="0"/>
          <a:chExt cx="0" cy="0"/>
        </a:xfrm>
      </p:grpSpPr>
      <p:sp>
        <p:nvSpPr>
          <p:cNvPr id="14" name="PlaceHolder 1"/>
          <p:cNvSpPr>
            <a:spLocks noGrp="1"/>
          </p:cNvSpPr>
          <p:nvPr>
            <p:ph type="dt" idx="7"/>
          </p:nvPr>
        </p:nvSpPr>
        <p:spPr>
          <a:xfrm>
            <a:off x="548640" y="7627680"/>
            <a:ext cx="2559240" cy="437040"/>
          </a:xfrm>
          <a:prstGeom prst="rect">
            <a:avLst/>
          </a:prstGeom>
          <a:noFill/>
          <a:ln w="0">
            <a:noFill/>
          </a:ln>
        </p:spPr>
        <p:txBody>
          <a:bodyPr lIns="109800" tIns="54720" rIns="109800" bIns="54720" anchor="ctr">
            <a:noAutofit/>
          </a:bodyPr>
          <a:lstStyle>
            <a:lvl1pPr indent="0" algn="l"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l" defTabSz="1097280">
              <a:lnSpc>
                <a:spcPct val="100000"/>
              </a:lnSpc>
              <a:buNone/>
              <a:tabLst>
                <a:tab pos="0" algn="l"/>
              </a:tabLst>
            </a:pPr>
            <a:r>
              <a:rPr lang="en-US" sz="1400" b="0" u="none" strike="noStrike">
                <a:solidFill>
                  <a:schemeClr val="dk1">
                    <a:tint val="75000"/>
                  </a:schemeClr>
                </a:solidFill>
                <a:effectLst/>
                <a:uFillTx/>
                <a:latin typeface="Calibri"/>
              </a:rPr>
              <a:t>&lt;date/time&gt;</a:t>
            </a:r>
            <a:endParaRPr lang="en-US" sz="1400" b="0" u="none" strike="noStrike">
              <a:solidFill>
                <a:srgbClr val="FFFFFF"/>
              </a:solidFill>
              <a:effectLst/>
              <a:uFillTx/>
              <a:latin typeface="Times New Roman"/>
            </a:endParaRPr>
          </a:p>
        </p:txBody>
      </p:sp>
      <p:sp>
        <p:nvSpPr>
          <p:cNvPr id="15" name="PlaceHolder 2"/>
          <p:cNvSpPr>
            <a:spLocks noGrp="1"/>
          </p:cNvSpPr>
          <p:nvPr>
            <p:ph type="ftr" idx="8"/>
          </p:nvPr>
        </p:nvSpPr>
        <p:spPr>
          <a:xfrm>
            <a:off x="3749040" y="7627680"/>
            <a:ext cx="3473640" cy="437040"/>
          </a:xfrm>
          <a:prstGeom prst="rect">
            <a:avLst/>
          </a:prstGeom>
          <a:noFill/>
          <a:ln w="0">
            <a:noFill/>
          </a:ln>
        </p:spPr>
        <p:txBody>
          <a:bodyPr lIns="109800" tIns="54720" rIns="109800" bIns="54720" anchor="ctr">
            <a:noAutofit/>
          </a:bodyPr>
          <a:lstStyle>
            <a:lvl1pPr indent="0" algn="ctr" defTabSz="914400">
              <a:lnSpc>
                <a:spcPct val="100000"/>
              </a:lnSpc>
              <a:buNone/>
              <a:tabLst>
                <a:tab pos="0" algn="l"/>
              </a:tabLst>
              <a:defRPr lang="en-US" sz="1400" b="0" u="none" strike="noStrike">
                <a:solidFill>
                  <a:srgbClr val="FFFFFF"/>
                </a:solidFill>
                <a:effectLst/>
                <a:uFillTx/>
                <a:latin typeface="Times New Roman"/>
              </a:defRPr>
            </a:lvl1pPr>
          </a:lstStyle>
          <a:p>
            <a:pPr indent="0" algn="ctr" defTabSz="914400">
              <a:lnSpc>
                <a:spcPct val="100000"/>
              </a:lnSpc>
              <a:buNone/>
              <a:tabLst>
                <a:tab pos="0" algn="l"/>
              </a:tabLst>
            </a:pPr>
            <a:r>
              <a:rPr lang="en-US" sz="1400" b="0" u="none" strike="noStrike">
                <a:solidFill>
                  <a:srgbClr val="FFFFFF"/>
                </a:solidFill>
                <a:effectLst/>
                <a:uFillTx/>
                <a:latin typeface="Times New Roman"/>
              </a:rPr>
              <a:t>&lt;footer&gt;</a:t>
            </a:r>
          </a:p>
        </p:txBody>
      </p:sp>
      <p:sp>
        <p:nvSpPr>
          <p:cNvPr id="16" name="PlaceHolder 3"/>
          <p:cNvSpPr>
            <a:spLocks noGrp="1"/>
          </p:cNvSpPr>
          <p:nvPr>
            <p:ph type="sldNum" idx="9"/>
          </p:nvPr>
        </p:nvSpPr>
        <p:spPr>
          <a:xfrm>
            <a:off x="7863840" y="7627680"/>
            <a:ext cx="2559240" cy="437040"/>
          </a:xfrm>
          <a:prstGeom prst="rect">
            <a:avLst/>
          </a:prstGeom>
          <a:noFill/>
          <a:ln w="0">
            <a:noFill/>
          </a:ln>
        </p:spPr>
        <p:txBody>
          <a:bodyPr lIns="109800" tIns="54720" rIns="109800" bIns="54720" anchor="ctr">
            <a:noAutofit/>
          </a:bodyPr>
          <a:lstStyle>
            <a:lvl1pPr indent="0" algn="r"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r" defTabSz="1097280">
              <a:lnSpc>
                <a:spcPct val="100000"/>
              </a:lnSpc>
              <a:buNone/>
              <a:tabLst>
                <a:tab pos="0" algn="l"/>
              </a:tabLst>
            </a:pPr>
            <a:fld id="{1FC11194-C5A1-45A8-9942-5CF5BB497DB5}" type="slidenum">
              <a:rPr lang="en-US" sz="1400" b="0" u="none" strike="noStrike">
                <a:solidFill>
                  <a:schemeClr val="dk1">
                    <a:tint val="75000"/>
                  </a:schemeClr>
                </a:solidFill>
                <a:effectLst/>
                <a:uFillTx/>
                <a:latin typeface="Calibri"/>
              </a:rPr>
              <a:pPr indent="0" algn="r" defTabSz="1097280">
                <a:lnSpc>
                  <a:spcPct val="100000"/>
                </a:lnSpc>
                <a:buNone/>
                <a:tabLst>
                  <a:tab pos="0" algn="l"/>
                </a:tabLst>
              </a:pPr>
              <a:t>‹#›</a:t>
            </a:fld>
            <a:endParaRPr lang="en-US" sz="1400" b="0" u="none" strike="noStrike">
              <a:solidFill>
                <a:srgbClr val="FFFFFF"/>
              </a:solidFill>
              <a:effectLst/>
              <a:uFillTx/>
              <a:latin typeface="Times New Roman"/>
            </a:endParaRPr>
          </a:p>
        </p:txBody>
      </p:sp>
      <p:sp>
        <p:nvSpPr>
          <p:cNvPr id="17" name="PlaceHolder 4"/>
          <p:cNvSpPr>
            <a:spLocks noGrp="1"/>
          </p:cNvSpPr>
          <p:nvPr>
            <p:ph type="title"/>
          </p:nvPr>
        </p:nvSpPr>
        <p:spPr>
          <a:xfrm>
            <a:off x="548640" y="328320"/>
            <a:ext cx="9874440" cy="1373040"/>
          </a:xfrm>
          <a:prstGeom prst="rect">
            <a:avLst/>
          </a:prstGeom>
          <a:noFill/>
          <a:ln w="0">
            <a:noFill/>
          </a:ln>
        </p:spPr>
        <p:txBody>
          <a:bodyPr lIns="0" tIns="0" rIns="0" bIns="0" anchor="ctr">
            <a:noAutofit/>
          </a:bodyPr>
          <a:lstStyle>
            <a:lvl1pPr indent="0" algn="ctr" defTabSz="1097280">
              <a:lnSpc>
                <a:spcPct val="90000"/>
              </a:lnSpc>
              <a:buNone/>
              <a:tabLst>
                <a:tab pos="0" algn="l"/>
              </a:tabLst>
              <a:defRPr lang="en-US" sz="5300" b="0" u="none" strike="noStrike">
                <a:solidFill>
                  <a:schemeClr val="dk1"/>
                </a:solidFill>
                <a:effectLst/>
                <a:uFillTx/>
                <a:latin typeface="Calibri"/>
              </a:defRPr>
            </a:lvl1pPr>
          </a:lstStyle>
          <a:p>
            <a:pPr indent="0" algn="ctr" defTabSz="1097280">
              <a:lnSpc>
                <a:spcPct val="90000"/>
              </a:lnSpc>
              <a:buNone/>
              <a:tabLst>
                <a:tab pos="0" algn="l"/>
              </a:tabLst>
            </a:pPr>
            <a:r>
              <a:rPr lang="en-US" sz="5300" b="0" u="none" strike="noStrike">
                <a:solidFill>
                  <a:schemeClr val="dk1"/>
                </a:solidFill>
                <a:effectLst/>
                <a:uFillTx/>
                <a:latin typeface="Calibri"/>
              </a:rPr>
              <a:t>Click to edit the title text format</a:t>
            </a:r>
          </a:p>
        </p:txBody>
      </p:sp>
      <p:sp>
        <p:nvSpPr>
          <p:cNvPr id="18" name="PlaceHolder 5"/>
          <p:cNvSpPr>
            <a:spLocks noGrp="1"/>
          </p:cNvSpPr>
          <p:nvPr>
            <p:ph type="body"/>
          </p:nvPr>
        </p:nvSpPr>
        <p:spPr>
          <a:xfrm>
            <a:off x="548640" y="1925640"/>
            <a:ext cx="9874440" cy="4771800"/>
          </a:xfrm>
          <a:prstGeom prst="rect">
            <a:avLst/>
          </a:prstGeom>
          <a:noFill/>
          <a:ln w="0">
            <a:noFill/>
          </a:ln>
        </p:spPr>
        <p:txBody>
          <a:bodyPr lIns="0" tIns="0" rIns="0" bIns="0" anchor="t">
            <a:normAutofit/>
          </a:bodyPr>
          <a:lstStyle>
            <a:lvl1pPr algn="l" defTabSz="1097280">
              <a:lnSpc>
                <a:spcPct val="90000"/>
              </a:lnSpc>
              <a:spcBef>
                <a:spcPts val="760"/>
              </a:spcBef>
              <a:buClr>
                <a:srgbClr val="000000"/>
              </a:buClr>
              <a:buFont typeface="Arial"/>
              <a:buChar char="•"/>
              <a:defRPr lang="en-US" sz="3800" b="0" u="none" strike="noStrike">
                <a:solidFill>
                  <a:schemeClr val="dk1"/>
                </a:solidFill>
                <a:effectLst/>
                <a:uFillTx/>
                <a:latin typeface="Calibri"/>
              </a:defRPr>
            </a:lvl1pPr>
            <a:lvl2pPr lvl="1" algn="l" defTabSz="1097280">
              <a:lnSpc>
                <a:spcPct val="90000"/>
              </a:lnSpc>
              <a:spcBef>
                <a:spcPts val="680"/>
              </a:spcBef>
              <a:buClr>
                <a:srgbClr val="FFFFFF"/>
              </a:buClr>
              <a:buSzPct val="75000"/>
              <a:buFont typeface="Symbol" charset="2"/>
              <a:buChar char=""/>
              <a:defRPr lang="en-US" sz="3400" b="0" u="none" strike="noStrike">
                <a:solidFill>
                  <a:schemeClr val="dk1"/>
                </a:solidFill>
                <a:effectLst/>
                <a:uFillTx/>
                <a:latin typeface="Calibri"/>
              </a:defRPr>
            </a:lvl2pPr>
            <a:lvl3pPr lvl="2" algn="l" defTabSz="1097280">
              <a:lnSpc>
                <a:spcPct val="90000"/>
              </a:lnSpc>
              <a:spcBef>
                <a:spcPts val="581"/>
              </a:spcBef>
              <a:buClr>
                <a:srgbClr val="FFFFFF"/>
              </a:buClr>
              <a:buSzPct val="45000"/>
              <a:buFont typeface="Wingdings" charset="2"/>
              <a:buChar char=""/>
              <a:defRPr lang="en-US" sz="2900" b="0" u="none" strike="noStrike">
                <a:solidFill>
                  <a:schemeClr val="dk1"/>
                </a:solidFill>
                <a:effectLst/>
                <a:uFillTx/>
                <a:latin typeface="Calibri"/>
              </a:defRPr>
            </a:lvl3pPr>
            <a:lvl4pPr lvl="3" algn="l" defTabSz="1097280">
              <a:lnSpc>
                <a:spcPct val="90000"/>
              </a:lnSpc>
              <a:spcBef>
                <a:spcPts val="479"/>
              </a:spcBef>
              <a:buClr>
                <a:srgbClr val="FFFFFF"/>
              </a:buClr>
              <a:buSzPct val="75000"/>
              <a:buFont typeface="Symbol" charset="2"/>
              <a:buChar char=""/>
              <a:defRPr lang="en-US" sz="2400" b="0" u="none" strike="noStrike">
                <a:solidFill>
                  <a:schemeClr val="dk1"/>
                </a:solidFill>
                <a:effectLst/>
                <a:uFillTx/>
                <a:latin typeface="Calibri"/>
              </a:defRPr>
            </a:lvl4pPr>
            <a:lvl5pPr lvl="4" algn="l" defTabSz="1097280">
              <a:lnSpc>
                <a:spcPct val="90000"/>
              </a:lnSpc>
              <a:spcBef>
                <a:spcPts val="479"/>
              </a:spcBef>
              <a:buClr>
                <a:srgbClr val="FFFFFF"/>
              </a:buClr>
              <a:buSzPct val="45000"/>
              <a:buFont typeface="Wingdings" charset="2"/>
              <a:buChar char=""/>
              <a:defRPr lang="en-US" sz="2400" b="0" u="none" strike="noStrike">
                <a:solidFill>
                  <a:schemeClr val="dk1"/>
                </a:solidFill>
                <a:effectLst/>
                <a:uFillTx/>
                <a:latin typeface="Calibri"/>
              </a:defRPr>
            </a:lvl5pPr>
            <a:lvl6pPr lvl="5" algn="l" defTabSz="1097280">
              <a:lnSpc>
                <a:spcPct val="90000"/>
              </a:lnSpc>
              <a:spcBef>
                <a:spcPts val="283"/>
              </a:spcBef>
              <a:buClr>
                <a:srgbClr val="FFFFFF"/>
              </a:buClr>
              <a:buSzPct val="45000"/>
              <a:buFont typeface="Wingdings" charset="2"/>
              <a:buChar char=""/>
              <a:defRPr lang="en-US" sz="2000" b="0" u="none" strike="noStrike">
                <a:solidFill>
                  <a:schemeClr val="dk1"/>
                </a:solidFill>
                <a:effectLst/>
                <a:uFillTx/>
                <a:latin typeface="Calibri"/>
              </a:defRPr>
            </a:lvl6pPr>
            <a:lvl7pPr lvl="6" algn="l" defTabSz="1097280">
              <a:lnSpc>
                <a:spcPct val="90000"/>
              </a:lnSpc>
              <a:spcBef>
                <a:spcPts val="283"/>
              </a:spcBef>
              <a:buClr>
                <a:srgbClr val="FFFFFF"/>
              </a:buClr>
              <a:buSzPct val="45000"/>
              <a:buFont typeface="Wingdings" charset="2"/>
              <a:buChar char=""/>
              <a:defRPr lang="en-US" sz="2000" b="0" u="none" strike="noStrike">
                <a:solidFill>
                  <a:schemeClr val="dk1"/>
                </a:solidFill>
                <a:effectLst/>
                <a:uFillTx/>
                <a:latin typeface="Calibri"/>
              </a:defRPr>
            </a:lvl7pPr>
          </a:lstStyle>
          <a:p>
            <a:pPr marL="411480" indent="-411480" algn="l" defTabSz="1097280">
              <a:lnSpc>
                <a:spcPct val="90000"/>
              </a:lnSpc>
              <a:spcBef>
                <a:spcPts val="760"/>
              </a:spcBef>
              <a:buClr>
                <a:srgbClr val="000000"/>
              </a:buClr>
              <a:buFont typeface="Arial"/>
              <a:buChar char="•"/>
            </a:pPr>
            <a:r>
              <a:rPr lang="en-US" sz="3800" b="0" u="none" strike="noStrike">
                <a:solidFill>
                  <a:schemeClr val="dk1"/>
                </a:solidFill>
                <a:effectLst/>
                <a:uFillTx/>
                <a:latin typeface="Calibri"/>
              </a:rPr>
              <a:t>Click to edit the outline text format</a:t>
            </a:r>
          </a:p>
          <a:p>
            <a:pPr marL="864000" lvl="1" indent="-324000" algn="l" defTabSz="1097280">
              <a:lnSpc>
                <a:spcPct val="90000"/>
              </a:lnSpc>
              <a:spcBef>
                <a:spcPts val="680"/>
              </a:spcBef>
              <a:buClr>
                <a:srgbClr val="FFFFFF"/>
              </a:buClr>
              <a:buSzPct val="75000"/>
              <a:buFont typeface="Symbol" charset="2"/>
              <a:buChar char=""/>
            </a:pPr>
            <a:r>
              <a:rPr lang="en-US" sz="3400" b="0" u="none" strike="noStrike">
                <a:solidFill>
                  <a:schemeClr val="dk1"/>
                </a:solidFill>
                <a:effectLst/>
                <a:uFillTx/>
                <a:latin typeface="Calibri"/>
              </a:rPr>
              <a:t>Second Outline Level</a:t>
            </a:r>
          </a:p>
          <a:p>
            <a:pPr marL="1296000" lvl="2" indent="-288000" algn="l" defTabSz="1097280">
              <a:lnSpc>
                <a:spcPct val="90000"/>
              </a:lnSpc>
              <a:spcBef>
                <a:spcPts val="581"/>
              </a:spcBef>
              <a:buClr>
                <a:srgbClr val="FFFFFF"/>
              </a:buClr>
              <a:buSzPct val="45000"/>
              <a:buFont typeface="Wingdings" charset="2"/>
              <a:buChar char=""/>
            </a:pPr>
            <a:r>
              <a:rPr lang="en-US" sz="2900" b="0" u="none" strike="noStrike">
                <a:solidFill>
                  <a:schemeClr val="dk1"/>
                </a:solidFill>
                <a:effectLst/>
                <a:uFillTx/>
                <a:latin typeface="Calibri"/>
              </a:rPr>
              <a:t>Third Outline Level</a:t>
            </a:r>
          </a:p>
          <a:p>
            <a:pPr marL="1728000" lvl="3" indent="-216000" algn="l" defTabSz="1097280">
              <a:lnSpc>
                <a:spcPct val="90000"/>
              </a:lnSpc>
              <a:spcBef>
                <a:spcPts val="479"/>
              </a:spcBef>
              <a:buClr>
                <a:srgbClr val="FFFFFF"/>
              </a:buClr>
              <a:buSzPct val="75000"/>
              <a:buFont typeface="Symbol" charset="2"/>
              <a:buChar char=""/>
            </a:pPr>
            <a:r>
              <a:rPr lang="en-US" sz="2400" b="0" u="none" strike="noStrike">
                <a:solidFill>
                  <a:schemeClr val="dk1"/>
                </a:solidFill>
                <a:effectLst/>
                <a:uFillTx/>
                <a:latin typeface="Calibri"/>
              </a:rPr>
              <a:t>Fourth Outline Level</a:t>
            </a:r>
          </a:p>
          <a:p>
            <a:pPr marL="2160000" lvl="4" indent="-216000" algn="l" defTabSz="1097280">
              <a:lnSpc>
                <a:spcPct val="90000"/>
              </a:lnSpc>
              <a:spcBef>
                <a:spcPts val="479"/>
              </a:spcBef>
              <a:buClr>
                <a:srgbClr val="FFFFFF"/>
              </a:buClr>
              <a:buSzPct val="45000"/>
              <a:buFont typeface="Wingdings" charset="2"/>
              <a:buChar char=""/>
            </a:pPr>
            <a:r>
              <a:rPr lang="en-US" sz="2400" b="0" u="none" strike="noStrike">
                <a:solidFill>
                  <a:schemeClr val="dk1"/>
                </a:solidFill>
                <a:effectLst/>
                <a:uFillTx/>
                <a:latin typeface="Calibri"/>
              </a:rPr>
              <a:t>Fifth Outline Level</a:t>
            </a:r>
          </a:p>
          <a:p>
            <a:pPr marL="2592000" lvl="5" indent="-216000" algn="l" defTabSz="1097280">
              <a:lnSpc>
                <a:spcPct val="90000"/>
              </a:lnSpc>
              <a:spcBef>
                <a:spcPts val="283"/>
              </a:spcBef>
              <a:buClr>
                <a:srgbClr val="FFFFFF"/>
              </a:buClr>
              <a:buSzPct val="45000"/>
              <a:buFont typeface="Wingdings" charset="2"/>
              <a:buChar char=""/>
            </a:pPr>
            <a:r>
              <a:rPr lang="en-US" sz="2000" b="0" u="none" strike="noStrike">
                <a:solidFill>
                  <a:schemeClr val="dk1"/>
                </a:solidFill>
                <a:effectLst/>
                <a:uFillTx/>
                <a:latin typeface="Calibri"/>
              </a:rPr>
              <a:t>Sixth Outline Level</a:t>
            </a:r>
          </a:p>
          <a:p>
            <a:pPr marL="3024000" lvl="6" indent="-216000" algn="l" defTabSz="1097280">
              <a:lnSpc>
                <a:spcPct val="90000"/>
              </a:lnSpc>
              <a:spcBef>
                <a:spcPts val="283"/>
              </a:spcBef>
              <a:buClr>
                <a:srgbClr val="FFFFFF"/>
              </a:buClr>
              <a:buSzPct val="45000"/>
              <a:buFont typeface="Wingdings" charset="2"/>
              <a:buChar char=""/>
            </a:pPr>
            <a:r>
              <a:rPr lang="en-US" sz="2000" b="0" u="none" strike="noStrike">
                <a:solidFill>
                  <a:schemeClr val="dk1"/>
                </a:solidFill>
                <a:effectLst/>
                <a:uFillTx/>
                <a:latin typeface="Calibri"/>
              </a:rPr>
              <a:t>Seventh Outline Level</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20000"/>
        </a:solidFill>
        <a:effectLst/>
      </p:bgPr>
    </p:bg>
    <p:spTree>
      <p:nvGrpSpPr>
        <p:cNvPr id="1" name=""/>
        <p:cNvGrpSpPr/>
        <p:nvPr/>
      </p:nvGrpSpPr>
      <p:grpSpPr>
        <a:xfrm>
          <a:off x="0" y="0"/>
          <a:ext cx="0" cy="0"/>
          <a:chOff x="0" y="0"/>
          <a:chExt cx="0" cy="0"/>
        </a:xfrm>
      </p:grpSpPr>
      <p:sp>
        <p:nvSpPr>
          <p:cNvPr id="19" name="PlaceHolder 1"/>
          <p:cNvSpPr>
            <a:spLocks noGrp="1"/>
          </p:cNvSpPr>
          <p:nvPr>
            <p:ph type="title"/>
          </p:nvPr>
        </p:nvSpPr>
        <p:spPr>
          <a:xfrm>
            <a:off x="822960" y="2556360"/>
            <a:ext cx="9325800" cy="1762920"/>
          </a:xfrm>
          <a:prstGeom prst="rect">
            <a:avLst/>
          </a:prstGeom>
          <a:noFill/>
          <a:ln w="0">
            <a:noFill/>
          </a:ln>
        </p:spPr>
        <p:txBody>
          <a:bodyPr lIns="109800" tIns="54720" rIns="109800" bIns="54720" anchor="ctr">
            <a:noAutofit/>
          </a:bodyPr>
          <a:lstStyle>
            <a:lvl1pPr indent="0" algn="ctr" defTabSz="1097280">
              <a:lnSpc>
                <a:spcPct val="100000"/>
              </a:lnSpc>
              <a:buNone/>
              <a:tabLst>
                <a:tab pos="0" algn="l"/>
              </a:tabLst>
              <a:defRPr lang="en-US" sz="5300" b="0" u="none" strike="noStrike">
                <a:solidFill>
                  <a:schemeClr val="dk1"/>
                </a:solidFill>
                <a:effectLst/>
                <a:uFillTx/>
                <a:latin typeface="Calibri"/>
              </a:defRPr>
            </a:lvl1pPr>
          </a:lstStyle>
          <a:p>
            <a:pPr indent="0" algn="ctr" defTabSz="1097280">
              <a:lnSpc>
                <a:spcPct val="100000"/>
              </a:lnSpc>
              <a:buNone/>
              <a:tabLst>
                <a:tab pos="0" algn="l"/>
              </a:tabLst>
            </a:pPr>
            <a:r>
              <a:rPr lang="en-US" sz="5300" b="0" u="none" strike="noStrike">
                <a:solidFill>
                  <a:schemeClr val="dk1"/>
                </a:solidFill>
                <a:effectLst/>
                <a:uFillTx/>
                <a:latin typeface="Calibri"/>
              </a:rPr>
              <a:t>Click to edit Master title style</a:t>
            </a:r>
          </a:p>
        </p:txBody>
      </p:sp>
      <p:sp>
        <p:nvSpPr>
          <p:cNvPr id="20" name="PlaceHolder 2"/>
          <p:cNvSpPr>
            <a:spLocks noGrp="1"/>
          </p:cNvSpPr>
          <p:nvPr>
            <p:ph type="dt" idx="10"/>
          </p:nvPr>
        </p:nvSpPr>
        <p:spPr>
          <a:xfrm>
            <a:off x="548640" y="7627680"/>
            <a:ext cx="2559240" cy="437040"/>
          </a:xfrm>
          <a:prstGeom prst="rect">
            <a:avLst/>
          </a:prstGeom>
          <a:noFill/>
          <a:ln w="0">
            <a:noFill/>
          </a:ln>
        </p:spPr>
        <p:txBody>
          <a:bodyPr lIns="109800" tIns="54720" rIns="109800" bIns="54720" anchor="ctr">
            <a:noAutofit/>
          </a:bodyPr>
          <a:lstStyle>
            <a:lvl1pPr indent="0" algn="l"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l" defTabSz="1097280">
              <a:lnSpc>
                <a:spcPct val="100000"/>
              </a:lnSpc>
              <a:buNone/>
              <a:tabLst>
                <a:tab pos="0" algn="l"/>
              </a:tabLst>
            </a:pPr>
            <a:r>
              <a:rPr lang="en-US" sz="1400" b="0" u="none" strike="noStrike">
                <a:solidFill>
                  <a:schemeClr val="dk1">
                    <a:tint val="75000"/>
                  </a:schemeClr>
                </a:solidFill>
                <a:effectLst/>
                <a:uFillTx/>
                <a:latin typeface="Calibri"/>
              </a:rPr>
              <a:t>&lt;date/time&gt;</a:t>
            </a:r>
            <a:endParaRPr lang="en-US" sz="1400" b="0" u="none" strike="noStrike">
              <a:solidFill>
                <a:srgbClr val="FFFFFF"/>
              </a:solidFill>
              <a:effectLst/>
              <a:uFillTx/>
              <a:latin typeface="Times New Roman"/>
            </a:endParaRPr>
          </a:p>
        </p:txBody>
      </p:sp>
      <p:sp>
        <p:nvSpPr>
          <p:cNvPr id="21" name="PlaceHolder 3"/>
          <p:cNvSpPr>
            <a:spLocks noGrp="1"/>
          </p:cNvSpPr>
          <p:nvPr>
            <p:ph type="ftr" idx="11"/>
          </p:nvPr>
        </p:nvSpPr>
        <p:spPr>
          <a:xfrm>
            <a:off x="3749040" y="7627680"/>
            <a:ext cx="3473640" cy="437040"/>
          </a:xfrm>
          <a:prstGeom prst="rect">
            <a:avLst/>
          </a:prstGeom>
          <a:noFill/>
          <a:ln w="0">
            <a:noFill/>
          </a:ln>
        </p:spPr>
        <p:txBody>
          <a:bodyPr lIns="109800" tIns="54720" rIns="109800" bIns="54720" anchor="ctr">
            <a:noAutofit/>
          </a:bodyPr>
          <a:lstStyle>
            <a:lvl1pPr indent="0" algn="ctr" defTabSz="914400">
              <a:lnSpc>
                <a:spcPct val="100000"/>
              </a:lnSpc>
              <a:buNone/>
              <a:tabLst>
                <a:tab pos="0" algn="l"/>
              </a:tabLst>
              <a:defRPr lang="en-US" sz="1400" b="0" u="none" strike="noStrike">
                <a:solidFill>
                  <a:srgbClr val="FFFFFF"/>
                </a:solidFill>
                <a:effectLst/>
                <a:uFillTx/>
                <a:latin typeface="Times New Roman"/>
              </a:defRPr>
            </a:lvl1pPr>
          </a:lstStyle>
          <a:p>
            <a:pPr indent="0" algn="ctr" defTabSz="914400">
              <a:lnSpc>
                <a:spcPct val="100000"/>
              </a:lnSpc>
              <a:buNone/>
              <a:tabLst>
                <a:tab pos="0" algn="l"/>
              </a:tabLst>
            </a:pPr>
            <a:r>
              <a:rPr lang="en-US" sz="1400" b="0" u="none" strike="noStrike">
                <a:solidFill>
                  <a:srgbClr val="FFFFFF"/>
                </a:solidFill>
                <a:effectLst/>
                <a:uFillTx/>
                <a:latin typeface="Times New Roman"/>
              </a:rPr>
              <a:t>&lt;footer&gt;</a:t>
            </a:r>
          </a:p>
        </p:txBody>
      </p:sp>
      <p:sp>
        <p:nvSpPr>
          <p:cNvPr id="22" name="PlaceHolder 4"/>
          <p:cNvSpPr>
            <a:spLocks noGrp="1"/>
          </p:cNvSpPr>
          <p:nvPr>
            <p:ph type="sldNum" idx="12"/>
          </p:nvPr>
        </p:nvSpPr>
        <p:spPr>
          <a:xfrm>
            <a:off x="7863840" y="7627680"/>
            <a:ext cx="2559240" cy="437040"/>
          </a:xfrm>
          <a:prstGeom prst="rect">
            <a:avLst/>
          </a:prstGeom>
          <a:noFill/>
          <a:ln w="0">
            <a:noFill/>
          </a:ln>
        </p:spPr>
        <p:txBody>
          <a:bodyPr lIns="109800" tIns="54720" rIns="109800" bIns="54720" anchor="ctr">
            <a:noAutofit/>
          </a:bodyPr>
          <a:lstStyle>
            <a:lvl1pPr indent="0" algn="r"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r" defTabSz="1097280">
              <a:lnSpc>
                <a:spcPct val="100000"/>
              </a:lnSpc>
              <a:buNone/>
              <a:tabLst>
                <a:tab pos="0" algn="l"/>
              </a:tabLst>
            </a:pPr>
            <a:fld id="{B420CD63-9845-4FB5-9CEA-381E84FE57FC}" type="slidenum">
              <a:rPr lang="en-US" sz="1400" b="0" u="none" strike="noStrike">
                <a:solidFill>
                  <a:schemeClr val="dk1">
                    <a:tint val="75000"/>
                  </a:schemeClr>
                </a:solidFill>
                <a:effectLst/>
                <a:uFillTx/>
                <a:latin typeface="Calibri"/>
              </a:rPr>
              <a:pPr indent="0" algn="r" defTabSz="1097280">
                <a:lnSpc>
                  <a:spcPct val="100000"/>
                </a:lnSpc>
                <a:buNone/>
                <a:tabLst>
                  <a:tab pos="0" algn="l"/>
                </a:tabLst>
              </a:pPr>
              <a:t>‹#›</a:t>
            </a:fld>
            <a:endParaRPr lang="en-US" sz="1400" b="0" u="none" strike="noStrike">
              <a:solidFill>
                <a:srgbClr val="FFFFFF"/>
              </a:solidFill>
              <a:effectLst/>
              <a:uFillTx/>
              <a:latin typeface="Times New Roman"/>
            </a:endParaRPr>
          </a:p>
        </p:txBody>
      </p:sp>
      <p:sp>
        <p:nvSpPr>
          <p:cNvPr id="23" name="PlaceHolder 5"/>
          <p:cNvSpPr>
            <a:spLocks noGrp="1"/>
          </p:cNvSpPr>
          <p:nvPr>
            <p:ph type="body"/>
          </p:nvPr>
        </p:nvSpPr>
        <p:spPr>
          <a:xfrm>
            <a:off x="548640" y="1925640"/>
            <a:ext cx="9874440" cy="4771800"/>
          </a:xfrm>
          <a:prstGeom prst="rect">
            <a:avLst/>
          </a:prstGeom>
          <a:noFill/>
          <a:ln w="0">
            <a:noFill/>
          </a:ln>
        </p:spPr>
        <p:txBody>
          <a:bodyPr lIns="0" tIns="0" rIns="0" bIns="0" anchor="t">
            <a:normAutofit/>
          </a:bodyPr>
          <a:lstStyle>
            <a:lvl1pPr algn="l" defTabSz="1097280">
              <a:lnSpc>
                <a:spcPct val="90000"/>
              </a:lnSpc>
              <a:spcBef>
                <a:spcPts val="760"/>
              </a:spcBef>
              <a:buClr>
                <a:srgbClr val="000000"/>
              </a:buClr>
              <a:buFont typeface="Arial"/>
              <a:buChar char="•"/>
              <a:defRPr lang="en-US" sz="3800" b="0" u="none" strike="noStrike">
                <a:solidFill>
                  <a:schemeClr val="dk1"/>
                </a:solidFill>
                <a:effectLst/>
                <a:uFillTx/>
                <a:latin typeface="Calibri"/>
              </a:defRPr>
            </a:lvl1pPr>
            <a:lvl2pPr lvl="1" algn="l" defTabSz="1097280">
              <a:lnSpc>
                <a:spcPct val="90000"/>
              </a:lnSpc>
              <a:spcBef>
                <a:spcPts val="680"/>
              </a:spcBef>
              <a:buClr>
                <a:srgbClr val="FFFFFF"/>
              </a:buClr>
              <a:buSzPct val="75000"/>
              <a:buFont typeface="Symbol" charset="2"/>
              <a:buChar char=""/>
              <a:defRPr lang="en-US" sz="3400" b="0" u="none" strike="noStrike">
                <a:solidFill>
                  <a:schemeClr val="dk1"/>
                </a:solidFill>
                <a:effectLst/>
                <a:uFillTx/>
                <a:latin typeface="Calibri"/>
              </a:defRPr>
            </a:lvl2pPr>
            <a:lvl3pPr lvl="2" algn="l" defTabSz="1097280">
              <a:lnSpc>
                <a:spcPct val="90000"/>
              </a:lnSpc>
              <a:spcBef>
                <a:spcPts val="581"/>
              </a:spcBef>
              <a:buClr>
                <a:srgbClr val="FFFFFF"/>
              </a:buClr>
              <a:buSzPct val="45000"/>
              <a:buFont typeface="Wingdings" charset="2"/>
              <a:buChar char=""/>
              <a:defRPr lang="en-US" sz="2900" b="0" u="none" strike="noStrike">
                <a:solidFill>
                  <a:schemeClr val="dk1"/>
                </a:solidFill>
                <a:effectLst/>
                <a:uFillTx/>
                <a:latin typeface="Calibri"/>
              </a:defRPr>
            </a:lvl3pPr>
            <a:lvl4pPr lvl="3" algn="l" defTabSz="1097280">
              <a:lnSpc>
                <a:spcPct val="90000"/>
              </a:lnSpc>
              <a:spcBef>
                <a:spcPts val="479"/>
              </a:spcBef>
              <a:buClr>
                <a:srgbClr val="FFFFFF"/>
              </a:buClr>
              <a:buSzPct val="75000"/>
              <a:buFont typeface="Symbol" charset="2"/>
              <a:buChar char=""/>
              <a:defRPr lang="en-US" sz="2400" b="0" u="none" strike="noStrike">
                <a:solidFill>
                  <a:schemeClr val="dk1"/>
                </a:solidFill>
                <a:effectLst/>
                <a:uFillTx/>
                <a:latin typeface="Calibri"/>
              </a:defRPr>
            </a:lvl4pPr>
            <a:lvl5pPr lvl="4" algn="l" defTabSz="1097280">
              <a:lnSpc>
                <a:spcPct val="90000"/>
              </a:lnSpc>
              <a:spcBef>
                <a:spcPts val="479"/>
              </a:spcBef>
              <a:buClr>
                <a:srgbClr val="FFFFFF"/>
              </a:buClr>
              <a:buSzPct val="45000"/>
              <a:buFont typeface="Wingdings" charset="2"/>
              <a:buChar char=""/>
              <a:defRPr lang="en-US" sz="2400" b="0" u="none" strike="noStrike">
                <a:solidFill>
                  <a:schemeClr val="dk1"/>
                </a:solidFill>
                <a:effectLst/>
                <a:uFillTx/>
                <a:latin typeface="Calibri"/>
              </a:defRPr>
            </a:lvl5pPr>
            <a:lvl6pPr lvl="5" algn="l" defTabSz="1097280">
              <a:lnSpc>
                <a:spcPct val="90000"/>
              </a:lnSpc>
              <a:spcBef>
                <a:spcPts val="283"/>
              </a:spcBef>
              <a:buClr>
                <a:srgbClr val="FFFFFF"/>
              </a:buClr>
              <a:buSzPct val="45000"/>
              <a:buFont typeface="Wingdings" charset="2"/>
              <a:buChar char=""/>
              <a:defRPr lang="en-US" sz="2000" b="0" u="none" strike="noStrike">
                <a:solidFill>
                  <a:schemeClr val="dk1"/>
                </a:solidFill>
                <a:effectLst/>
                <a:uFillTx/>
                <a:latin typeface="Calibri"/>
              </a:defRPr>
            </a:lvl6pPr>
            <a:lvl7pPr lvl="6" algn="l" defTabSz="1097280">
              <a:lnSpc>
                <a:spcPct val="90000"/>
              </a:lnSpc>
              <a:spcBef>
                <a:spcPts val="283"/>
              </a:spcBef>
              <a:buClr>
                <a:srgbClr val="FFFFFF"/>
              </a:buClr>
              <a:buSzPct val="45000"/>
              <a:buFont typeface="Wingdings" charset="2"/>
              <a:buChar char=""/>
              <a:defRPr lang="en-US" sz="2000" b="0" u="none" strike="noStrike">
                <a:solidFill>
                  <a:schemeClr val="dk1"/>
                </a:solidFill>
                <a:effectLst/>
                <a:uFillTx/>
                <a:latin typeface="Calibri"/>
              </a:defRPr>
            </a:lvl7pPr>
          </a:lstStyle>
          <a:p>
            <a:pPr marL="411480" indent="-411480" algn="l" defTabSz="1097280">
              <a:lnSpc>
                <a:spcPct val="90000"/>
              </a:lnSpc>
              <a:spcBef>
                <a:spcPts val="760"/>
              </a:spcBef>
              <a:buClr>
                <a:srgbClr val="000000"/>
              </a:buClr>
              <a:buFont typeface="Arial"/>
              <a:buChar char="•"/>
            </a:pPr>
            <a:r>
              <a:rPr lang="en-US" sz="3800" b="0" u="none" strike="noStrike">
                <a:solidFill>
                  <a:schemeClr val="dk1"/>
                </a:solidFill>
                <a:effectLst/>
                <a:uFillTx/>
                <a:latin typeface="Calibri"/>
              </a:rPr>
              <a:t>Click to edit the outline text format</a:t>
            </a:r>
          </a:p>
          <a:p>
            <a:pPr marL="864000" lvl="1" indent="-324000" algn="l" defTabSz="1097280">
              <a:lnSpc>
                <a:spcPct val="90000"/>
              </a:lnSpc>
              <a:spcBef>
                <a:spcPts val="680"/>
              </a:spcBef>
              <a:buClr>
                <a:srgbClr val="FFFFFF"/>
              </a:buClr>
              <a:buSzPct val="75000"/>
              <a:buFont typeface="Symbol" charset="2"/>
              <a:buChar char=""/>
            </a:pPr>
            <a:r>
              <a:rPr lang="en-US" sz="3400" b="0" u="none" strike="noStrike">
                <a:solidFill>
                  <a:schemeClr val="dk1"/>
                </a:solidFill>
                <a:effectLst/>
                <a:uFillTx/>
                <a:latin typeface="Calibri"/>
              </a:rPr>
              <a:t>Second Outline Level</a:t>
            </a:r>
          </a:p>
          <a:p>
            <a:pPr marL="1296000" lvl="2" indent="-288000" algn="l" defTabSz="1097280">
              <a:lnSpc>
                <a:spcPct val="90000"/>
              </a:lnSpc>
              <a:spcBef>
                <a:spcPts val="581"/>
              </a:spcBef>
              <a:buClr>
                <a:srgbClr val="FFFFFF"/>
              </a:buClr>
              <a:buSzPct val="45000"/>
              <a:buFont typeface="Wingdings" charset="2"/>
              <a:buChar char=""/>
            </a:pPr>
            <a:r>
              <a:rPr lang="en-US" sz="2900" b="0" u="none" strike="noStrike">
                <a:solidFill>
                  <a:schemeClr val="dk1"/>
                </a:solidFill>
                <a:effectLst/>
                <a:uFillTx/>
                <a:latin typeface="Calibri"/>
              </a:rPr>
              <a:t>Third Outline Level</a:t>
            </a:r>
          </a:p>
          <a:p>
            <a:pPr marL="1728000" lvl="3" indent="-216000" algn="l" defTabSz="1097280">
              <a:lnSpc>
                <a:spcPct val="90000"/>
              </a:lnSpc>
              <a:spcBef>
                <a:spcPts val="479"/>
              </a:spcBef>
              <a:buClr>
                <a:srgbClr val="FFFFFF"/>
              </a:buClr>
              <a:buSzPct val="75000"/>
              <a:buFont typeface="Symbol" charset="2"/>
              <a:buChar char=""/>
            </a:pPr>
            <a:r>
              <a:rPr lang="en-US" sz="2400" b="0" u="none" strike="noStrike">
                <a:solidFill>
                  <a:schemeClr val="dk1"/>
                </a:solidFill>
                <a:effectLst/>
                <a:uFillTx/>
                <a:latin typeface="Calibri"/>
              </a:rPr>
              <a:t>Fourth Outline Level</a:t>
            </a:r>
          </a:p>
          <a:p>
            <a:pPr marL="2160000" lvl="4" indent="-216000" algn="l" defTabSz="1097280">
              <a:lnSpc>
                <a:spcPct val="90000"/>
              </a:lnSpc>
              <a:spcBef>
                <a:spcPts val="479"/>
              </a:spcBef>
              <a:buClr>
                <a:srgbClr val="FFFFFF"/>
              </a:buClr>
              <a:buSzPct val="45000"/>
              <a:buFont typeface="Wingdings" charset="2"/>
              <a:buChar char=""/>
            </a:pPr>
            <a:r>
              <a:rPr lang="en-US" sz="2400" b="0" u="none" strike="noStrike">
                <a:solidFill>
                  <a:schemeClr val="dk1"/>
                </a:solidFill>
                <a:effectLst/>
                <a:uFillTx/>
                <a:latin typeface="Calibri"/>
              </a:rPr>
              <a:t>Fifth Outline Level</a:t>
            </a:r>
          </a:p>
          <a:p>
            <a:pPr marL="2592000" lvl="5" indent="-216000" algn="l" defTabSz="1097280">
              <a:lnSpc>
                <a:spcPct val="90000"/>
              </a:lnSpc>
              <a:spcBef>
                <a:spcPts val="283"/>
              </a:spcBef>
              <a:buClr>
                <a:srgbClr val="FFFFFF"/>
              </a:buClr>
              <a:buSzPct val="45000"/>
              <a:buFont typeface="Wingdings" charset="2"/>
              <a:buChar char=""/>
            </a:pPr>
            <a:r>
              <a:rPr lang="en-US" sz="2000" b="0" u="none" strike="noStrike">
                <a:solidFill>
                  <a:schemeClr val="dk1"/>
                </a:solidFill>
                <a:effectLst/>
                <a:uFillTx/>
                <a:latin typeface="Calibri"/>
              </a:rPr>
              <a:t>Sixth Outline Level</a:t>
            </a:r>
          </a:p>
          <a:p>
            <a:pPr marL="3024000" lvl="6" indent="-216000" algn="l" defTabSz="1097280">
              <a:lnSpc>
                <a:spcPct val="90000"/>
              </a:lnSpc>
              <a:spcBef>
                <a:spcPts val="283"/>
              </a:spcBef>
              <a:buClr>
                <a:srgbClr val="FFFFFF"/>
              </a:buClr>
              <a:buSzPct val="45000"/>
              <a:buFont typeface="Wingdings" charset="2"/>
              <a:buChar char=""/>
            </a:pPr>
            <a:r>
              <a:rPr lang="en-US" sz="2000" b="0" u="none" strike="noStrike">
                <a:solidFill>
                  <a:schemeClr val="dk1"/>
                </a:solidFill>
                <a:effectLst/>
                <a:uFillTx/>
                <a:latin typeface="Calibri"/>
              </a:rPr>
              <a:t>Seventh Outline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Content with Caption">
    <p:bg>
      <p:bgPr>
        <a:solidFill>
          <a:srgbClr val="220000"/>
        </a:solidFill>
        <a:effectLst/>
      </p:bgPr>
    </p:bg>
    <p:spTree>
      <p:nvGrpSpPr>
        <p:cNvPr id="1" name=""/>
        <p:cNvGrpSpPr/>
        <p:nvPr/>
      </p:nvGrpSpPr>
      <p:grpSpPr>
        <a:xfrm>
          <a:off x="0" y="0"/>
          <a:ext cx="0" cy="0"/>
          <a:chOff x="0" y="0"/>
          <a:chExt cx="0" cy="0"/>
        </a:xfrm>
      </p:grpSpPr>
      <p:sp>
        <p:nvSpPr>
          <p:cNvPr id="24" name="PlaceHolder 1"/>
          <p:cNvSpPr>
            <a:spLocks noGrp="1"/>
          </p:cNvSpPr>
          <p:nvPr>
            <p:ph type="title"/>
          </p:nvPr>
        </p:nvSpPr>
        <p:spPr>
          <a:xfrm>
            <a:off x="548640" y="327600"/>
            <a:ext cx="3609000" cy="1393560"/>
          </a:xfrm>
          <a:prstGeom prst="rect">
            <a:avLst/>
          </a:prstGeom>
          <a:noFill/>
          <a:ln w="0">
            <a:noFill/>
          </a:ln>
        </p:spPr>
        <p:txBody>
          <a:bodyPr lIns="109800" tIns="54720" rIns="109800" bIns="54720" anchor="b">
            <a:noAutofit/>
          </a:bodyPr>
          <a:lstStyle>
            <a:lvl1pPr indent="0" algn="l" defTabSz="1097280">
              <a:lnSpc>
                <a:spcPct val="100000"/>
              </a:lnSpc>
              <a:buNone/>
              <a:tabLst>
                <a:tab pos="0" algn="l"/>
              </a:tabLst>
              <a:defRPr lang="en-US" sz="2400" b="1" u="none" strike="noStrike">
                <a:solidFill>
                  <a:schemeClr val="dk1"/>
                </a:solidFill>
                <a:effectLst/>
                <a:uFillTx/>
                <a:latin typeface="Calibri"/>
              </a:defRPr>
            </a:lvl1pPr>
          </a:lstStyle>
          <a:p>
            <a:pPr indent="0" algn="l" defTabSz="1097280">
              <a:lnSpc>
                <a:spcPct val="100000"/>
              </a:lnSpc>
              <a:buNone/>
              <a:tabLst>
                <a:tab pos="0" algn="l"/>
              </a:tabLst>
            </a:pPr>
            <a:r>
              <a:rPr lang="en-US" sz="2400" b="1" u="none" strike="noStrike">
                <a:solidFill>
                  <a:schemeClr val="dk1"/>
                </a:solidFill>
                <a:effectLst/>
                <a:uFillTx/>
                <a:latin typeface="Calibri"/>
              </a:rPr>
              <a:t>Click to edit Master title style</a:t>
            </a:r>
          </a:p>
        </p:txBody>
      </p:sp>
      <p:sp>
        <p:nvSpPr>
          <p:cNvPr id="25" name="PlaceHolder 2"/>
          <p:cNvSpPr>
            <a:spLocks noGrp="1"/>
          </p:cNvSpPr>
          <p:nvPr>
            <p:ph type="body"/>
          </p:nvPr>
        </p:nvSpPr>
        <p:spPr>
          <a:xfrm>
            <a:off x="4290120" y="327600"/>
            <a:ext cx="6132960" cy="7022520"/>
          </a:xfrm>
          <a:prstGeom prst="rect">
            <a:avLst/>
          </a:prstGeom>
          <a:noFill/>
          <a:ln w="0">
            <a:noFill/>
          </a:ln>
        </p:spPr>
        <p:txBody>
          <a:bodyPr lIns="109800" tIns="54720" rIns="109800" bIns="54720" anchor="t">
            <a:noAutofit/>
          </a:bodyPr>
          <a:lstStyle>
            <a:lvl1pPr algn="l" defTabSz="1097280">
              <a:lnSpc>
                <a:spcPct val="100000"/>
              </a:lnSpc>
              <a:spcBef>
                <a:spcPts val="760"/>
              </a:spcBef>
              <a:buClr>
                <a:srgbClr val="000000"/>
              </a:buClr>
              <a:buFont typeface="Arial"/>
              <a:buChar char="•"/>
              <a:defRPr lang="en-US" sz="3800" b="0" u="none" strike="noStrike">
                <a:solidFill>
                  <a:schemeClr val="dk1"/>
                </a:solidFill>
                <a:effectLst/>
                <a:uFillTx/>
                <a:latin typeface="Calibri"/>
              </a:defRPr>
            </a:lvl1pPr>
            <a:lvl2pPr lvl="1" algn="l" defTabSz="1097280">
              <a:lnSpc>
                <a:spcPct val="100000"/>
              </a:lnSpc>
              <a:spcBef>
                <a:spcPts val="680"/>
              </a:spcBef>
              <a:buClr>
                <a:srgbClr val="000000"/>
              </a:buClr>
              <a:buFont typeface="Arial"/>
              <a:buChar char="–"/>
              <a:defRPr lang="en-US" sz="3400" b="0" u="none" strike="noStrike">
                <a:solidFill>
                  <a:schemeClr val="dk1"/>
                </a:solidFill>
                <a:effectLst/>
                <a:uFillTx/>
                <a:latin typeface="Calibri"/>
              </a:defRPr>
            </a:lvl2pPr>
            <a:lvl3pPr lvl="2" algn="l" defTabSz="1097280">
              <a:lnSpc>
                <a:spcPct val="100000"/>
              </a:lnSpc>
              <a:spcBef>
                <a:spcPts val="581"/>
              </a:spcBef>
              <a:buClr>
                <a:srgbClr val="000000"/>
              </a:buClr>
              <a:buFont typeface="Arial"/>
              <a:buChar char="•"/>
              <a:defRPr lang="en-US" sz="2900" b="0" u="none" strike="noStrike">
                <a:solidFill>
                  <a:schemeClr val="dk1"/>
                </a:solidFill>
                <a:effectLst/>
                <a:uFillTx/>
                <a:latin typeface="Calibri"/>
              </a:defRPr>
            </a:lvl3pPr>
            <a:lvl4pPr lvl="3" algn="l" defTabSz="1097280">
              <a:lnSpc>
                <a:spcPct val="100000"/>
              </a:lnSpc>
              <a:spcBef>
                <a:spcPts val="479"/>
              </a:spcBef>
              <a:buClr>
                <a:srgbClr val="000000"/>
              </a:buClr>
              <a:buFont typeface="Arial"/>
              <a:buChar char="–"/>
              <a:defRPr lang="en-US" sz="2400" b="0" u="none" strike="noStrike">
                <a:solidFill>
                  <a:schemeClr val="dk1"/>
                </a:solidFill>
                <a:effectLst/>
                <a:uFillTx/>
                <a:latin typeface="Calibri"/>
              </a:defRPr>
            </a:lvl4pPr>
            <a:lvl5pPr lvl="4" algn="l" defTabSz="1097280">
              <a:lnSpc>
                <a:spcPct val="100000"/>
              </a:lnSpc>
              <a:spcBef>
                <a:spcPts val="479"/>
              </a:spcBef>
              <a:buClr>
                <a:srgbClr val="000000"/>
              </a:buClr>
              <a:buFont typeface="Arial"/>
              <a:buChar char="»"/>
              <a:defRPr lang="en-US" sz="2400" b="0" u="none" strike="noStrike">
                <a:solidFill>
                  <a:schemeClr val="dk1"/>
                </a:solidFill>
                <a:effectLst/>
                <a:uFillTx/>
                <a:latin typeface="Calibri"/>
              </a:defRPr>
            </a:lvl5pPr>
          </a:lstStyle>
          <a:p>
            <a:pPr marL="411480" indent="-411480" algn="l" defTabSz="1097280">
              <a:lnSpc>
                <a:spcPct val="100000"/>
              </a:lnSpc>
              <a:spcBef>
                <a:spcPts val="760"/>
              </a:spcBef>
              <a:buClr>
                <a:srgbClr val="000000"/>
              </a:buClr>
              <a:buFont typeface="Arial"/>
              <a:buChar char="•"/>
            </a:pPr>
            <a:r>
              <a:rPr lang="en-US" sz="3800" b="0" u="none" strike="noStrike">
                <a:solidFill>
                  <a:schemeClr val="dk1"/>
                </a:solidFill>
                <a:effectLst/>
                <a:uFillTx/>
                <a:latin typeface="Calibri"/>
              </a:rPr>
              <a:t>Click to edit Master text styles</a:t>
            </a:r>
          </a:p>
          <a:p>
            <a:pPr marL="891720" lvl="1" indent="-343080" algn="l" defTabSz="1097280">
              <a:lnSpc>
                <a:spcPct val="100000"/>
              </a:lnSpc>
              <a:spcBef>
                <a:spcPts val="680"/>
              </a:spcBef>
              <a:buClr>
                <a:srgbClr val="000000"/>
              </a:buClr>
              <a:buFont typeface="Arial"/>
              <a:buChar char="–"/>
            </a:pPr>
            <a:r>
              <a:rPr lang="en-US" sz="3400" b="0" u="none" strike="noStrike">
                <a:solidFill>
                  <a:schemeClr val="dk1"/>
                </a:solidFill>
                <a:effectLst/>
                <a:uFillTx/>
                <a:latin typeface="Calibri"/>
              </a:rPr>
              <a:t>Second level</a:t>
            </a:r>
          </a:p>
          <a:p>
            <a:pPr marL="1371600" lvl="2" indent="-274320" algn="l" defTabSz="1097280">
              <a:lnSpc>
                <a:spcPct val="100000"/>
              </a:lnSpc>
              <a:spcBef>
                <a:spcPts val="581"/>
              </a:spcBef>
              <a:buClr>
                <a:srgbClr val="000000"/>
              </a:buClr>
              <a:buFont typeface="Arial"/>
              <a:buChar char="•"/>
            </a:pPr>
            <a:r>
              <a:rPr lang="en-US" sz="2900" b="0" u="none" strike="noStrike">
                <a:solidFill>
                  <a:schemeClr val="dk1"/>
                </a:solidFill>
                <a:effectLst/>
                <a:uFillTx/>
                <a:latin typeface="Calibri"/>
              </a:rPr>
              <a:t>Third level</a:t>
            </a:r>
          </a:p>
          <a:p>
            <a:pPr marL="1920240" lvl="3" indent="-274320" algn="l" defTabSz="1097280">
              <a:lnSpc>
                <a:spcPct val="100000"/>
              </a:lnSpc>
              <a:spcBef>
                <a:spcPts val="479"/>
              </a:spcBef>
              <a:buClr>
                <a:srgbClr val="000000"/>
              </a:buClr>
              <a:buFont typeface="Arial"/>
              <a:buChar char="–"/>
            </a:pPr>
            <a:r>
              <a:rPr lang="en-US" sz="2400" b="0" u="none" strike="noStrike">
                <a:solidFill>
                  <a:schemeClr val="dk1"/>
                </a:solidFill>
                <a:effectLst/>
                <a:uFillTx/>
                <a:latin typeface="Calibri"/>
              </a:rPr>
              <a:t>Fourth level</a:t>
            </a:r>
          </a:p>
          <a:p>
            <a:pPr marL="2468880" lvl="4" indent="-274320" algn="l" defTabSz="1097280">
              <a:lnSpc>
                <a:spcPct val="100000"/>
              </a:lnSpc>
              <a:spcBef>
                <a:spcPts val="479"/>
              </a:spcBef>
              <a:buClr>
                <a:srgbClr val="000000"/>
              </a:buClr>
              <a:buFont typeface="Arial"/>
              <a:buChar char="»"/>
            </a:pPr>
            <a:r>
              <a:rPr lang="en-US" sz="2400" b="0" u="none" strike="noStrike">
                <a:solidFill>
                  <a:schemeClr val="dk1"/>
                </a:solidFill>
                <a:effectLst/>
                <a:uFillTx/>
                <a:latin typeface="Calibri"/>
              </a:rPr>
              <a:t>Fifth level</a:t>
            </a:r>
          </a:p>
        </p:txBody>
      </p:sp>
      <p:sp>
        <p:nvSpPr>
          <p:cNvPr id="26" name="PlaceHolder 3"/>
          <p:cNvSpPr>
            <a:spLocks noGrp="1"/>
          </p:cNvSpPr>
          <p:nvPr>
            <p:ph type="body"/>
          </p:nvPr>
        </p:nvSpPr>
        <p:spPr>
          <a:xfrm>
            <a:off x="548640" y="1722240"/>
            <a:ext cx="3609000" cy="5628240"/>
          </a:xfrm>
          <a:prstGeom prst="rect">
            <a:avLst/>
          </a:prstGeom>
          <a:noFill/>
          <a:ln w="0">
            <a:noFill/>
          </a:ln>
        </p:spPr>
        <p:txBody>
          <a:bodyPr lIns="109800" tIns="54720" rIns="109800" bIns="54720" anchor="t">
            <a:noAutofit/>
          </a:bodyPr>
          <a:lstStyle>
            <a:lvl1pPr marL="228600" indent="0" algn="l" defTabSz="1097280">
              <a:lnSpc>
                <a:spcPct val="100000"/>
              </a:lnSpc>
              <a:spcBef>
                <a:spcPts val="340"/>
              </a:spcBef>
              <a:buNone/>
              <a:tabLst>
                <a:tab pos="0" algn="l"/>
              </a:tabLst>
              <a:defRPr lang="en-US" sz="1700" b="0" u="none" strike="noStrike">
                <a:solidFill>
                  <a:schemeClr val="dk1"/>
                </a:solidFill>
                <a:effectLst/>
                <a:uFillTx/>
                <a:latin typeface="Calibri"/>
              </a:defRPr>
            </a:lvl1pPr>
          </a:lstStyle>
          <a:p>
            <a:pPr marL="228600" indent="0" algn="l" defTabSz="1097280">
              <a:lnSpc>
                <a:spcPct val="100000"/>
              </a:lnSpc>
              <a:spcBef>
                <a:spcPts val="340"/>
              </a:spcBef>
              <a:buNone/>
              <a:tabLst>
                <a:tab pos="0" algn="l"/>
              </a:tabLst>
            </a:pPr>
            <a:r>
              <a:rPr lang="en-US" sz="1700" b="0" u="none" strike="noStrike">
                <a:solidFill>
                  <a:schemeClr val="dk1"/>
                </a:solidFill>
                <a:effectLst/>
                <a:uFillTx/>
                <a:latin typeface="Calibri"/>
              </a:rPr>
              <a:t>Click to edit Master text styles</a:t>
            </a:r>
          </a:p>
        </p:txBody>
      </p:sp>
      <p:sp>
        <p:nvSpPr>
          <p:cNvPr id="27" name="PlaceHolder 4"/>
          <p:cNvSpPr>
            <a:spLocks noGrp="1"/>
          </p:cNvSpPr>
          <p:nvPr>
            <p:ph type="dt" idx="13"/>
          </p:nvPr>
        </p:nvSpPr>
        <p:spPr>
          <a:xfrm>
            <a:off x="548640" y="7627680"/>
            <a:ext cx="2559240" cy="437040"/>
          </a:xfrm>
          <a:prstGeom prst="rect">
            <a:avLst/>
          </a:prstGeom>
          <a:noFill/>
          <a:ln w="0">
            <a:noFill/>
          </a:ln>
        </p:spPr>
        <p:txBody>
          <a:bodyPr lIns="109800" tIns="54720" rIns="109800" bIns="54720" anchor="ctr">
            <a:noAutofit/>
          </a:bodyPr>
          <a:lstStyle>
            <a:lvl1pPr indent="0" algn="l"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l" defTabSz="1097280">
              <a:lnSpc>
                <a:spcPct val="100000"/>
              </a:lnSpc>
              <a:buNone/>
              <a:tabLst>
                <a:tab pos="0" algn="l"/>
              </a:tabLst>
            </a:pPr>
            <a:r>
              <a:rPr lang="en-US" sz="1400" b="0" u="none" strike="noStrike">
                <a:solidFill>
                  <a:schemeClr val="dk1">
                    <a:tint val="75000"/>
                  </a:schemeClr>
                </a:solidFill>
                <a:effectLst/>
                <a:uFillTx/>
                <a:latin typeface="Calibri"/>
              </a:rPr>
              <a:t>&lt;date/time&gt;</a:t>
            </a:r>
            <a:endParaRPr lang="en-US" sz="1400" b="0" u="none" strike="noStrike">
              <a:solidFill>
                <a:srgbClr val="FFFFFF"/>
              </a:solidFill>
              <a:effectLst/>
              <a:uFillTx/>
              <a:latin typeface="Times New Roman"/>
            </a:endParaRPr>
          </a:p>
        </p:txBody>
      </p:sp>
      <p:sp>
        <p:nvSpPr>
          <p:cNvPr id="28" name="PlaceHolder 5"/>
          <p:cNvSpPr>
            <a:spLocks noGrp="1"/>
          </p:cNvSpPr>
          <p:nvPr>
            <p:ph type="ftr" idx="14"/>
          </p:nvPr>
        </p:nvSpPr>
        <p:spPr>
          <a:xfrm>
            <a:off x="3749040" y="7627680"/>
            <a:ext cx="3473640" cy="437040"/>
          </a:xfrm>
          <a:prstGeom prst="rect">
            <a:avLst/>
          </a:prstGeom>
          <a:noFill/>
          <a:ln w="0">
            <a:noFill/>
          </a:ln>
        </p:spPr>
        <p:txBody>
          <a:bodyPr lIns="109800" tIns="54720" rIns="109800" bIns="54720" anchor="ctr">
            <a:noAutofit/>
          </a:bodyPr>
          <a:lstStyle>
            <a:lvl1pPr indent="0" algn="ctr" defTabSz="914400">
              <a:lnSpc>
                <a:spcPct val="100000"/>
              </a:lnSpc>
              <a:buNone/>
              <a:tabLst>
                <a:tab pos="0" algn="l"/>
              </a:tabLst>
              <a:defRPr lang="en-US" sz="1400" b="0" u="none" strike="noStrike">
                <a:solidFill>
                  <a:srgbClr val="FFFFFF"/>
                </a:solidFill>
                <a:effectLst/>
                <a:uFillTx/>
                <a:latin typeface="Times New Roman"/>
              </a:defRPr>
            </a:lvl1pPr>
          </a:lstStyle>
          <a:p>
            <a:pPr indent="0" algn="ctr" defTabSz="914400">
              <a:lnSpc>
                <a:spcPct val="100000"/>
              </a:lnSpc>
              <a:buNone/>
              <a:tabLst>
                <a:tab pos="0" algn="l"/>
              </a:tabLst>
            </a:pPr>
            <a:r>
              <a:rPr lang="en-US" sz="1400" b="0" u="none" strike="noStrike">
                <a:solidFill>
                  <a:srgbClr val="FFFFFF"/>
                </a:solidFill>
                <a:effectLst/>
                <a:uFillTx/>
                <a:latin typeface="Times New Roman"/>
              </a:rPr>
              <a:t>&lt;footer&gt;</a:t>
            </a:r>
          </a:p>
        </p:txBody>
      </p:sp>
      <p:sp>
        <p:nvSpPr>
          <p:cNvPr id="29" name="PlaceHolder 6"/>
          <p:cNvSpPr>
            <a:spLocks noGrp="1"/>
          </p:cNvSpPr>
          <p:nvPr>
            <p:ph type="sldNum" idx="15"/>
          </p:nvPr>
        </p:nvSpPr>
        <p:spPr>
          <a:xfrm>
            <a:off x="7863840" y="7627680"/>
            <a:ext cx="2559240" cy="437040"/>
          </a:xfrm>
          <a:prstGeom prst="rect">
            <a:avLst/>
          </a:prstGeom>
          <a:noFill/>
          <a:ln w="0">
            <a:noFill/>
          </a:ln>
        </p:spPr>
        <p:txBody>
          <a:bodyPr lIns="109800" tIns="54720" rIns="109800" bIns="54720" anchor="ctr">
            <a:noAutofit/>
          </a:bodyPr>
          <a:lstStyle>
            <a:lvl1pPr indent="0" algn="r"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r" defTabSz="1097280">
              <a:lnSpc>
                <a:spcPct val="100000"/>
              </a:lnSpc>
              <a:buNone/>
              <a:tabLst>
                <a:tab pos="0" algn="l"/>
              </a:tabLst>
            </a:pPr>
            <a:fld id="{C3318BD7-5881-486A-A5D5-73C3495E3937}" type="slidenum">
              <a:rPr lang="en-US" sz="1400" b="0" u="none" strike="noStrike">
                <a:solidFill>
                  <a:schemeClr val="dk1">
                    <a:tint val="75000"/>
                  </a:schemeClr>
                </a:solidFill>
                <a:effectLst/>
                <a:uFillTx/>
                <a:latin typeface="Calibri"/>
              </a:rPr>
              <a:pPr indent="0" algn="r" defTabSz="1097280">
                <a:lnSpc>
                  <a:spcPct val="100000"/>
                </a:lnSpc>
                <a:buNone/>
                <a:tabLst>
                  <a:tab pos="0" algn="l"/>
                </a:tabLst>
              </a:pPr>
              <a:t>‹#›</a:t>
            </a:fld>
            <a:endParaRPr lang="en-US" sz="1400" b="0" u="none" strike="noStrike">
              <a:solidFill>
                <a:srgbClr val="FFFFFF"/>
              </a:solidFill>
              <a:effectLst/>
              <a:uFillTx/>
              <a:latin typeface="Times New Roman"/>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Picture with Caption">
    <p:bg>
      <p:bgPr>
        <a:solidFill>
          <a:srgbClr val="220000"/>
        </a:solidFill>
        <a:effectLst/>
      </p:bgPr>
    </p:bg>
    <p:spTree>
      <p:nvGrpSpPr>
        <p:cNvPr id="1" name=""/>
        <p:cNvGrpSpPr/>
        <p:nvPr/>
      </p:nvGrpSpPr>
      <p:grpSpPr>
        <a:xfrm>
          <a:off x="0" y="0"/>
          <a:ext cx="0" cy="0"/>
          <a:chOff x="0" y="0"/>
          <a:chExt cx="0" cy="0"/>
        </a:xfrm>
      </p:grpSpPr>
      <p:sp>
        <p:nvSpPr>
          <p:cNvPr id="30" name="PlaceHolder 1"/>
          <p:cNvSpPr>
            <a:spLocks noGrp="1"/>
          </p:cNvSpPr>
          <p:nvPr>
            <p:ph type="title"/>
          </p:nvPr>
        </p:nvSpPr>
        <p:spPr>
          <a:xfrm>
            <a:off x="2150640" y="5760720"/>
            <a:ext cx="6582600" cy="678960"/>
          </a:xfrm>
          <a:prstGeom prst="rect">
            <a:avLst/>
          </a:prstGeom>
          <a:noFill/>
          <a:ln w="0">
            <a:noFill/>
          </a:ln>
        </p:spPr>
        <p:txBody>
          <a:bodyPr lIns="109800" tIns="54720" rIns="109800" bIns="54720" anchor="b">
            <a:noAutofit/>
          </a:bodyPr>
          <a:lstStyle>
            <a:lvl1pPr indent="0" algn="l" defTabSz="1097280">
              <a:lnSpc>
                <a:spcPct val="100000"/>
              </a:lnSpc>
              <a:buNone/>
              <a:tabLst>
                <a:tab pos="0" algn="l"/>
              </a:tabLst>
              <a:defRPr lang="en-US" sz="2400" b="1" u="none" strike="noStrike">
                <a:solidFill>
                  <a:schemeClr val="dk1"/>
                </a:solidFill>
                <a:effectLst/>
                <a:uFillTx/>
                <a:latin typeface="Calibri"/>
              </a:defRPr>
            </a:lvl1pPr>
          </a:lstStyle>
          <a:p>
            <a:pPr indent="0" algn="l" defTabSz="1097280">
              <a:lnSpc>
                <a:spcPct val="100000"/>
              </a:lnSpc>
              <a:buNone/>
              <a:tabLst>
                <a:tab pos="0" algn="l"/>
              </a:tabLst>
            </a:pPr>
            <a:r>
              <a:rPr lang="en-US" sz="2400" b="1" u="none" strike="noStrike">
                <a:solidFill>
                  <a:schemeClr val="dk1"/>
                </a:solidFill>
                <a:effectLst/>
                <a:uFillTx/>
                <a:latin typeface="Calibri"/>
              </a:rPr>
              <a:t>Click to edit Master title style</a:t>
            </a:r>
          </a:p>
        </p:txBody>
      </p:sp>
      <p:sp>
        <p:nvSpPr>
          <p:cNvPr id="31" name="PlaceHolder 2"/>
          <p:cNvSpPr>
            <a:spLocks noGrp="1"/>
          </p:cNvSpPr>
          <p:nvPr>
            <p:ph type="body"/>
          </p:nvPr>
        </p:nvSpPr>
        <p:spPr>
          <a:xfrm>
            <a:off x="2150640" y="735480"/>
            <a:ext cx="6582600" cy="4936680"/>
          </a:xfrm>
          <a:prstGeom prst="rect">
            <a:avLst/>
          </a:prstGeom>
          <a:noFill/>
          <a:ln w="0">
            <a:noFill/>
          </a:ln>
        </p:spPr>
        <p:txBody>
          <a:bodyPr lIns="90000" tIns="45000" rIns="90000" bIns="45000" anchor="t">
            <a:noAutofit/>
          </a:bodyPr>
          <a:lstStyle>
            <a:lvl1pPr algn="l" defTabSz="1097280">
              <a:lnSpc>
                <a:spcPct val="90000"/>
              </a:lnSpc>
              <a:spcBef>
                <a:spcPts val="340"/>
              </a:spcBef>
              <a:buClr>
                <a:srgbClr val="000000"/>
              </a:buClr>
              <a:buFont typeface="Arial"/>
              <a:buChar char="•"/>
              <a:tabLst>
                <a:tab pos="0" algn="l"/>
              </a:tabLst>
              <a:defRPr lang="en-US" sz="3800" b="0" u="none" strike="noStrike">
                <a:solidFill>
                  <a:schemeClr val="dk1"/>
                </a:solidFill>
                <a:effectLst/>
                <a:uFillTx/>
                <a:latin typeface="Calibri"/>
              </a:defRPr>
            </a:lvl1pPr>
            <a:lvl2pPr lvl="1" algn="l" defTabSz="1097280">
              <a:lnSpc>
                <a:spcPct val="90000"/>
              </a:lnSpc>
              <a:spcBef>
                <a:spcPts val="680"/>
              </a:spcBef>
              <a:buClr>
                <a:srgbClr val="FFFFFF"/>
              </a:buClr>
              <a:buSzPct val="75000"/>
              <a:buFont typeface="Symbol" charset="2"/>
              <a:buChar char=""/>
              <a:tabLst>
                <a:tab pos="0" algn="l"/>
              </a:tabLst>
              <a:defRPr lang="en-US" sz="3800" b="0" u="none" strike="noStrike">
                <a:solidFill>
                  <a:schemeClr val="dk1"/>
                </a:solidFill>
                <a:effectLst/>
                <a:uFillTx/>
                <a:latin typeface="Calibri"/>
              </a:defRPr>
            </a:lvl2pPr>
            <a:lvl3pPr lvl="2" algn="l" defTabSz="1097280">
              <a:lnSpc>
                <a:spcPct val="90000"/>
              </a:lnSpc>
              <a:spcBef>
                <a:spcPts val="581"/>
              </a:spcBef>
              <a:buClr>
                <a:srgbClr val="FFFFFF"/>
              </a:buClr>
              <a:buSzPct val="45000"/>
              <a:buFont typeface="Wingdings" charset="2"/>
              <a:buChar char=""/>
              <a:tabLst>
                <a:tab pos="0" algn="l"/>
              </a:tabLst>
              <a:defRPr lang="en-US" sz="3800" b="0" u="none" strike="noStrike">
                <a:solidFill>
                  <a:schemeClr val="dk1"/>
                </a:solidFill>
                <a:effectLst/>
                <a:uFillTx/>
                <a:latin typeface="Calibri"/>
              </a:defRPr>
            </a:lvl3pPr>
            <a:lvl4pPr lvl="3" algn="l" defTabSz="1097280">
              <a:lnSpc>
                <a:spcPct val="90000"/>
              </a:lnSpc>
              <a:spcBef>
                <a:spcPts val="479"/>
              </a:spcBef>
              <a:buClr>
                <a:srgbClr val="FFFFFF"/>
              </a:buClr>
              <a:buSzPct val="75000"/>
              <a:buFont typeface="Symbol" charset="2"/>
              <a:buChar char=""/>
              <a:tabLst>
                <a:tab pos="0" algn="l"/>
              </a:tabLst>
              <a:defRPr lang="en-US" sz="3800" b="0" u="none" strike="noStrike">
                <a:solidFill>
                  <a:schemeClr val="dk1"/>
                </a:solidFill>
                <a:effectLst/>
                <a:uFillTx/>
                <a:latin typeface="Calibri"/>
              </a:defRPr>
            </a:lvl4pPr>
            <a:lvl5pPr lvl="4" algn="l" defTabSz="1097280">
              <a:lnSpc>
                <a:spcPct val="90000"/>
              </a:lnSpc>
              <a:spcBef>
                <a:spcPts val="479"/>
              </a:spcBef>
              <a:buClr>
                <a:srgbClr val="FFFFFF"/>
              </a:buClr>
              <a:buSzPct val="45000"/>
              <a:buFont typeface="Wingdings" charset="2"/>
              <a:buChar char=""/>
              <a:tabLst>
                <a:tab pos="0" algn="l"/>
              </a:tabLst>
              <a:defRPr lang="en-US" sz="3800" b="0" u="none" strike="noStrike">
                <a:solidFill>
                  <a:schemeClr val="dk1"/>
                </a:solidFill>
                <a:effectLst/>
                <a:uFillTx/>
                <a:latin typeface="Calibri"/>
              </a:defRPr>
            </a:lvl5pPr>
            <a:lvl6pPr lvl="5" algn="l" defTabSz="1097280">
              <a:lnSpc>
                <a:spcPct val="90000"/>
              </a:lnSpc>
              <a:spcBef>
                <a:spcPts val="283"/>
              </a:spcBef>
              <a:buClr>
                <a:srgbClr val="FFFFFF"/>
              </a:buClr>
              <a:buSzPct val="45000"/>
              <a:buFont typeface="Wingdings" charset="2"/>
              <a:buChar char=""/>
              <a:tabLst>
                <a:tab pos="0" algn="l"/>
              </a:tabLst>
              <a:defRPr lang="en-US" sz="3800" b="0" u="none" strike="noStrike">
                <a:solidFill>
                  <a:schemeClr val="dk1"/>
                </a:solidFill>
                <a:effectLst/>
                <a:uFillTx/>
                <a:latin typeface="Calibri"/>
              </a:defRPr>
            </a:lvl6pPr>
            <a:lvl7pPr lvl="6" algn="l" defTabSz="1097280">
              <a:lnSpc>
                <a:spcPct val="90000"/>
              </a:lnSpc>
              <a:spcBef>
                <a:spcPts val="283"/>
              </a:spcBef>
              <a:buClr>
                <a:srgbClr val="FFFFFF"/>
              </a:buClr>
              <a:buSzPct val="45000"/>
              <a:buFont typeface="Wingdings" charset="2"/>
              <a:buChar char=""/>
              <a:tabLst>
                <a:tab pos="0" algn="l"/>
              </a:tabLst>
              <a:defRPr lang="en-US" sz="3800" b="0" u="none" strike="noStrike">
                <a:solidFill>
                  <a:schemeClr val="dk1"/>
                </a:solidFill>
                <a:effectLst/>
                <a:uFillTx/>
                <a:latin typeface="Calibri"/>
              </a:defRPr>
            </a:lvl7pPr>
          </a:lstStyle>
          <a:p>
            <a:pPr marL="228600" indent="-228600" algn="l" defTabSz="1097280">
              <a:lnSpc>
                <a:spcPct val="90000"/>
              </a:lnSpc>
              <a:spcBef>
                <a:spcPts val="340"/>
              </a:spcBef>
              <a:buClr>
                <a:srgbClr val="000000"/>
              </a:buClr>
              <a:buFont typeface="Arial"/>
              <a:buChar char="•"/>
              <a:tabLst>
                <a:tab pos="0" algn="l"/>
              </a:tabLst>
            </a:pPr>
            <a:r>
              <a:rPr lang="en-US" sz="3800" b="0" u="none" strike="noStrike">
                <a:solidFill>
                  <a:schemeClr val="dk1"/>
                </a:solidFill>
                <a:effectLst/>
                <a:uFillTx/>
                <a:latin typeface="Calibri"/>
              </a:rPr>
              <a:t>Click to edit the outline text format</a:t>
            </a:r>
          </a:p>
          <a:p>
            <a:pPr marL="548640" lvl="1" indent="-228600" algn="l" defTabSz="1097280">
              <a:lnSpc>
                <a:spcPct val="90000"/>
              </a:lnSpc>
              <a:spcBef>
                <a:spcPts val="680"/>
              </a:spcBef>
              <a:buClr>
                <a:srgbClr val="FFFFFF"/>
              </a:buClr>
              <a:buSzPct val="75000"/>
              <a:buFont typeface="Symbol" charset="2"/>
              <a:buChar char=""/>
              <a:tabLst>
                <a:tab pos="0" algn="l"/>
              </a:tabLst>
            </a:pPr>
            <a:r>
              <a:rPr lang="en-US" sz="3800" b="0" u="none" strike="noStrike">
                <a:solidFill>
                  <a:schemeClr val="dk1"/>
                </a:solidFill>
                <a:effectLst/>
                <a:uFillTx/>
                <a:latin typeface="Calibri"/>
              </a:rPr>
              <a:t>Second Outline Level</a:t>
            </a:r>
          </a:p>
          <a:p>
            <a:pPr marL="1097280" lvl="2" indent="-228600" algn="l" defTabSz="1097280">
              <a:lnSpc>
                <a:spcPct val="90000"/>
              </a:lnSpc>
              <a:spcBef>
                <a:spcPts val="581"/>
              </a:spcBef>
              <a:buClr>
                <a:srgbClr val="FFFFFF"/>
              </a:buClr>
              <a:buSzPct val="45000"/>
              <a:buFont typeface="Wingdings" charset="2"/>
              <a:buChar char=""/>
              <a:tabLst>
                <a:tab pos="0" algn="l"/>
              </a:tabLst>
            </a:pPr>
            <a:r>
              <a:rPr lang="en-US" sz="3800" b="0" u="none" strike="noStrike">
                <a:solidFill>
                  <a:schemeClr val="dk1"/>
                </a:solidFill>
                <a:effectLst/>
                <a:uFillTx/>
                <a:latin typeface="Calibri"/>
              </a:rPr>
              <a:t>Third Outline Level</a:t>
            </a:r>
          </a:p>
          <a:p>
            <a:pPr marL="1645920" lvl="3" indent="-228600" algn="l" defTabSz="1097280">
              <a:lnSpc>
                <a:spcPct val="90000"/>
              </a:lnSpc>
              <a:spcBef>
                <a:spcPts val="479"/>
              </a:spcBef>
              <a:buClr>
                <a:srgbClr val="FFFFFF"/>
              </a:buClr>
              <a:buSzPct val="75000"/>
              <a:buFont typeface="Symbol" charset="2"/>
              <a:buChar char=""/>
              <a:tabLst>
                <a:tab pos="0" algn="l"/>
              </a:tabLst>
            </a:pPr>
            <a:r>
              <a:rPr lang="en-US" sz="3800" b="0" u="none" strike="noStrike">
                <a:solidFill>
                  <a:schemeClr val="dk1"/>
                </a:solidFill>
                <a:effectLst/>
                <a:uFillTx/>
                <a:latin typeface="Calibri"/>
              </a:rPr>
              <a:t>Fourth Outline Level</a:t>
            </a:r>
          </a:p>
          <a:p>
            <a:pPr marL="2194560" lvl="4" indent="-228600" algn="l" defTabSz="1097280">
              <a:lnSpc>
                <a:spcPct val="90000"/>
              </a:lnSpc>
              <a:spcBef>
                <a:spcPts val="479"/>
              </a:spcBef>
              <a:buClr>
                <a:srgbClr val="FFFFFF"/>
              </a:buClr>
              <a:buSzPct val="45000"/>
              <a:buFont typeface="Wingdings" charset="2"/>
              <a:buChar char=""/>
              <a:tabLst>
                <a:tab pos="0" algn="l"/>
              </a:tabLst>
            </a:pPr>
            <a:r>
              <a:rPr lang="en-US" sz="3800" b="0" u="none" strike="noStrike">
                <a:solidFill>
                  <a:schemeClr val="dk1"/>
                </a:solidFill>
                <a:effectLst/>
                <a:uFillTx/>
                <a:latin typeface="Calibri"/>
              </a:rPr>
              <a:t>Fifth Outline Level</a:t>
            </a:r>
          </a:p>
          <a:p>
            <a:pPr marL="2743200" lvl="5" indent="-228600" algn="l" defTabSz="1097280">
              <a:lnSpc>
                <a:spcPct val="90000"/>
              </a:lnSpc>
              <a:spcBef>
                <a:spcPts val="283"/>
              </a:spcBef>
              <a:buClr>
                <a:srgbClr val="FFFFFF"/>
              </a:buClr>
              <a:buSzPct val="45000"/>
              <a:buFont typeface="Wingdings" charset="2"/>
              <a:buChar char=""/>
              <a:tabLst>
                <a:tab pos="0" algn="l"/>
              </a:tabLst>
            </a:pPr>
            <a:r>
              <a:rPr lang="en-US" sz="3800" b="0" u="none" strike="noStrike">
                <a:solidFill>
                  <a:schemeClr val="dk1"/>
                </a:solidFill>
                <a:effectLst/>
                <a:uFillTx/>
                <a:latin typeface="Calibri"/>
              </a:rPr>
              <a:t>Sixth Outline Level</a:t>
            </a:r>
          </a:p>
          <a:p>
            <a:pPr marL="3291840" lvl="6" indent="-228600" algn="l" defTabSz="1097280">
              <a:lnSpc>
                <a:spcPct val="90000"/>
              </a:lnSpc>
              <a:spcBef>
                <a:spcPts val="283"/>
              </a:spcBef>
              <a:buClr>
                <a:srgbClr val="FFFFFF"/>
              </a:buClr>
              <a:buSzPct val="45000"/>
              <a:buFont typeface="Wingdings" charset="2"/>
              <a:buChar char=""/>
              <a:tabLst>
                <a:tab pos="0" algn="l"/>
              </a:tabLst>
            </a:pPr>
            <a:r>
              <a:rPr lang="en-US" sz="3800" b="0" u="none" strike="noStrike">
                <a:solidFill>
                  <a:schemeClr val="dk1"/>
                </a:solidFill>
                <a:effectLst/>
                <a:uFillTx/>
                <a:latin typeface="Calibri"/>
              </a:rPr>
              <a:t>Seventh Outline Level</a:t>
            </a:r>
          </a:p>
        </p:txBody>
      </p:sp>
      <p:sp>
        <p:nvSpPr>
          <p:cNvPr id="32" name="PlaceHolder 3"/>
          <p:cNvSpPr>
            <a:spLocks noGrp="1"/>
          </p:cNvSpPr>
          <p:nvPr>
            <p:ph type="body"/>
          </p:nvPr>
        </p:nvSpPr>
        <p:spPr>
          <a:xfrm>
            <a:off x="2150640" y="6440760"/>
            <a:ext cx="6582600" cy="964800"/>
          </a:xfrm>
          <a:prstGeom prst="rect">
            <a:avLst/>
          </a:prstGeom>
          <a:noFill/>
          <a:ln w="0">
            <a:noFill/>
          </a:ln>
        </p:spPr>
        <p:txBody>
          <a:bodyPr lIns="109800" tIns="54720" rIns="109800" bIns="54720" anchor="t">
            <a:noAutofit/>
          </a:bodyPr>
          <a:lstStyle>
            <a:lvl1pPr marL="228600" indent="0" algn="l" defTabSz="1097280">
              <a:lnSpc>
                <a:spcPct val="100000"/>
              </a:lnSpc>
              <a:spcBef>
                <a:spcPts val="340"/>
              </a:spcBef>
              <a:buNone/>
              <a:tabLst>
                <a:tab pos="0" algn="l"/>
              </a:tabLst>
              <a:defRPr lang="en-US" sz="1700" b="0" u="none" strike="noStrike">
                <a:solidFill>
                  <a:schemeClr val="dk1"/>
                </a:solidFill>
                <a:effectLst/>
                <a:uFillTx/>
                <a:latin typeface="Calibri"/>
              </a:defRPr>
            </a:lvl1pPr>
          </a:lstStyle>
          <a:p>
            <a:pPr marL="228600" indent="0" algn="l" defTabSz="1097280">
              <a:lnSpc>
                <a:spcPct val="100000"/>
              </a:lnSpc>
              <a:spcBef>
                <a:spcPts val="340"/>
              </a:spcBef>
              <a:buNone/>
              <a:tabLst>
                <a:tab pos="0" algn="l"/>
              </a:tabLst>
            </a:pPr>
            <a:r>
              <a:rPr lang="en-US" sz="1700" b="0" u="none" strike="noStrike">
                <a:solidFill>
                  <a:schemeClr val="dk1"/>
                </a:solidFill>
                <a:effectLst/>
                <a:uFillTx/>
                <a:latin typeface="Calibri"/>
              </a:rPr>
              <a:t>Click to edit Master text styles</a:t>
            </a:r>
          </a:p>
        </p:txBody>
      </p:sp>
      <p:sp>
        <p:nvSpPr>
          <p:cNvPr id="33" name="PlaceHolder 4"/>
          <p:cNvSpPr>
            <a:spLocks noGrp="1"/>
          </p:cNvSpPr>
          <p:nvPr>
            <p:ph type="dt" idx="16"/>
          </p:nvPr>
        </p:nvSpPr>
        <p:spPr>
          <a:xfrm>
            <a:off x="548640" y="7627680"/>
            <a:ext cx="2559240" cy="437040"/>
          </a:xfrm>
          <a:prstGeom prst="rect">
            <a:avLst/>
          </a:prstGeom>
          <a:noFill/>
          <a:ln w="0">
            <a:noFill/>
          </a:ln>
        </p:spPr>
        <p:txBody>
          <a:bodyPr lIns="109800" tIns="54720" rIns="109800" bIns="54720" anchor="ctr">
            <a:noAutofit/>
          </a:bodyPr>
          <a:lstStyle>
            <a:lvl1pPr indent="0" algn="l"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l" defTabSz="1097280">
              <a:lnSpc>
                <a:spcPct val="100000"/>
              </a:lnSpc>
              <a:buNone/>
              <a:tabLst>
                <a:tab pos="0" algn="l"/>
              </a:tabLst>
            </a:pPr>
            <a:r>
              <a:rPr lang="en-US" sz="1400" b="0" u="none" strike="noStrike">
                <a:solidFill>
                  <a:schemeClr val="dk1">
                    <a:tint val="75000"/>
                  </a:schemeClr>
                </a:solidFill>
                <a:effectLst/>
                <a:uFillTx/>
                <a:latin typeface="Calibri"/>
              </a:rPr>
              <a:t>&lt;date/time&gt;</a:t>
            </a:r>
            <a:endParaRPr lang="en-US" sz="1400" b="0" u="none" strike="noStrike">
              <a:solidFill>
                <a:srgbClr val="FFFFFF"/>
              </a:solidFill>
              <a:effectLst/>
              <a:uFillTx/>
              <a:latin typeface="Times New Roman"/>
            </a:endParaRPr>
          </a:p>
        </p:txBody>
      </p:sp>
      <p:sp>
        <p:nvSpPr>
          <p:cNvPr id="34" name="PlaceHolder 5"/>
          <p:cNvSpPr>
            <a:spLocks noGrp="1"/>
          </p:cNvSpPr>
          <p:nvPr>
            <p:ph type="ftr" idx="17"/>
          </p:nvPr>
        </p:nvSpPr>
        <p:spPr>
          <a:xfrm>
            <a:off x="3749040" y="7627680"/>
            <a:ext cx="3473640" cy="437040"/>
          </a:xfrm>
          <a:prstGeom prst="rect">
            <a:avLst/>
          </a:prstGeom>
          <a:noFill/>
          <a:ln w="0">
            <a:noFill/>
          </a:ln>
        </p:spPr>
        <p:txBody>
          <a:bodyPr lIns="109800" tIns="54720" rIns="109800" bIns="54720" anchor="ctr">
            <a:noAutofit/>
          </a:bodyPr>
          <a:lstStyle>
            <a:lvl1pPr indent="0" algn="ctr" defTabSz="914400">
              <a:lnSpc>
                <a:spcPct val="100000"/>
              </a:lnSpc>
              <a:buNone/>
              <a:tabLst>
                <a:tab pos="0" algn="l"/>
              </a:tabLst>
              <a:defRPr lang="en-US" sz="1400" b="0" u="none" strike="noStrike">
                <a:solidFill>
                  <a:srgbClr val="FFFFFF"/>
                </a:solidFill>
                <a:effectLst/>
                <a:uFillTx/>
                <a:latin typeface="Times New Roman"/>
              </a:defRPr>
            </a:lvl1pPr>
          </a:lstStyle>
          <a:p>
            <a:pPr indent="0" algn="ctr" defTabSz="914400">
              <a:lnSpc>
                <a:spcPct val="100000"/>
              </a:lnSpc>
              <a:buNone/>
              <a:tabLst>
                <a:tab pos="0" algn="l"/>
              </a:tabLst>
            </a:pPr>
            <a:r>
              <a:rPr lang="en-US" sz="1400" b="0" u="none" strike="noStrike">
                <a:solidFill>
                  <a:srgbClr val="FFFFFF"/>
                </a:solidFill>
                <a:effectLst/>
                <a:uFillTx/>
                <a:latin typeface="Times New Roman"/>
              </a:rPr>
              <a:t>&lt;footer&gt;</a:t>
            </a:r>
          </a:p>
        </p:txBody>
      </p:sp>
      <p:sp>
        <p:nvSpPr>
          <p:cNvPr id="35" name="PlaceHolder 6"/>
          <p:cNvSpPr>
            <a:spLocks noGrp="1"/>
          </p:cNvSpPr>
          <p:nvPr>
            <p:ph type="sldNum" idx="18"/>
          </p:nvPr>
        </p:nvSpPr>
        <p:spPr>
          <a:xfrm>
            <a:off x="7863840" y="7627680"/>
            <a:ext cx="2559240" cy="437040"/>
          </a:xfrm>
          <a:prstGeom prst="rect">
            <a:avLst/>
          </a:prstGeom>
          <a:noFill/>
          <a:ln w="0">
            <a:noFill/>
          </a:ln>
        </p:spPr>
        <p:txBody>
          <a:bodyPr lIns="109800" tIns="54720" rIns="109800" bIns="54720" anchor="ctr">
            <a:noAutofit/>
          </a:bodyPr>
          <a:lstStyle>
            <a:lvl1pPr indent="0" algn="r"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r" defTabSz="1097280">
              <a:lnSpc>
                <a:spcPct val="100000"/>
              </a:lnSpc>
              <a:buNone/>
              <a:tabLst>
                <a:tab pos="0" algn="l"/>
              </a:tabLst>
            </a:pPr>
            <a:fld id="{E8A771E5-9149-41EA-BDEC-D62186F0D842}" type="slidenum">
              <a:rPr lang="en-US" sz="1400" b="0" u="none" strike="noStrike">
                <a:solidFill>
                  <a:schemeClr val="dk1">
                    <a:tint val="75000"/>
                  </a:schemeClr>
                </a:solidFill>
                <a:effectLst/>
                <a:uFillTx/>
                <a:latin typeface="Calibri"/>
              </a:rPr>
              <a:pPr indent="0" algn="r" defTabSz="1097280">
                <a:lnSpc>
                  <a:spcPct val="100000"/>
                </a:lnSpc>
                <a:buNone/>
                <a:tabLst>
                  <a:tab pos="0" algn="l"/>
                </a:tabLst>
              </a:pPr>
              <a:t>‹#›</a:t>
            </a:fld>
            <a:endParaRPr lang="en-US" sz="1400" b="0" u="none" strike="noStrike">
              <a:solidFill>
                <a:srgbClr val="FFFFFF"/>
              </a:solidFill>
              <a:effectLst/>
              <a:uFillTx/>
              <a:latin typeface="Times New Roman"/>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rgbClr val="220000"/>
        </a:solidFill>
        <a:effectLst/>
      </p:bgPr>
    </p:bg>
    <p:spTree>
      <p:nvGrpSpPr>
        <p:cNvPr id="1" name=""/>
        <p:cNvGrpSpPr/>
        <p:nvPr/>
      </p:nvGrpSpPr>
      <p:grpSpPr>
        <a:xfrm>
          <a:off x="0" y="0"/>
          <a:ext cx="0" cy="0"/>
          <a:chOff x="0" y="0"/>
          <a:chExt cx="0" cy="0"/>
        </a:xfrm>
      </p:grpSpPr>
      <p:sp>
        <p:nvSpPr>
          <p:cNvPr id="36" name="PlaceHolder 1"/>
          <p:cNvSpPr>
            <a:spLocks noGrp="1"/>
          </p:cNvSpPr>
          <p:nvPr>
            <p:ph type="title"/>
          </p:nvPr>
        </p:nvSpPr>
        <p:spPr>
          <a:xfrm>
            <a:off x="548640" y="329400"/>
            <a:ext cx="9874440" cy="1370520"/>
          </a:xfrm>
          <a:prstGeom prst="rect">
            <a:avLst/>
          </a:prstGeom>
          <a:noFill/>
          <a:ln w="0">
            <a:noFill/>
          </a:ln>
        </p:spPr>
        <p:txBody>
          <a:bodyPr lIns="109800" tIns="54720" rIns="109800" bIns="54720" anchor="ctr">
            <a:noAutofit/>
          </a:bodyPr>
          <a:lstStyle>
            <a:lvl1pPr indent="0" algn="ctr" defTabSz="1097280">
              <a:lnSpc>
                <a:spcPct val="100000"/>
              </a:lnSpc>
              <a:buNone/>
              <a:tabLst>
                <a:tab pos="0" algn="l"/>
              </a:tabLst>
              <a:defRPr lang="en-US" sz="5300" b="0" u="none" strike="noStrike">
                <a:solidFill>
                  <a:schemeClr val="dk1"/>
                </a:solidFill>
                <a:effectLst/>
                <a:uFillTx/>
                <a:latin typeface="Calibri"/>
              </a:defRPr>
            </a:lvl1pPr>
          </a:lstStyle>
          <a:p>
            <a:pPr indent="0" algn="ctr" defTabSz="1097280">
              <a:lnSpc>
                <a:spcPct val="100000"/>
              </a:lnSpc>
              <a:buNone/>
              <a:tabLst>
                <a:tab pos="0" algn="l"/>
              </a:tabLst>
            </a:pPr>
            <a:r>
              <a:rPr lang="en-US" sz="5300" b="0" u="none" strike="noStrike">
                <a:solidFill>
                  <a:schemeClr val="dk1"/>
                </a:solidFill>
                <a:effectLst/>
                <a:uFillTx/>
                <a:latin typeface="Calibri"/>
              </a:rPr>
              <a:t>Click to edit Master title style</a:t>
            </a:r>
          </a:p>
        </p:txBody>
      </p:sp>
      <p:sp>
        <p:nvSpPr>
          <p:cNvPr id="37" name="PlaceHolder 2"/>
          <p:cNvSpPr>
            <a:spLocks noGrp="1"/>
          </p:cNvSpPr>
          <p:nvPr>
            <p:ph type="body"/>
          </p:nvPr>
        </p:nvSpPr>
        <p:spPr>
          <a:xfrm>
            <a:off x="548640" y="1920240"/>
            <a:ext cx="9874440" cy="5430240"/>
          </a:xfrm>
          <a:prstGeom prst="rect">
            <a:avLst/>
          </a:prstGeom>
          <a:noFill/>
          <a:ln w="0">
            <a:noFill/>
          </a:ln>
        </p:spPr>
        <p:txBody>
          <a:bodyPr vert="eaVert" lIns="109800" tIns="54720" rIns="109800" bIns="54720" anchor="t">
            <a:noAutofit/>
          </a:bodyPr>
          <a:lstStyle>
            <a:lvl1pPr algn="l" defTabSz="1097280">
              <a:lnSpc>
                <a:spcPct val="100000"/>
              </a:lnSpc>
              <a:spcBef>
                <a:spcPts val="760"/>
              </a:spcBef>
              <a:buClr>
                <a:srgbClr val="000000"/>
              </a:buClr>
              <a:buFont typeface="Arial"/>
              <a:buChar char="•"/>
              <a:defRPr lang="en-US" sz="3800" b="0" u="none" strike="noStrike">
                <a:solidFill>
                  <a:schemeClr val="dk1"/>
                </a:solidFill>
                <a:effectLst/>
                <a:uFillTx/>
                <a:latin typeface="Calibri"/>
              </a:defRPr>
            </a:lvl1pPr>
            <a:lvl2pPr lvl="1" algn="l" defTabSz="1097280">
              <a:lnSpc>
                <a:spcPct val="100000"/>
              </a:lnSpc>
              <a:spcBef>
                <a:spcPts val="680"/>
              </a:spcBef>
              <a:buClr>
                <a:srgbClr val="000000"/>
              </a:buClr>
              <a:buFont typeface="Arial"/>
              <a:buChar char="–"/>
              <a:defRPr lang="en-US" sz="3400" b="0" u="none" strike="noStrike">
                <a:solidFill>
                  <a:schemeClr val="dk1"/>
                </a:solidFill>
                <a:effectLst/>
                <a:uFillTx/>
                <a:latin typeface="Calibri"/>
              </a:defRPr>
            </a:lvl2pPr>
            <a:lvl3pPr lvl="2" algn="l" defTabSz="1097280">
              <a:lnSpc>
                <a:spcPct val="100000"/>
              </a:lnSpc>
              <a:spcBef>
                <a:spcPts val="581"/>
              </a:spcBef>
              <a:buClr>
                <a:srgbClr val="000000"/>
              </a:buClr>
              <a:buFont typeface="Arial"/>
              <a:buChar char="•"/>
              <a:defRPr lang="en-US" sz="2900" b="0" u="none" strike="noStrike">
                <a:solidFill>
                  <a:schemeClr val="dk1"/>
                </a:solidFill>
                <a:effectLst/>
                <a:uFillTx/>
                <a:latin typeface="Calibri"/>
              </a:defRPr>
            </a:lvl3pPr>
            <a:lvl4pPr lvl="3" algn="l" defTabSz="1097280">
              <a:lnSpc>
                <a:spcPct val="100000"/>
              </a:lnSpc>
              <a:spcBef>
                <a:spcPts val="479"/>
              </a:spcBef>
              <a:buClr>
                <a:srgbClr val="000000"/>
              </a:buClr>
              <a:buFont typeface="Arial"/>
              <a:buChar char="–"/>
              <a:defRPr lang="en-US" sz="2400" b="0" u="none" strike="noStrike">
                <a:solidFill>
                  <a:schemeClr val="dk1"/>
                </a:solidFill>
                <a:effectLst/>
                <a:uFillTx/>
                <a:latin typeface="Calibri"/>
              </a:defRPr>
            </a:lvl4pPr>
            <a:lvl5pPr lvl="4" algn="l" defTabSz="1097280">
              <a:lnSpc>
                <a:spcPct val="100000"/>
              </a:lnSpc>
              <a:spcBef>
                <a:spcPts val="479"/>
              </a:spcBef>
              <a:buClr>
                <a:srgbClr val="000000"/>
              </a:buClr>
              <a:buFont typeface="Arial"/>
              <a:buChar char="»"/>
              <a:defRPr lang="en-US" sz="2400" b="0" u="none" strike="noStrike">
                <a:solidFill>
                  <a:schemeClr val="dk1"/>
                </a:solidFill>
                <a:effectLst/>
                <a:uFillTx/>
                <a:latin typeface="Calibri"/>
              </a:defRPr>
            </a:lvl5pPr>
          </a:lstStyle>
          <a:p>
            <a:pPr marL="411480" indent="-411480" algn="l" defTabSz="1097280">
              <a:lnSpc>
                <a:spcPct val="100000"/>
              </a:lnSpc>
              <a:spcBef>
                <a:spcPts val="760"/>
              </a:spcBef>
              <a:buClr>
                <a:srgbClr val="000000"/>
              </a:buClr>
              <a:buFont typeface="Arial"/>
              <a:buChar char="•"/>
            </a:pPr>
            <a:r>
              <a:rPr lang="en-US" sz="3800" b="0" u="none" strike="noStrike">
                <a:solidFill>
                  <a:schemeClr val="dk1"/>
                </a:solidFill>
                <a:effectLst/>
                <a:uFillTx/>
                <a:latin typeface="Calibri"/>
              </a:rPr>
              <a:t>Click to edit Master text styles</a:t>
            </a:r>
          </a:p>
          <a:p>
            <a:pPr marL="891720" lvl="1" indent="-343080" algn="l" defTabSz="1097280">
              <a:lnSpc>
                <a:spcPct val="100000"/>
              </a:lnSpc>
              <a:spcBef>
                <a:spcPts val="680"/>
              </a:spcBef>
              <a:buClr>
                <a:srgbClr val="000000"/>
              </a:buClr>
              <a:buFont typeface="Arial"/>
              <a:buChar char="–"/>
            </a:pPr>
            <a:r>
              <a:rPr lang="en-US" sz="3400" b="0" u="none" strike="noStrike">
                <a:solidFill>
                  <a:schemeClr val="dk1"/>
                </a:solidFill>
                <a:effectLst/>
                <a:uFillTx/>
                <a:latin typeface="Calibri"/>
              </a:rPr>
              <a:t>Second level</a:t>
            </a:r>
          </a:p>
          <a:p>
            <a:pPr marL="1371600" lvl="2" indent="-274320" algn="l" defTabSz="1097280">
              <a:lnSpc>
                <a:spcPct val="100000"/>
              </a:lnSpc>
              <a:spcBef>
                <a:spcPts val="581"/>
              </a:spcBef>
              <a:buClr>
                <a:srgbClr val="000000"/>
              </a:buClr>
              <a:buFont typeface="Arial"/>
              <a:buChar char="•"/>
            </a:pPr>
            <a:r>
              <a:rPr lang="en-US" sz="2900" b="0" u="none" strike="noStrike">
                <a:solidFill>
                  <a:schemeClr val="dk1"/>
                </a:solidFill>
                <a:effectLst/>
                <a:uFillTx/>
                <a:latin typeface="Calibri"/>
              </a:rPr>
              <a:t>Third level</a:t>
            </a:r>
          </a:p>
          <a:p>
            <a:pPr marL="1920240" lvl="3" indent="-274320" algn="l" defTabSz="1097280">
              <a:lnSpc>
                <a:spcPct val="100000"/>
              </a:lnSpc>
              <a:spcBef>
                <a:spcPts val="479"/>
              </a:spcBef>
              <a:buClr>
                <a:srgbClr val="000000"/>
              </a:buClr>
              <a:buFont typeface="Arial"/>
              <a:buChar char="–"/>
            </a:pPr>
            <a:r>
              <a:rPr lang="en-US" sz="2400" b="0" u="none" strike="noStrike">
                <a:solidFill>
                  <a:schemeClr val="dk1"/>
                </a:solidFill>
                <a:effectLst/>
                <a:uFillTx/>
                <a:latin typeface="Calibri"/>
              </a:rPr>
              <a:t>Fourth level</a:t>
            </a:r>
          </a:p>
          <a:p>
            <a:pPr marL="2468880" lvl="4" indent="-274320" algn="l" defTabSz="1097280">
              <a:lnSpc>
                <a:spcPct val="100000"/>
              </a:lnSpc>
              <a:spcBef>
                <a:spcPts val="479"/>
              </a:spcBef>
              <a:buClr>
                <a:srgbClr val="000000"/>
              </a:buClr>
              <a:buFont typeface="Arial"/>
              <a:buChar char="»"/>
            </a:pPr>
            <a:r>
              <a:rPr lang="en-US" sz="2400" b="0" u="none" strike="noStrike">
                <a:solidFill>
                  <a:schemeClr val="dk1"/>
                </a:solidFill>
                <a:effectLst/>
                <a:uFillTx/>
                <a:latin typeface="Calibri"/>
              </a:rPr>
              <a:t>Fifth level</a:t>
            </a:r>
          </a:p>
        </p:txBody>
      </p:sp>
      <p:sp>
        <p:nvSpPr>
          <p:cNvPr id="38" name="PlaceHolder 3"/>
          <p:cNvSpPr>
            <a:spLocks noGrp="1"/>
          </p:cNvSpPr>
          <p:nvPr>
            <p:ph type="dt" idx="19"/>
          </p:nvPr>
        </p:nvSpPr>
        <p:spPr>
          <a:xfrm>
            <a:off x="548640" y="7627680"/>
            <a:ext cx="2559240" cy="437040"/>
          </a:xfrm>
          <a:prstGeom prst="rect">
            <a:avLst/>
          </a:prstGeom>
          <a:noFill/>
          <a:ln w="0">
            <a:noFill/>
          </a:ln>
        </p:spPr>
        <p:txBody>
          <a:bodyPr lIns="109800" tIns="54720" rIns="109800" bIns="54720" anchor="ctr">
            <a:noAutofit/>
          </a:bodyPr>
          <a:lstStyle>
            <a:lvl1pPr indent="0" algn="l"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l" defTabSz="1097280">
              <a:lnSpc>
                <a:spcPct val="100000"/>
              </a:lnSpc>
              <a:buNone/>
              <a:tabLst>
                <a:tab pos="0" algn="l"/>
              </a:tabLst>
            </a:pPr>
            <a:r>
              <a:rPr lang="en-US" sz="1400" b="0" u="none" strike="noStrike">
                <a:solidFill>
                  <a:schemeClr val="dk1">
                    <a:tint val="75000"/>
                  </a:schemeClr>
                </a:solidFill>
                <a:effectLst/>
                <a:uFillTx/>
                <a:latin typeface="Calibri"/>
              </a:rPr>
              <a:t>&lt;date/time&gt;</a:t>
            </a:r>
            <a:endParaRPr lang="en-US" sz="1400" b="0" u="none" strike="noStrike">
              <a:solidFill>
                <a:srgbClr val="FFFFFF"/>
              </a:solidFill>
              <a:effectLst/>
              <a:uFillTx/>
              <a:latin typeface="Times New Roman"/>
            </a:endParaRPr>
          </a:p>
        </p:txBody>
      </p:sp>
      <p:sp>
        <p:nvSpPr>
          <p:cNvPr id="39" name="PlaceHolder 4"/>
          <p:cNvSpPr>
            <a:spLocks noGrp="1"/>
          </p:cNvSpPr>
          <p:nvPr>
            <p:ph type="ftr" idx="20"/>
          </p:nvPr>
        </p:nvSpPr>
        <p:spPr>
          <a:xfrm>
            <a:off x="3749040" y="7627680"/>
            <a:ext cx="3473640" cy="437040"/>
          </a:xfrm>
          <a:prstGeom prst="rect">
            <a:avLst/>
          </a:prstGeom>
          <a:noFill/>
          <a:ln w="0">
            <a:noFill/>
          </a:ln>
        </p:spPr>
        <p:txBody>
          <a:bodyPr lIns="109800" tIns="54720" rIns="109800" bIns="54720" anchor="ctr">
            <a:noAutofit/>
          </a:bodyPr>
          <a:lstStyle>
            <a:lvl1pPr indent="0" algn="ctr" defTabSz="914400">
              <a:lnSpc>
                <a:spcPct val="100000"/>
              </a:lnSpc>
              <a:buNone/>
              <a:tabLst>
                <a:tab pos="0" algn="l"/>
              </a:tabLst>
              <a:defRPr lang="en-US" sz="1400" b="0" u="none" strike="noStrike">
                <a:solidFill>
                  <a:srgbClr val="FFFFFF"/>
                </a:solidFill>
                <a:effectLst/>
                <a:uFillTx/>
                <a:latin typeface="Times New Roman"/>
              </a:defRPr>
            </a:lvl1pPr>
          </a:lstStyle>
          <a:p>
            <a:pPr indent="0" algn="ctr" defTabSz="914400">
              <a:lnSpc>
                <a:spcPct val="100000"/>
              </a:lnSpc>
              <a:buNone/>
              <a:tabLst>
                <a:tab pos="0" algn="l"/>
              </a:tabLst>
            </a:pPr>
            <a:r>
              <a:rPr lang="en-US" sz="1400" b="0" u="none" strike="noStrike">
                <a:solidFill>
                  <a:srgbClr val="FFFFFF"/>
                </a:solidFill>
                <a:effectLst/>
                <a:uFillTx/>
                <a:latin typeface="Times New Roman"/>
              </a:rPr>
              <a:t>&lt;footer&gt;</a:t>
            </a:r>
          </a:p>
        </p:txBody>
      </p:sp>
      <p:sp>
        <p:nvSpPr>
          <p:cNvPr id="40" name="PlaceHolder 5"/>
          <p:cNvSpPr>
            <a:spLocks noGrp="1"/>
          </p:cNvSpPr>
          <p:nvPr>
            <p:ph type="sldNum" idx="21"/>
          </p:nvPr>
        </p:nvSpPr>
        <p:spPr>
          <a:xfrm>
            <a:off x="7863840" y="7627680"/>
            <a:ext cx="2559240" cy="437040"/>
          </a:xfrm>
          <a:prstGeom prst="rect">
            <a:avLst/>
          </a:prstGeom>
          <a:noFill/>
          <a:ln w="0">
            <a:noFill/>
          </a:ln>
        </p:spPr>
        <p:txBody>
          <a:bodyPr lIns="109800" tIns="54720" rIns="109800" bIns="54720" anchor="ctr">
            <a:noAutofit/>
          </a:bodyPr>
          <a:lstStyle>
            <a:lvl1pPr indent="0" algn="r"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r" defTabSz="1097280">
              <a:lnSpc>
                <a:spcPct val="100000"/>
              </a:lnSpc>
              <a:buNone/>
              <a:tabLst>
                <a:tab pos="0" algn="l"/>
              </a:tabLst>
            </a:pPr>
            <a:fld id="{C7FA24AC-2532-4310-A35D-89C30CF220A5}" type="slidenum">
              <a:rPr lang="en-US" sz="1400" b="0" u="none" strike="noStrike">
                <a:solidFill>
                  <a:schemeClr val="dk1">
                    <a:tint val="75000"/>
                  </a:schemeClr>
                </a:solidFill>
                <a:effectLst/>
                <a:uFillTx/>
                <a:latin typeface="Calibri"/>
              </a:rPr>
              <a:pPr indent="0" algn="r" defTabSz="1097280">
                <a:lnSpc>
                  <a:spcPct val="100000"/>
                </a:lnSpc>
                <a:buNone/>
                <a:tabLst>
                  <a:tab pos="0" algn="l"/>
                </a:tabLst>
              </a:pPr>
              <a:t>‹#›</a:t>
            </a:fld>
            <a:endParaRPr lang="en-US" sz="1400" b="0" u="none" strike="noStrike">
              <a:solidFill>
                <a:srgbClr val="FFFFFF"/>
              </a:solidFill>
              <a:effectLst/>
              <a:uFillTx/>
              <a:latin typeface="Times New Roman"/>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rgbClr val="220000"/>
        </a:solidFill>
        <a:effectLst/>
      </p:bgPr>
    </p:bg>
    <p:spTree>
      <p:nvGrpSpPr>
        <p:cNvPr id="1" name=""/>
        <p:cNvGrpSpPr/>
        <p:nvPr/>
      </p:nvGrpSpPr>
      <p:grpSpPr>
        <a:xfrm>
          <a:off x="0" y="0"/>
          <a:ext cx="0" cy="0"/>
          <a:chOff x="0" y="0"/>
          <a:chExt cx="0" cy="0"/>
        </a:xfrm>
      </p:grpSpPr>
      <p:sp>
        <p:nvSpPr>
          <p:cNvPr id="41" name="PlaceHolder 1"/>
          <p:cNvSpPr>
            <a:spLocks noGrp="1"/>
          </p:cNvSpPr>
          <p:nvPr>
            <p:ph type="title"/>
          </p:nvPr>
        </p:nvSpPr>
        <p:spPr>
          <a:xfrm>
            <a:off x="7955280" y="329400"/>
            <a:ext cx="2467800" cy="7020720"/>
          </a:xfrm>
          <a:prstGeom prst="rect">
            <a:avLst/>
          </a:prstGeom>
          <a:noFill/>
          <a:ln w="0">
            <a:noFill/>
          </a:ln>
        </p:spPr>
        <p:txBody>
          <a:bodyPr vert="eaVert" lIns="109800" tIns="54720" rIns="109800" bIns="54720" anchor="ctr">
            <a:noAutofit/>
          </a:bodyPr>
          <a:lstStyle>
            <a:lvl1pPr indent="0" algn="ctr" defTabSz="1097280">
              <a:lnSpc>
                <a:spcPct val="100000"/>
              </a:lnSpc>
              <a:buNone/>
              <a:tabLst>
                <a:tab pos="0" algn="l"/>
              </a:tabLst>
              <a:defRPr lang="en-US" sz="5300" b="0" u="none" strike="noStrike">
                <a:solidFill>
                  <a:schemeClr val="dk1"/>
                </a:solidFill>
                <a:effectLst/>
                <a:uFillTx/>
                <a:latin typeface="Calibri"/>
              </a:defRPr>
            </a:lvl1pPr>
          </a:lstStyle>
          <a:p>
            <a:pPr indent="0" algn="ctr" defTabSz="1097280">
              <a:lnSpc>
                <a:spcPct val="100000"/>
              </a:lnSpc>
              <a:buNone/>
              <a:tabLst>
                <a:tab pos="0" algn="l"/>
              </a:tabLst>
            </a:pPr>
            <a:r>
              <a:rPr lang="en-US" sz="5300" b="0" u="none" strike="noStrike">
                <a:solidFill>
                  <a:schemeClr val="dk1"/>
                </a:solidFill>
                <a:effectLst/>
                <a:uFillTx/>
                <a:latin typeface="Calibri"/>
              </a:rPr>
              <a:t>Click to edit Master title style</a:t>
            </a:r>
          </a:p>
        </p:txBody>
      </p:sp>
      <p:sp>
        <p:nvSpPr>
          <p:cNvPr id="42" name="PlaceHolder 2"/>
          <p:cNvSpPr>
            <a:spLocks noGrp="1"/>
          </p:cNvSpPr>
          <p:nvPr>
            <p:ph type="body"/>
          </p:nvPr>
        </p:nvSpPr>
        <p:spPr>
          <a:xfrm>
            <a:off x="548640" y="329400"/>
            <a:ext cx="7222680" cy="7020720"/>
          </a:xfrm>
          <a:prstGeom prst="rect">
            <a:avLst/>
          </a:prstGeom>
          <a:noFill/>
          <a:ln w="0">
            <a:noFill/>
          </a:ln>
        </p:spPr>
        <p:txBody>
          <a:bodyPr vert="eaVert" lIns="109800" tIns="54720" rIns="109800" bIns="54720" anchor="t">
            <a:noAutofit/>
          </a:bodyPr>
          <a:lstStyle>
            <a:lvl1pPr algn="l" defTabSz="1097280">
              <a:lnSpc>
                <a:spcPct val="100000"/>
              </a:lnSpc>
              <a:spcBef>
                <a:spcPts val="760"/>
              </a:spcBef>
              <a:buClr>
                <a:srgbClr val="000000"/>
              </a:buClr>
              <a:buFont typeface="Arial"/>
              <a:buChar char="•"/>
              <a:defRPr lang="en-US" sz="3800" b="0" u="none" strike="noStrike">
                <a:solidFill>
                  <a:schemeClr val="dk1"/>
                </a:solidFill>
                <a:effectLst/>
                <a:uFillTx/>
                <a:latin typeface="Calibri"/>
              </a:defRPr>
            </a:lvl1pPr>
            <a:lvl2pPr lvl="1" algn="l" defTabSz="1097280">
              <a:lnSpc>
                <a:spcPct val="100000"/>
              </a:lnSpc>
              <a:spcBef>
                <a:spcPts val="680"/>
              </a:spcBef>
              <a:buClr>
                <a:srgbClr val="000000"/>
              </a:buClr>
              <a:buFont typeface="Arial"/>
              <a:buChar char="–"/>
              <a:defRPr lang="en-US" sz="3400" b="0" u="none" strike="noStrike">
                <a:solidFill>
                  <a:schemeClr val="dk1"/>
                </a:solidFill>
                <a:effectLst/>
                <a:uFillTx/>
                <a:latin typeface="Calibri"/>
              </a:defRPr>
            </a:lvl2pPr>
            <a:lvl3pPr lvl="2" algn="l" defTabSz="1097280">
              <a:lnSpc>
                <a:spcPct val="100000"/>
              </a:lnSpc>
              <a:spcBef>
                <a:spcPts val="581"/>
              </a:spcBef>
              <a:buClr>
                <a:srgbClr val="000000"/>
              </a:buClr>
              <a:buFont typeface="Arial"/>
              <a:buChar char="•"/>
              <a:defRPr lang="en-US" sz="2900" b="0" u="none" strike="noStrike">
                <a:solidFill>
                  <a:schemeClr val="dk1"/>
                </a:solidFill>
                <a:effectLst/>
                <a:uFillTx/>
                <a:latin typeface="Calibri"/>
              </a:defRPr>
            </a:lvl3pPr>
            <a:lvl4pPr lvl="3" algn="l" defTabSz="1097280">
              <a:lnSpc>
                <a:spcPct val="100000"/>
              </a:lnSpc>
              <a:spcBef>
                <a:spcPts val="479"/>
              </a:spcBef>
              <a:buClr>
                <a:srgbClr val="000000"/>
              </a:buClr>
              <a:buFont typeface="Arial"/>
              <a:buChar char="–"/>
              <a:defRPr lang="en-US" sz="2400" b="0" u="none" strike="noStrike">
                <a:solidFill>
                  <a:schemeClr val="dk1"/>
                </a:solidFill>
                <a:effectLst/>
                <a:uFillTx/>
                <a:latin typeface="Calibri"/>
              </a:defRPr>
            </a:lvl4pPr>
            <a:lvl5pPr lvl="4" algn="l" defTabSz="1097280">
              <a:lnSpc>
                <a:spcPct val="100000"/>
              </a:lnSpc>
              <a:spcBef>
                <a:spcPts val="479"/>
              </a:spcBef>
              <a:buClr>
                <a:srgbClr val="000000"/>
              </a:buClr>
              <a:buFont typeface="Arial"/>
              <a:buChar char="»"/>
              <a:defRPr lang="en-US" sz="2400" b="0" u="none" strike="noStrike">
                <a:solidFill>
                  <a:schemeClr val="dk1"/>
                </a:solidFill>
                <a:effectLst/>
                <a:uFillTx/>
                <a:latin typeface="Calibri"/>
              </a:defRPr>
            </a:lvl5pPr>
          </a:lstStyle>
          <a:p>
            <a:pPr marL="411480" indent="-411480" algn="l" defTabSz="1097280">
              <a:lnSpc>
                <a:spcPct val="100000"/>
              </a:lnSpc>
              <a:spcBef>
                <a:spcPts val="760"/>
              </a:spcBef>
              <a:buClr>
                <a:srgbClr val="000000"/>
              </a:buClr>
              <a:buFont typeface="Arial"/>
              <a:buChar char="•"/>
            </a:pPr>
            <a:r>
              <a:rPr lang="en-US" sz="3800" b="0" u="none" strike="noStrike">
                <a:solidFill>
                  <a:schemeClr val="dk1"/>
                </a:solidFill>
                <a:effectLst/>
                <a:uFillTx/>
                <a:latin typeface="Calibri"/>
              </a:rPr>
              <a:t>Click to edit Master text styles</a:t>
            </a:r>
          </a:p>
          <a:p>
            <a:pPr marL="891720" lvl="1" indent="-343080" algn="l" defTabSz="1097280">
              <a:lnSpc>
                <a:spcPct val="100000"/>
              </a:lnSpc>
              <a:spcBef>
                <a:spcPts val="680"/>
              </a:spcBef>
              <a:buClr>
                <a:srgbClr val="000000"/>
              </a:buClr>
              <a:buFont typeface="Arial"/>
              <a:buChar char="–"/>
            </a:pPr>
            <a:r>
              <a:rPr lang="en-US" sz="3400" b="0" u="none" strike="noStrike">
                <a:solidFill>
                  <a:schemeClr val="dk1"/>
                </a:solidFill>
                <a:effectLst/>
                <a:uFillTx/>
                <a:latin typeface="Calibri"/>
              </a:rPr>
              <a:t>Second level</a:t>
            </a:r>
          </a:p>
          <a:p>
            <a:pPr marL="1371600" lvl="2" indent="-274320" algn="l" defTabSz="1097280">
              <a:lnSpc>
                <a:spcPct val="100000"/>
              </a:lnSpc>
              <a:spcBef>
                <a:spcPts val="581"/>
              </a:spcBef>
              <a:buClr>
                <a:srgbClr val="000000"/>
              </a:buClr>
              <a:buFont typeface="Arial"/>
              <a:buChar char="•"/>
            </a:pPr>
            <a:r>
              <a:rPr lang="en-US" sz="2900" b="0" u="none" strike="noStrike">
                <a:solidFill>
                  <a:schemeClr val="dk1"/>
                </a:solidFill>
                <a:effectLst/>
                <a:uFillTx/>
                <a:latin typeface="Calibri"/>
              </a:rPr>
              <a:t>Third level</a:t>
            </a:r>
          </a:p>
          <a:p>
            <a:pPr marL="1920240" lvl="3" indent="-274320" algn="l" defTabSz="1097280">
              <a:lnSpc>
                <a:spcPct val="100000"/>
              </a:lnSpc>
              <a:spcBef>
                <a:spcPts val="479"/>
              </a:spcBef>
              <a:buClr>
                <a:srgbClr val="000000"/>
              </a:buClr>
              <a:buFont typeface="Arial"/>
              <a:buChar char="–"/>
            </a:pPr>
            <a:r>
              <a:rPr lang="en-US" sz="2400" b="0" u="none" strike="noStrike">
                <a:solidFill>
                  <a:schemeClr val="dk1"/>
                </a:solidFill>
                <a:effectLst/>
                <a:uFillTx/>
                <a:latin typeface="Calibri"/>
              </a:rPr>
              <a:t>Fourth level</a:t>
            </a:r>
          </a:p>
          <a:p>
            <a:pPr marL="2468880" lvl="4" indent="-274320" algn="l" defTabSz="1097280">
              <a:lnSpc>
                <a:spcPct val="100000"/>
              </a:lnSpc>
              <a:spcBef>
                <a:spcPts val="479"/>
              </a:spcBef>
              <a:buClr>
                <a:srgbClr val="000000"/>
              </a:buClr>
              <a:buFont typeface="Arial"/>
              <a:buChar char="»"/>
            </a:pPr>
            <a:r>
              <a:rPr lang="en-US" sz="2400" b="0" u="none" strike="noStrike">
                <a:solidFill>
                  <a:schemeClr val="dk1"/>
                </a:solidFill>
                <a:effectLst/>
                <a:uFillTx/>
                <a:latin typeface="Calibri"/>
              </a:rPr>
              <a:t>Fifth level</a:t>
            </a:r>
          </a:p>
        </p:txBody>
      </p:sp>
      <p:sp>
        <p:nvSpPr>
          <p:cNvPr id="43" name="PlaceHolder 3"/>
          <p:cNvSpPr>
            <a:spLocks noGrp="1"/>
          </p:cNvSpPr>
          <p:nvPr>
            <p:ph type="dt" idx="22"/>
          </p:nvPr>
        </p:nvSpPr>
        <p:spPr>
          <a:xfrm>
            <a:off x="548640" y="7627680"/>
            <a:ext cx="2559240" cy="437040"/>
          </a:xfrm>
          <a:prstGeom prst="rect">
            <a:avLst/>
          </a:prstGeom>
          <a:noFill/>
          <a:ln w="0">
            <a:noFill/>
          </a:ln>
        </p:spPr>
        <p:txBody>
          <a:bodyPr lIns="109800" tIns="54720" rIns="109800" bIns="54720" anchor="ctr">
            <a:noAutofit/>
          </a:bodyPr>
          <a:lstStyle>
            <a:lvl1pPr indent="0" algn="l"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l" defTabSz="1097280">
              <a:lnSpc>
                <a:spcPct val="100000"/>
              </a:lnSpc>
              <a:buNone/>
              <a:tabLst>
                <a:tab pos="0" algn="l"/>
              </a:tabLst>
            </a:pPr>
            <a:r>
              <a:rPr lang="en-US" sz="1400" b="0" u="none" strike="noStrike">
                <a:solidFill>
                  <a:schemeClr val="dk1">
                    <a:tint val="75000"/>
                  </a:schemeClr>
                </a:solidFill>
                <a:effectLst/>
                <a:uFillTx/>
                <a:latin typeface="Calibri"/>
              </a:rPr>
              <a:t>&lt;date/time&gt;</a:t>
            </a:r>
            <a:endParaRPr lang="en-US" sz="1400" b="0" u="none" strike="noStrike">
              <a:solidFill>
                <a:srgbClr val="FFFFFF"/>
              </a:solidFill>
              <a:effectLst/>
              <a:uFillTx/>
              <a:latin typeface="Times New Roman"/>
            </a:endParaRPr>
          </a:p>
        </p:txBody>
      </p:sp>
      <p:sp>
        <p:nvSpPr>
          <p:cNvPr id="44" name="PlaceHolder 4"/>
          <p:cNvSpPr>
            <a:spLocks noGrp="1"/>
          </p:cNvSpPr>
          <p:nvPr>
            <p:ph type="ftr" idx="23"/>
          </p:nvPr>
        </p:nvSpPr>
        <p:spPr>
          <a:xfrm>
            <a:off x="3749040" y="7627680"/>
            <a:ext cx="3473640" cy="437040"/>
          </a:xfrm>
          <a:prstGeom prst="rect">
            <a:avLst/>
          </a:prstGeom>
          <a:noFill/>
          <a:ln w="0">
            <a:noFill/>
          </a:ln>
        </p:spPr>
        <p:txBody>
          <a:bodyPr lIns="109800" tIns="54720" rIns="109800" bIns="54720" anchor="ctr">
            <a:noAutofit/>
          </a:bodyPr>
          <a:lstStyle>
            <a:lvl1pPr indent="0" algn="ctr" defTabSz="914400">
              <a:lnSpc>
                <a:spcPct val="100000"/>
              </a:lnSpc>
              <a:buNone/>
              <a:tabLst>
                <a:tab pos="0" algn="l"/>
              </a:tabLst>
              <a:defRPr lang="en-US" sz="1400" b="0" u="none" strike="noStrike">
                <a:solidFill>
                  <a:srgbClr val="FFFFFF"/>
                </a:solidFill>
                <a:effectLst/>
                <a:uFillTx/>
                <a:latin typeface="Times New Roman"/>
              </a:defRPr>
            </a:lvl1pPr>
          </a:lstStyle>
          <a:p>
            <a:pPr indent="0" algn="ctr" defTabSz="914400">
              <a:lnSpc>
                <a:spcPct val="100000"/>
              </a:lnSpc>
              <a:buNone/>
              <a:tabLst>
                <a:tab pos="0" algn="l"/>
              </a:tabLst>
            </a:pPr>
            <a:r>
              <a:rPr lang="en-US" sz="1400" b="0" u="none" strike="noStrike">
                <a:solidFill>
                  <a:srgbClr val="FFFFFF"/>
                </a:solidFill>
                <a:effectLst/>
                <a:uFillTx/>
                <a:latin typeface="Times New Roman"/>
              </a:rPr>
              <a:t>&lt;footer&gt;</a:t>
            </a:r>
          </a:p>
        </p:txBody>
      </p:sp>
      <p:sp>
        <p:nvSpPr>
          <p:cNvPr id="45" name="PlaceHolder 5"/>
          <p:cNvSpPr>
            <a:spLocks noGrp="1"/>
          </p:cNvSpPr>
          <p:nvPr>
            <p:ph type="sldNum" idx="24"/>
          </p:nvPr>
        </p:nvSpPr>
        <p:spPr>
          <a:xfrm>
            <a:off x="7863840" y="7627680"/>
            <a:ext cx="2559240" cy="437040"/>
          </a:xfrm>
          <a:prstGeom prst="rect">
            <a:avLst/>
          </a:prstGeom>
          <a:noFill/>
          <a:ln w="0">
            <a:noFill/>
          </a:ln>
        </p:spPr>
        <p:txBody>
          <a:bodyPr lIns="109800" tIns="54720" rIns="109800" bIns="54720" anchor="ctr">
            <a:noAutofit/>
          </a:bodyPr>
          <a:lstStyle>
            <a:lvl1pPr indent="0" algn="r"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r" defTabSz="1097280">
              <a:lnSpc>
                <a:spcPct val="100000"/>
              </a:lnSpc>
              <a:buNone/>
              <a:tabLst>
                <a:tab pos="0" algn="l"/>
              </a:tabLst>
            </a:pPr>
            <a:fld id="{78B86017-7B46-4AE4-8EA0-36BEF7211C56}" type="slidenum">
              <a:rPr lang="en-US" sz="1400" b="0" u="none" strike="noStrike">
                <a:solidFill>
                  <a:schemeClr val="dk1">
                    <a:tint val="75000"/>
                  </a:schemeClr>
                </a:solidFill>
                <a:effectLst/>
                <a:uFillTx/>
                <a:latin typeface="Calibri"/>
              </a:rPr>
              <a:pPr indent="0" algn="r" defTabSz="1097280">
                <a:lnSpc>
                  <a:spcPct val="100000"/>
                </a:lnSpc>
                <a:buNone/>
                <a:tabLst>
                  <a:tab pos="0" algn="l"/>
                </a:tabLst>
              </a:pPr>
              <a:t>‹#›</a:t>
            </a:fld>
            <a:endParaRPr lang="en-US" sz="1400" b="0" u="none" strike="noStrike">
              <a:solidFill>
                <a:srgbClr val="FFFFFF"/>
              </a:solidFill>
              <a:effectLst/>
              <a:uFillTx/>
              <a:latin typeface="Times New Roman"/>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rgbClr val="220000"/>
        </a:solidFill>
        <a:effectLst/>
      </p:bgPr>
    </p:bg>
    <p:spTree>
      <p:nvGrpSpPr>
        <p:cNvPr id="1" name=""/>
        <p:cNvGrpSpPr/>
        <p:nvPr/>
      </p:nvGrpSpPr>
      <p:grpSpPr>
        <a:xfrm>
          <a:off x="0" y="0"/>
          <a:ext cx="0" cy="0"/>
          <a:chOff x="0" y="0"/>
          <a:chExt cx="0" cy="0"/>
        </a:xfrm>
      </p:grpSpPr>
      <p:sp>
        <p:nvSpPr>
          <p:cNvPr id="46" name="PlaceHolder 1"/>
          <p:cNvSpPr>
            <a:spLocks noGrp="1"/>
          </p:cNvSpPr>
          <p:nvPr>
            <p:ph type="title"/>
          </p:nvPr>
        </p:nvSpPr>
        <p:spPr>
          <a:xfrm>
            <a:off x="548640" y="329400"/>
            <a:ext cx="9874440" cy="1370520"/>
          </a:xfrm>
          <a:prstGeom prst="rect">
            <a:avLst/>
          </a:prstGeom>
          <a:noFill/>
          <a:ln w="0">
            <a:noFill/>
          </a:ln>
        </p:spPr>
        <p:txBody>
          <a:bodyPr lIns="109800" tIns="54720" rIns="109800" bIns="54720" anchor="ctr">
            <a:noAutofit/>
          </a:bodyPr>
          <a:lstStyle>
            <a:lvl1pPr indent="0" algn="ctr" defTabSz="1097280">
              <a:lnSpc>
                <a:spcPct val="100000"/>
              </a:lnSpc>
              <a:buNone/>
              <a:tabLst>
                <a:tab pos="0" algn="l"/>
              </a:tabLst>
              <a:defRPr lang="en-US" sz="5300" b="0" u="none" strike="noStrike">
                <a:solidFill>
                  <a:schemeClr val="dk1"/>
                </a:solidFill>
                <a:effectLst/>
                <a:uFillTx/>
                <a:latin typeface="Calibri"/>
              </a:defRPr>
            </a:lvl1pPr>
          </a:lstStyle>
          <a:p>
            <a:pPr indent="0" algn="ctr" defTabSz="1097280">
              <a:lnSpc>
                <a:spcPct val="100000"/>
              </a:lnSpc>
              <a:buNone/>
              <a:tabLst>
                <a:tab pos="0" algn="l"/>
              </a:tabLst>
            </a:pPr>
            <a:r>
              <a:rPr lang="en-US" sz="5300" b="0" u="none" strike="noStrike">
                <a:solidFill>
                  <a:schemeClr val="dk1"/>
                </a:solidFill>
                <a:effectLst/>
                <a:uFillTx/>
                <a:latin typeface="Calibri"/>
              </a:rPr>
              <a:t>Click to edit Master title style</a:t>
            </a:r>
          </a:p>
        </p:txBody>
      </p:sp>
      <p:sp>
        <p:nvSpPr>
          <p:cNvPr id="47" name="PlaceHolder 2"/>
          <p:cNvSpPr>
            <a:spLocks noGrp="1"/>
          </p:cNvSpPr>
          <p:nvPr>
            <p:ph type="body"/>
          </p:nvPr>
        </p:nvSpPr>
        <p:spPr>
          <a:xfrm>
            <a:off x="548640" y="1920240"/>
            <a:ext cx="9874440" cy="5430240"/>
          </a:xfrm>
          <a:prstGeom prst="rect">
            <a:avLst/>
          </a:prstGeom>
          <a:noFill/>
          <a:ln w="0">
            <a:noFill/>
          </a:ln>
        </p:spPr>
        <p:txBody>
          <a:bodyPr lIns="109800" tIns="54720" rIns="109800" bIns="54720" anchor="t">
            <a:noAutofit/>
          </a:bodyPr>
          <a:lstStyle>
            <a:lvl1pPr algn="l" defTabSz="1097280">
              <a:lnSpc>
                <a:spcPct val="100000"/>
              </a:lnSpc>
              <a:spcBef>
                <a:spcPts val="760"/>
              </a:spcBef>
              <a:buClr>
                <a:srgbClr val="000000"/>
              </a:buClr>
              <a:buFont typeface="Arial"/>
              <a:buChar char="•"/>
              <a:defRPr lang="en-US" sz="3800" b="0" u="none" strike="noStrike">
                <a:solidFill>
                  <a:schemeClr val="dk1"/>
                </a:solidFill>
                <a:effectLst/>
                <a:uFillTx/>
                <a:latin typeface="Calibri"/>
              </a:defRPr>
            </a:lvl1pPr>
            <a:lvl2pPr lvl="1" algn="l" defTabSz="1097280">
              <a:lnSpc>
                <a:spcPct val="100000"/>
              </a:lnSpc>
              <a:spcBef>
                <a:spcPts val="680"/>
              </a:spcBef>
              <a:buClr>
                <a:srgbClr val="000000"/>
              </a:buClr>
              <a:buFont typeface="Arial"/>
              <a:buChar char="–"/>
              <a:defRPr lang="en-US" sz="3400" b="0" u="none" strike="noStrike">
                <a:solidFill>
                  <a:schemeClr val="dk1"/>
                </a:solidFill>
                <a:effectLst/>
                <a:uFillTx/>
                <a:latin typeface="Calibri"/>
              </a:defRPr>
            </a:lvl2pPr>
            <a:lvl3pPr lvl="2" algn="l" defTabSz="1097280">
              <a:lnSpc>
                <a:spcPct val="100000"/>
              </a:lnSpc>
              <a:spcBef>
                <a:spcPts val="581"/>
              </a:spcBef>
              <a:buClr>
                <a:srgbClr val="000000"/>
              </a:buClr>
              <a:buFont typeface="Arial"/>
              <a:buChar char="•"/>
              <a:defRPr lang="en-US" sz="2900" b="0" u="none" strike="noStrike">
                <a:solidFill>
                  <a:schemeClr val="dk1"/>
                </a:solidFill>
                <a:effectLst/>
                <a:uFillTx/>
                <a:latin typeface="Calibri"/>
              </a:defRPr>
            </a:lvl3pPr>
            <a:lvl4pPr lvl="3" algn="l" defTabSz="1097280">
              <a:lnSpc>
                <a:spcPct val="100000"/>
              </a:lnSpc>
              <a:spcBef>
                <a:spcPts val="479"/>
              </a:spcBef>
              <a:buClr>
                <a:srgbClr val="000000"/>
              </a:buClr>
              <a:buFont typeface="Arial"/>
              <a:buChar char="–"/>
              <a:defRPr lang="en-US" sz="2400" b="0" u="none" strike="noStrike">
                <a:solidFill>
                  <a:schemeClr val="dk1"/>
                </a:solidFill>
                <a:effectLst/>
                <a:uFillTx/>
                <a:latin typeface="Calibri"/>
              </a:defRPr>
            </a:lvl4pPr>
            <a:lvl5pPr lvl="4" algn="l" defTabSz="1097280">
              <a:lnSpc>
                <a:spcPct val="100000"/>
              </a:lnSpc>
              <a:spcBef>
                <a:spcPts val="479"/>
              </a:spcBef>
              <a:buClr>
                <a:srgbClr val="000000"/>
              </a:buClr>
              <a:buFont typeface="Arial"/>
              <a:buChar char="»"/>
              <a:defRPr lang="en-US" sz="2400" b="0" u="none" strike="noStrike">
                <a:solidFill>
                  <a:schemeClr val="dk1"/>
                </a:solidFill>
                <a:effectLst/>
                <a:uFillTx/>
                <a:latin typeface="Calibri"/>
              </a:defRPr>
            </a:lvl5pPr>
          </a:lstStyle>
          <a:p>
            <a:pPr marL="411480" indent="-411480" algn="l" defTabSz="1097280">
              <a:lnSpc>
                <a:spcPct val="100000"/>
              </a:lnSpc>
              <a:spcBef>
                <a:spcPts val="760"/>
              </a:spcBef>
              <a:buClr>
                <a:srgbClr val="000000"/>
              </a:buClr>
              <a:buFont typeface="Arial"/>
              <a:buChar char="•"/>
            </a:pPr>
            <a:r>
              <a:rPr lang="en-US" sz="3800" b="0" u="none" strike="noStrike">
                <a:solidFill>
                  <a:schemeClr val="dk1"/>
                </a:solidFill>
                <a:effectLst/>
                <a:uFillTx/>
                <a:latin typeface="Calibri"/>
              </a:rPr>
              <a:t>Click to edit Master text styles</a:t>
            </a:r>
          </a:p>
          <a:p>
            <a:pPr marL="891720" lvl="1" indent="-343080" algn="l" defTabSz="1097280">
              <a:lnSpc>
                <a:spcPct val="100000"/>
              </a:lnSpc>
              <a:spcBef>
                <a:spcPts val="680"/>
              </a:spcBef>
              <a:buClr>
                <a:srgbClr val="000000"/>
              </a:buClr>
              <a:buFont typeface="Arial"/>
              <a:buChar char="–"/>
            </a:pPr>
            <a:r>
              <a:rPr lang="en-US" sz="3400" b="0" u="none" strike="noStrike">
                <a:solidFill>
                  <a:schemeClr val="dk1"/>
                </a:solidFill>
                <a:effectLst/>
                <a:uFillTx/>
                <a:latin typeface="Calibri"/>
              </a:rPr>
              <a:t>Second level</a:t>
            </a:r>
          </a:p>
          <a:p>
            <a:pPr marL="1371600" lvl="2" indent="-274320" algn="l" defTabSz="1097280">
              <a:lnSpc>
                <a:spcPct val="100000"/>
              </a:lnSpc>
              <a:spcBef>
                <a:spcPts val="581"/>
              </a:spcBef>
              <a:buClr>
                <a:srgbClr val="000000"/>
              </a:buClr>
              <a:buFont typeface="Arial"/>
              <a:buChar char="•"/>
            </a:pPr>
            <a:r>
              <a:rPr lang="en-US" sz="2900" b="0" u="none" strike="noStrike">
                <a:solidFill>
                  <a:schemeClr val="dk1"/>
                </a:solidFill>
                <a:effectLst/>
                <a:uFillTx/>
                <a:latin typeface="Calibri"/>
              </a:rPr>
              <a:t>Third level</a:t>
            </a:r>
          </a:p>
          <a:p>
            <a:pPr marL="1920240" lvl="3" indent="-274320" algn="l" defTabSz="1097280">
              <a:lnSpc>
                <a:spcPct val="100000"/>
              </a:lnSpc>
              <a:spcBef>
                <a:spcPts val="479"/>
              </a:spcBef>
              <a:buClr>
                <a:srgbClr val="000000"/>
              </a:buClr>
              <a:buFont typeface="Arial"/>
              <a:buChar char="–"/>
            </a:pPr>
            <a:r>
              <a:rPr lang="en-US" sz="2400" b="0" u="none" strike="noStrike">
                <a:solidFill>
                  <a:schemeClr val="dk1"/>
                </a:solidFill>
                <a:effectLst/>
                <a:uFillTx/>
                <a:latin typeface="Calibri"/>
              </a:rPr>
              <a:t>Fourth level</a:t>
            </a:r>
          </a:p>
          <a:p>
            <a:pPr marL="2468880" lvl="4" indent="-274320" algn="l" defTabSz="1097280">
              <a:lnSpc>
                <a:spcPct val="100000"/>
              </a:lnSpc>
              <a:spcBef>
                <a:spcPts val="479"/>
              </a:spcBef>
              <a:buClr>
                <a:srgbClr val="000000"/>
              </a:buClr>
              <a:buFont typeface="Arial"/>
              <a:buChar char="»"/>
            </a:pPr>
            <a:r>
              <a:rPr lang="en-US" sz="2400" b="0" u="none" strike="noStrike">
                <a:solidFill>
                  <a:schemeClr val="dk1"/>
                </a:solidFill>
                <a:effectLst/>
                <a:uFillTx/>
                <a:latin typeface="Calibri"/>
              </a:rPr>
              <a:t>Fifth level</a:t>
            </a:r>
          </a:p>
        </p:txBody>
      </p:sp>
      <p:sp>
        <p:nvSpPr>
          <p:cNvPr id="48" name="PlaceHolder 3"/>
          <p:cNvSpPr>
            <a:spLocks noGrp="1"/>
          </p:cNvSpPr>
          <p:nvPr>
            <p:ph type="dt" idx="25"/>
          </p:nvPr>
        </p:nvSpPr>
        <p:spPr>
          <a:xfrm>
            <a:off x="548640" y="7627680"/>
            <a:ext cx="2559240" cy="437040"/>
          </a:xfrm>
          <a:prstGeom prst="rect">
            <a:avLst/>
          </a:prstGeom>
          <a:noFill/>
          <a:ln w="0">
            <a:noFill/>
          </a:ln>
        </p:spPr>
        <p:txBody>
          <a:bodyPr lIns="109800" tIns="54720" rIns="109800" bIns="54720" anchor="ctr">
            <a:noAutofit/>
          </a:bodyPr>
          <a:lstStyle>
            <a:lvl1pPr indent="0" algn="l"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l" defTabSz="1097280">
              <a:lnSpc>
                <a:spcPct val="100000"/>
              </a:lnSpc>
              <a:buNone/>
              <a:tabLst>
                <a:tab pos="0" algn="l"/>
              </a:tabLst>
            </a:pPr>
            <a:r>
              <a:rPr lang="en-US" sz="1400" b="0" u="none" strike="noStrike">
                <a:solidFill>
                  <a:schemeClr val="dk1">
                    <a:tint val="75000"/>
                  </a:schemeClr>
                </a:solidFill>
                <a:effectLst/>
                <a:uFillTx/>
                <a:latin typeface="Calibri"/>
              </a:rPr>
              <a:t>&lt;date/time&gt;</a:t>
            </a:r>
            <a:endParaRPr lang="en-US" sz="1400" b="0" u="none" strike="noStrike">
              <a:solidFill>
                <a:srgbClr val="FFFFFF"/>
              </a:solidFill>
              <a:effectLst/>
              <a:uFillTx/>
              <a:latin typeface="Times New Roman"/>
            </a:endParaRPr>
          </a:p>
        </p:txBody>
      </p:sp>
      <p:sp>
        <p:nvSpPr>
          <p:cNvPr id="49" name="PlaceHolder 4"/>
          <p:cNvSpPr>
            <a:spLocks noGrp="1"/>
          </p:cNvSpPr>
          <p:nvPr>
            <p:ph type="ftr" idx="26"/>
          </p:nvPr>
        </p:nvSpPr>
        <p:spPr>
          <a:xfrm>
            <a:off x="3749040" y="7627680"/>
            <a:ext cx="3473640" cy="437040"/>
          </a:xfrm>
          <a:prstGeom prst="rect">
            <a:avLst/>
          </a:prstGeom>
          <a:noFill/>
          <a:ln w="0">
            <a:noFill/>
          </a:ln>
        </p:spPr>
        <p:txBody>
          <a:bodyPr lIns="109800" tIns="54720" rIns="109800" bIns="54720" anchor="ctr">
            <a:noAutofit/>
          </a:bodyPr>
          <a:lstStyle>
            <a:lvl1pPr indent="0" algn="ctr" defTabSz="914400">
              <a:lnSpc>
                <a:spcPct val="100000"/>
              </a:lnSpc>
              <a:buNone/>
              <a:tabLst>
                <a:tab pos="0" algn="l"/>
              </a:tabLst>
              <a:defRPr lang="en-US" sz="1400" b="0" u="none" strike="noStrike">
                <a:solidFill>
                  <a:srgbClr val="FFFFFF"/>
                </a:solidFill>
                <a:effectLst/>
                <a:uFillTx/>
                <a:latin typeface="Times New Roman"/>
              </a:defRPr>
            </a:lvl1pPr>
          </a:lstStyle>
          <a:p>
            <a:pPr indent="0" algn="ctr" defTabSz="914400">
              <a:lnSpc>
                <a:spcPct val="100000"/>
              </a:lnSpc>
              <a:buNone/>
              <a:tabLst>
                <a:tab pos="0" algn="l"/>
              </a:tabLst>
            </a:pPr>
            <a:r>
              <a:rPr lang="en-US" sz="1400" b="0" u="none" strike="noStrike">
                <a:solidFill>
                  <a:srgbClr val="FFFFFF"/>
                </a:solidFill>
                <a:effectLst/>
                <a:uFillTx/>
                <a:latin typeface="Times New Roman"/>
              </a:rPr>
              <a:t>&lt;footer&gt;</a:t>
            </a:r>
          </a:p>
        </p:txBody>
      </p:sp>
      <p:sp>
        <p:nvSpPr>
          <p:cNvPr id="50" name="PlaceHolder 5"/>
          <p:cNvSpPr>
            <a:spLocks noGrp="1"/>
          </p:cNvSpPr>
          <p:nvPr>
            <p:ph type="sldNum" idx="27"/>
          </p:nvPr>
        </p:nvSpPr>
        <p:spPr>
          <a:xfrm>
            <a:off x="7863840" y="7627680"/>
            <a:ext cx="2559240" cy="437040"/>
          </a:xfrm>
          <a:prstGeom prst="rect">
            <a:avLst/>
          </a:prstGeom>
          <a:noFill/>
          <a:ln w="0">
            <a:noFill/>
          </a:ln>
        </p:spPr>
        <p:txBody>
          <a:bodyPr lIns="109800" tIns="54720" rIns="109800" bIns="54720" anchor="ctr">
            <a:noAutofit/>
          </a:bodyPr>
          <a:lstStyle>
            <a:lvl1pPr indent="0" algn="r"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r" defTabSz="1097280">
              <a:lnSpc>
                <a:spcPct val="100000"/>
              </a:lnSpc>
              <a:buNone/>
              <a:tabLst>
                <a:tab pos="0" algn="l"/>
              </a:tabLst>
            </a:pPr>
            <a:fld id="{93B1815D-313E-45DB-9772-48282F891D18}" type="slidenum">
              <a:rPr lang="en-US" sz="1400" b="0" u="none" strike="noStrike">
                <a:solidFill>
                  <a:schemeClr val="dk1">
                    <a:tint val="75000"/>
                  </a:schemeClr>
                </a:solidFill>
                <a:effectLst/>
                <a:uFillTx/>
                <a:latin typeface="Calibri"/>
              </a:rPr>
              <a:pPr indent="0" algn="r" defTabSz="1097280">
                <a:lnSpc>
                  <a:spcPct val="100000"/>
                </a:lnSpc>
                <a:buNone/>
                <a:tabLst>
                  <a:tab pos="0" algn="l"/>
                </a:tabLst>
              </a:pPr>
              <a:t>‹#›</a:t>
            </a:fld>
            <a:endParaRPr lang="en-US" sz="1400" b="0" u="none" strike="noStrike">
              <a:solidFill>
                <a:srgbClr val="FFFFFF"/>
              </a:solidFill>
              <a:effectLst/>
              <a:uFillTx/>
              <a:latin typeface="Times New Roman"/>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Section Header">
    <p:bg>
      <p:bgPr>
        <a:solidFill>
          <a:srgbClr val="220000"/>
        </a:solidFill>
        <a:effectLst/>
      </p:bgPr>
    </p:bg>
    <p:spTree>
      <p:nvGrpSpPr>
        <p:cNvPr id="1" name=""/>
        <p:cNvGrpSpPr/>
        <p:nvPr/>
      </p:nvGrpSpPr>
      <p:grpSpPr>
        <a:xfrm>
          <a:off x="0" y="0"/>
          <a:ext cx="0" cy="0"/>
          <a:chOff x="0" y="0"/>
          <a:chExt cx="0" cy="0"/>
        </a:xfrm>
      </p:grpSpPr>
      <p:sp>
        <p:nvSpPr>
          <p:cNvPr id="51" name="PlaceHolder 1"/>
          <p:cNvSpPr>
            <a:spLocks noGrp="1"/>
          </p:cNvSpPr>
          <p:nvPr>
            <p:ph type="title"/>
          </p:nvPr>
        </p:nvSpPr>
        <p:spPr>
          <a:xfrm>
            <a:off x="866880" y="5288400"/>
            <a:ext cx="9325800" cy="1633320"/>
          </a:xfrm>
          <a:prstGeom prst="rect">
            <a:avLst/>
          </a:prstGeom>
          <a:noFill/>
          <a:ln w="0">
            <a:noFill/>
          </a:ln>
        </p:spPr>
        <p:txBody>
          <a:bodyPr lIns="109800" tIns="54720" rIns="109800" bIns="54720" anchor="t">
            <a:noAutofit/>
          </a:bodyPr>
          <a:lstStyle>
            <a:lvl1pPr indent="0" algn="l" defTabSz="1097280">
              <a:lnSpc>
                <a:spcPct val="100000"/>
              </a:lnSpc>
              <a:buNone/>
              <a:tabLst>
                <a:tab pos="0" algn="l"/>
              </a:tabLst>
              <a:defRPr lang="en-US" sz="4800" b="1" u="none" strike="noStrike" cap="all">
                <a:solidFill>
                  <a:schemeClr val="dk1"/>
                </a:solidFill>
                <a:effectLst/>
                <a:uFillTx/>
                <a:latin typeface="Calibri"/>
              </a:defRPr>
            </a:lvl1pPr>
          </a:lstStyle>
          <a:p>
            <a:pPr indent="0" algn="l" defTabSz="1097280">
              <a:lnSpc>
                <a:spcPct val="100000"/>
              </a:lnSpc>
              <a:buNone/>
              <a:tabLst>
                <a:tab pos="0" algn="l"/>
              </a:tabLst>
            </a:pPr>
            <a:r>
              <a:rPr lang="en-US" sz="4800" b="1" u="none" strike="noStrike" cap="all">
                <a:solidFill>
                  <a:schemeClr val="dk1"/>
                </a:solidFill>
                <a:effectLst/>
                <a:uFillTx/>
                <a:latin typeface="Calibri"/>
              </a:rPr>
              <a:t>Click to edit Master title style</a:t>
            </a:r>
          </a:p>
        </p:txBody>
      </p:sp>
      <p:sp>
        <p:nvSpPr>
          <p:cNvPr id="52" name="PlaceHolder 2"/>
          <p:cNvSpPr>
            <a:spLocks noGrp="1"/>
          </p:cNvSpPr>
          <p:nvPr>
            <p:ph type="body"/>
          </p:nvPr>
        </p:nvSpPr>
        <p:spPr>
          <a:xfrm>
            <a:off x="866880" y="3488040"/>
            <a:ext cx="9325800" cy="1799280"/>
          </a:xfrm>
          <a:prstGeom prst="rect">
            <a:avLst/>
          </a:prstGeom>
          <a:noFill/>
          <a:ln w="0">
            <a:noFill/>
          </a:ln>
        </p:spPr>
        <p:txBody>
          <a:bodyPr lIns="109800" tIns="54720" rIns="109800" bIns="54720" anchor="b">
            <a:noAutofit/>
          </a:bodyPr>
          <a:lstStyle>
            <a:lvl1pPr marL="228600" indent="0" algn="l" defTabSz="1097280">
              <a:lnSpc>
                <a:spcPct val="100000"/>
              </a:lnSpc>
              <a:spcBef>
                <a:spcPts val="479"/>
              </a:spcBef>
              <a:buNone/>
              <a:tabLst>
                <a:tab pos="0" algn="l"/>
              </a:tabLst>
              <a:defRPr lang="en-US" sz="2400" b="0" u="none" strike="noStrike">
                <a:solidFill>
                  <a:schemeClr val="dk1">
                    <a:tint val="75000"/>
                  </a:schemeClr>
                </a:solidFill>
                <a:effectLst/>
                <a:uFillTx/>
                <a:latin typeface="Calibri"/>
              </a:defRPr>
            </a:lvl1pPr>
          </a:lstStyle>
          <a:p>
            <a:pPr marL="228600" indent="0" algn="l" defTabSz="1097280">
              <a:lnSpc>
                <a:spcPct val="100000"/>
              </a:lnSpc>
              <a:spcBef>
                <a:spcPts val="479"/>
              </a:spcBef>
              <a:buNone/>
              <a:tabLst>
                <a:tab pos="0" algn="l"/>
              </a:tabLst>
            </a:pPr>
            <a:r>
              <a:rPr lang="en-US" sz="2400" b="0" u="none" strike="noStrike">
                <a:solidFill>
                  <a:schemeClr val="dk1">
                    <a:tint val="75000"/>
                  </a:schemeClr>
                </a:solidFill>
                <a:effectLst/>
                <a:uFillTx/>
                <a:latin typeface="Calibri"/>
              </a:rPr>
              <a:t>Click to edit Master text styles</a:t>
            </a:r>
          </a:p>
        </p:txBody>
      </p:sp>
      <p:sp>
        <p:nvSpPr>
          <p:cNvPr id="53" name="PlaceHolder 3"/>
          <p:cNvSpPr>
            <a:spLocks noGrp="1"/>
          </p:cNvSpPr>
          <p:nvPr>
            <p:ph type="dt" idx="28"/>
          </p:nvPr>
        </p:nvSpPr>
        <p:spPr>
          <a:xfrm>
            <a:off x="548640" y="7627680"/>
            <a:ext cx="2559240" cy="437040"/>
          </a:xfrm>
          <a:prstGeom prst="rect">
            <a:avLst/>
          </a:prstGeom>
          <a:noFill/>
          <a:ln w="0">
            <a:noFill/>
          </a:ln>
        </p:spPr>
        <p:txBody>
          <a:bodyPr lIns="109800" tIns="54720" rIns="109800" bIns="54720" anchor="ctr">
            <a:noAutofit/>
          </a:bodyPr>
          <a:lstStyle>
            <a:lvl1pPr indent="0" algn="l"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l" defTabSz="1097280">
              <a:lnSpc>
                <a:spcPct val="100000"/>
              </a:lnSpc>
              <a:buNone/>
              <a:tabLst>
                <a:tab pos="0" algn="l"/>
              </a:tabLst>
            </a:pPr>
            <a:r>
              <a:rPr lang="en-US" sz="1400" b="0" u="none" strike="noStrike">
                <a:solidFill>
                  <a:schemeClr val="dk1">
                    <a:tint val="75000"/>
                  </a:schemeClr>
                </a:solidFill>
                <a:effectLst/>
                <a:uFillTx/>
                <a:latin typeface="Calibri"/>
              </a:rPr>
              <a:t>&lt;date/time&gt;</a:t>
            </a:r>
            <a:endParaRPr lang="en-US" sz="1400" b="0" u="none" strike="noStrike">
              <a:solidFill>
                <a:srgbClr val="FFFFFF"/>
              </a:solidFill>
              <a:effectLst/>
              <a:uFillTx/>
              <a:latin typeface="Times New Roman"/>
            </a:endParaRPr>
          </a:p>
        </p:txBody>
      </p:sp>
      <p:sp>
        <p:nvSpPr>
          <p:cNvPr id="54" name="PlaceHolder 4"/>
          <p:cNvSpPr>
            <a:spLocks noGrp="1"/>
          </p:cNvSpPr>
          <p:nvPr>
            <p:ph type="ftr" idx="29"/>
          </p:nvPr>
        </p:nvSpPr>
        <p:spPr>
          <a:xfrm>
            <a:off x="3749040" y="7627680"/>
            <a:ext cx="3473640" cy="437040"/>
          </a:xfrm>
          <a:prstGeom prst="rect">
            <a:avLst/>
          </a:prstGeom>
          <a:noFill/>
          <a:ln w="0">
            <a:noFill/>
          </a:ln>
        </p:spPr>
        <p:txBody>
          <a:bodyPr lIns="109800" tIns="54720" rIns="109800" bIns="54720" anchor="ctr">
            <a:noAutofit/>
          </a:bodyPr>
          <a:lstStyle>
            <a:lvl1pPr indent="0" algn="ctr" defTabSz="914400">
              <a:lnSpc>
                <a:spcPct val="100000"/>
              </a:lnSpc>
              <a:buNone/>
              <a:tabLst>
                <a:tab pos="0" algn="l"/>
              </a:tabLst>
              <a:defRPr lang="en-US" sz="1400" b="0" u="none" strike="noStrike">
                <a:solidFill>
                  <a:srgbClr val="FFFFFF"/>
                </a:solidFill>
                <a:effectLst/>
                <a:uFillTx/>
                <a:latin typeface="Times New Roman"/>
              </a:defRPr>
            </a:lvl1pPr>
          </a:lstStyle>
          <a:p>
            <a:pPr indent="0" algn="ctr" defTabSz="914400">
              <a:lnSpc>
                <a:spcPct val="100000"/>
              </a:lnSpc>
              <a:buNone/>
              <a:tabLst>
                <a:tab pos="0" algn="l"/>
              </a:tabLst>
            </a:pPr>
            <a:r>
              <a:rPr lang="en-US" sz="1400" b="0" u="none" strike="noStrike">
                <a:solidFill>
                  <a:srgbClr val="FFFFFF"/>
                </a:solidFill>
                <a:effectLst/>
                <a:uFillTx/>
                <a:latin typeface="Times New Roman"/>
              </a:rPr>
              <a:t>&lt;footer&gt;</a:t>
            </a:r>
          </a:p>
        </p:txBody>
      </p:sp>
      <p:sp>
        <p:nvSpPr>
          <p:cNvPr id="55" name="PlaceHolder 5"/>
          <p:cNvSpPr>
            <a:spLocks noGrp="1"/>
          </p:cNvSpPr>
          <p:nvPr>
            <p:ph type="sldNum" idx="30"/>
          </p:nvPr>
        </p:nvSpPr>
        <p:spPr>
          <a:xfrm>
            <a:off x="7863840" y="7627680"/>
            <a:ext cx="2559240" cy="437040"/>
          </a:xfrm>
          <a:prstGeom prst="rect">
            <a:avLst/>
          </a:prstGeom>
          <a:noFill/>
          <a:ln w="0">
            <a:noFill/>
          </a:ln>
        </p:spPr>
        <p:txBody>
          <a:bodyPr lIns="109800" tIns="54720" rIns="109800" bIns="54720" anchor="ctr">
            <a:noAutofit/>
          </a:bodyPr>
          <a:lstStyle>
            <a:lvl1pPr indent="0" algn="r"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r" defTabSz="1097280">
              <a:lnSpc>
                <a:spcPct val="100000"/>
              </a:lnSpc>
              <a:buNone/>
              <a:tabLst>
                <a:tab pos="0" algn="l"/>
              </a:tabLst>
            </a:pPr>
            <a:fld id="{74FB3B93-D67C-47D9-8306-C69196CDD77A}" type="slidenum">
              <a:rPr lang="en-US" sz="1400" b="0" u="none" strike="noStrike">
                <a:solidFill>
                  <a:schemeClr val="dk1">
                    <a:tint val="75000"/>
                  </a:schemeClr>
                </a:solidFill>
                <a:effectLst/>
                <a:uFillTx/>
                <a:latin typeface="Calibri"/>
              </a:rPr>
              <a:pPr indent="0" algn="r" defTabSz="1097280">
                <a:lnSpc>
                  <a:spcPct val="100000"/>
                </a:lnSpc>
                <a:buNone/>
                <a:tabLst>
                  <a:tab pos="0" algn="l"/>
                </a:tabLst>
              </a:pPr>
              <a:t>‹#›</a:t>
            </a:fld>
            <a:endParaRPr lang="en-US" sz="1400" b="0" u="none" strike="noStrike">
              <a:solidFill>
                <a:srgbClr val="FFFFFF"/>
              </a:solidFill>
              <a:effectLst/>
              <a:uFillTx/>
              <a:latin typeface="Times New Roman"/>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rgbClr val="220000"/>
        </a:solidFill>
        <a:effectLst/>
      </p:bgPr>
    </p:bg>
    <p:spTree>
      <p:nvGrpSpPr>
        <p:cNvPr id="1" name=""/>
        <p:cNvGrpSpPr/>
        <p:nvPr/>
      </p:nvGrpSpPr>
      <p:grpSpPr>
        <a:xfrm>
          <a:off x="0" y="0"/>
          <a:ext cx="0" cy="0"/>
          <a:chOff x="0" y="0"/>
          <a:chExt cx="0" cy="0"/>
        </a:xfrm>
      </p:grpSpPr>
      <p:sp>
        <p:nvSpPr>
          <p:cNvPr id="56" name="PlaceHolder 1"/>
          <p:cNvSpPr>
            <a:spLocks noGrp="1"/>
          </p:cNvSpPr>
          <p:nvPr>
            <p:ph type="title"/>
          </p:nvPr>
        </p:nvSpPr>
        <p:spPr>
          <a:xfrm>
            <a:off x="548640" y="329400"/>
            <a:ext cx="9874440" cy="1370520"/>
          </a:xfrm>
          <a:prstGeom prst="rect">
            <a:avLst/>
          </a:prstGeom>
          <a:noFill/>
          <a:ln w="0">
            <a:noFill/>
          </a:ln>
        </p:spPr>
        <p:txBody>
          <a:bodyPr lIns="109800" tIns="54720" rIns="109800" bIns="54720" anchor="ctr">
            <a:noAutofit/>
          </a:bodyPr>
          <a:lstStyle>
            <a:lvl1pPr indent="0" algn="ctr" defTabSz="1097280">
              <a:lnSpc>
                <a:spcPct val="100000"/>
              </a:lnSpc>
              <a:buNone/>
              <a:tabLst>
                <a:tab pos="0" algn="l"/>
              </a:tabLst>
              <a:defRPr lang="en-US" sz="5300" b="0" u="none" strike="noStrike">
                <a:solidFill>
                  <a:schemeClr val="dk1"/>
                </a:solidFill>
                <a:effectLst/>
                <a:uFillTx/>
                <a:latin typeface="Calibri"/>
              </a:defRPr>
            </a:lvl1pPr>
          </a:lstStyle>
          <a:p>
            <a:pPr indent="0" algn="ctr" defTabSz="1097280">
              <a:lnSpc>
                <a:spcPct val="100000"/>
              </a:lnSpc>
              <a:buNone/>
              <a:tabLst>
                <a:tab pos="0" algn="l"/>
              </a:tabLst>
            </a:pPr>
            <a:r>
              <a:rPr lang="en-US" sz="5300" b="0" u="none" strike="noStrike">
                <a:solidFill>
                  <a:schemeClr val="dk1"/>
                </a:solidFill>
                <a:effectLst/>
                <a:uFillTx/>
                <a:latin typeface="Calibri"/>
              </a:rPr>
              <a:t>Click to edit Master title style</a:t>
            </a:r>
          </a:p>
        </p:txBody>
      </p:sp>
      <p:sp>
        <p:nvSpPr>
          <p:cNvPr id="57" name="PlaceHolder 2"/>
          <p:cNvSpPr>
            <a:spLocks noGrp="1"/>
          </p:cNvSpPr>
          <p:nvPr>
            <p:ph type="body"/>
          </p:nvPr>
        </p:nvSpPr>
        <p:spPr>
          <a:xfrm>
            <a:off x="548640" y="1920240"/>
            <a:ext cx="4845240" cy="5430240"/>
          </a:xfrm>
          <a:prstGeom prst="rect">
            <a:avLst/>
          </a:prstGeom>
          <a:noFill/>
          <a:ln w="0">
            <a:noFill/>
          </a:ln>
        </p:spPr>
        <p:txBody>
          <a:bodyPr lIns="109800" tIns="54720" rIns="109800" bIns="54720" anchor="t">
            <a:noAutofit/>
          </a:bodyPr>
          <a:lstStyle>
            <a:lvl1pPr algn="l" defTabSz="1097280">
              <a:lnSpc>
                <a:spcPct val="100000"/>
              </a:lnSpc>
              <a:spcBef>
                <a:spcPts val="680"/>
              </a:spcBef>
              <a:buClr>
                <a:srgbClr val="000000"/>
              </a:buClr>
              <a:buFont typeface="Arial"/>
              <a:buChar char="•"/>
              <a:defRPr lang="en-US" sz="3400" b="0" u="none" strike="noStrike">
                <a:solidFill>
                  <a:schemeClr val="dk1"/>
                </a:solidFill>
                <a:effectLst/>
                <a:uFillTx/>
                <a:latin typeface="Calibri"/>
              </a:defRPr>
            </a:lvl1pPr>
            <a:lvl2pPr lvl="1" algn="l" defTabSz="1097280">
              <a:lnSpc>
                <a:spcPct val="100000"/>
              </a:lnSpc>
              <a:spcBef>
                <a:spcPts val="581"/>
              </a:spcBef>
              <a:buClr>
                <a:srgbClr val="000000"/>
              </a:buClr>
              <a:buFont typeface="Arial"/>
              <a:buChar char="–"/>
              <a:defRPr lang="en-US" sz="2900" b="0" u="none" strike="noStrike">
                <a:solidFill>
                  <a:schemeClr val="dk1"/>
                </a:solidFill>
                <a:effectLst/>
                <a:uFillTx/>
                <a:latin typeface="Calibri"/>
              </a:defRPr>
            </a:lvl2pPr>
            <a:lvl3pPr lvl="2" algn="l" defTabSz="1097280">
              <a:lnSpc>
                <a:spcPct val="100000"/>
              </a:lnSpc>
              <a:spcBef>
                <a:spcPts val="479"/>
              </a:spcBef>
              <a:buClr>
                <a:srgbClr val="000000"/>
              </a:buClr>
              <a:buFont typeface="Arial"/>
              <a:buChar char="•"/>
              <a:defRPr lang="en-US" sz="2400" b="0" u="none" strike="noStrike">
                <a:solidFill>
                  <a:schemeClr val="dk1"/>
                </a:solidFill>
                <a:effectLst/>
                <a:uFillTx/>
                <a:latin typeface="Calibri"/>
              </a:defRPr>
            </a:lvl3pPr>
            <a:lvl4pPr lvl="3" algn="l" defTabSz="1097280">
              <a:lnSpc>
                <a:spcPct val="100000"/>
              </a:lnSpc>
              <a:spcBef>
                <a:spcPts val="439"/>
              </a:spcBef>
              <a:buClr>
                <a:srgbClr val="000000"/>
              </a:buClr>
              <a:buFont typeface="Arial"/>
              <a:buChar char="–"/>
              <a:defRPr lang="en-US" sz="2200" b="0" u="none" strike="noStrike">
                <a:solidFill>
                  <a:schemeClr val="dk1"/>
                </a:solidFill>
                <a:effectLst/>
                <a:uFillTx/>
                <a:latin typeface="Calibri"/>
              </a:defRPr>
            </a:lvl4pPr>
            <a:lvl5pPr lvl="4" algn="l" defTabSz="1097280">
              <a:lnSpc>
                <a:spcPct val="100000"/>
              </a:lnSpc>
              <a:spcBef>
                <a:spcPts val="439"/>
              </a:spcBef>
              <a:buClr>
                <a:srgbClr val="000000"/>
              </a:buClr>
              <a:buFont typeface="Arial"/>
              <a:buChar char="»"/>
              <a:defRPr lang="en-US" sz="2200" b="0" u="none" strike="noStrike">
                <a:solidFill>
                  <a:schemeClr val="dk1"/>
                </a:solidFill>
                <a:effectLst/>
                <a:uFillTx/>
                <a:latin typeface="Calibri"/>
              </a:defRPr>
            </a:lvl5pPr>
          </a:lstStyle>
          <a:p>
            <a:pPr marL="411480" indent="-411480" algn="l" defTabSz="1097280">
              <a:lnSpc>
                <a:spcPct val="100000"/>
              </a:lnSpc>
              <a:spcBef>
                <a:spcPts val="680"/>
              </a:spcBef>
              <a:buClr>
                <a:srgbClr val="000000"/>
              </a:buClr>
              <a:buFont typeface="Arial"/>
              <a:buChar char="•"/>
            </a:pPr>
            <a:r>
              <a:rPr lang="en-US" sz="3400" b="0" u="none" strike="noStrike">
                <a:solidFill>
                  <a:schemeClr val="dk1"/>
                </a:solidFill>
                <a:effectLst/>
                <a:uFillTx/>
                <a:latin typeface="Calibri"/>
              </a:rPr>
              <a:t>Click to edit Master text styles</a:t>
            </a:r>
          </a:p>
          <a:p>
            <a:pPr marL="891720" lvl="1" indent="-343080" algn="l" defTabSz="1097280">
              <a:lnSpc>
                <a:spcPct val="100000"/>
              </a:lnSpc>
              <a:spcBef>
                <a:spcPts val="581"/>
              </a:spcBef>
              <a:buClr>
                <a:srgbClr val="000000"/>
              </a:buClr>
              <a:buFont typeface="Arial"/>
              <a:buChar char="–"/>
            </a:pPr>
            <a:r>
              <a:rPr lang="en-US" sz="2900" b="0" u="none" strike="noStrike">
                <a:solidFill>
                  <a:schemeClr val="dk1"/>
                </a:solidFill>
                <a:effectLst/>
                <a:uFillTx/>
                <a:latin typeface="Calibri"/>
              </a:rPr>
              <a:t>Second level</a:t>
            </a:r>
          </a:p>
          <a:p>
            <a:pPr marL="1371600" lvl="2" indent="-274320" algn="l" defTabSz="1097280">
              <a:lnSpc>
                <a:spcPct val="100000"/>
              </a:lnSpc>
              <a:spcBef>
                <a:spcPts val="479"/>
              </a:spcBef>
              <a:buClr>
                <a:srgbClr val="000000"/>
              </a:buClr>
              <a:buFont typeface="Arial"/>
              <a:buChar char="•"/>
            </a:pPr>
            <a:r>
              <a:rPr lang="en-US" sz="2400" b="0" u="none" strike="noStrike">
                <a:solidFill>
                  <a:schemeClr val="dk1"/>
                </a:solidFill>
                <a:effectLst/>
                <a:uFillTx/>
                <a:latin typeface="Calibri"/>
              </a:rPr>
              <a:t>Third level</a:t>
            </a:r>
          </a:p>
          <a:p>
            <a:pPr marL="1920240" lvl="3" indent="-274320" algn="l" defTabSz="1097280">
              <a:lnSpc>
                <a:spcPct val="100000"/>
              </a:lnSpc>
              <a:spcBef>
                <a:spcPts val="439"/>
              </a:spcBef>
              <a:buClr>
                <a:srgbClr val="000000"/>
              </a:buClr>
              <a:buFont typeface="Arial"/>
              <a:buChar char="–"/>
            </a:pPr>
            <a:r>
              <a:rPr lang="en-US" sz="2200" b="0" u="none" strike="noStrike">
                <a:solidFill>
                  <a:schemeClr val="dk1"/>
                </a:solidFill>
                <a:effectLst/>
                <a:uFillTx/>
                <a:latin typeface="Calibri"/>
              </a:rPr>
              <a:t>Fourth level</a:t>
            </a:r>
          </a:p>
          <a:p>
            <a:pPr marL="2468880" lvl="4" indent="-274320" algn="l" defTabSz="1097280">
              <a:lnSpc>
                <a:spcPct val="100000"/>
              </a:lnSpc>
              <a:spcBef>
                <a:spcPts val="439"/>
              </a:spcBef>
              <a:buClr>
                <a:srgbClr val="000000"/>
              </a:buClr>
              <a:buFont typeface="Arial"/>
              <a:buChar char="»"/>
            </a:pPr>
            <a:r>
              <a:rPr lang="en-US" sz="2200" b="0" u="none" strike="noStrike">
                <a:solidFill>
                  <a:schemeClr val="dk1"/>
                </a:solidFill>
                <a:effectLst/>
                <a:uFillTx/>
                <a:latin typeface="Calibri"/>
              </a:rPr>
              <a:t>Fifth level</a:t>
            </a:r>
          </a:p>
        </p:txBody>
      </p:sp>
      <p:sp>
        <p:nvSpPr>
          <p:cNvPr id="58" name="PlaceHolder 3"/>
          <p:cNvSpPr>
            <a:spLocks noGrp="1"/>
          </p:cNvSpPr>
          <p:nvPr>
            <p:ph type="body"/>
          </p:nvPr>
        </p:nvSpPr>
        <p:spPr>
          <a:xfrm>
            <a:off x="5577840" y="1920240"/>
            <a:ext cx="4845240" cy="5430240"/>
          </a:xfrm>
          <a:prstGeom prst="rect">
            <a:avLst/>
          </a:prstGeom>
          <a:noFill/>
          <a:ln w="0">
            <a:noFill/>
          </a:ln>
        </p:spPr>
        <p:txBody>
          <a:bodyPr lIns="109800" tIns="54720" rIns="109800" bIns="54720" anchor="t">
            <a:noAutofit/>
          </a:bodyPr>
          <a:lstStyle>
            <a:lvl1pPr algn="l" defTabSz="1097280">
              <a:lnSpc>
                <a:spcPct val="100000"/>
              </a:lnSpc>
              <a:spcBef>
                <a:spcPts val="680"/>
              </a:spcBef>
              <a:buClr>
                <a:srgbClr val="000000"/>
              </a:buClr>
              <a:buFont typeface="Arial"/>
              <a:buChar char="•"/>
              <a:defRPr lang="en-US" sz="3400" b="0" u="none" strike="noStrike">
                <a:solidFill>
                  <a:schemeClr val="dk1"/>
                </a:solidFill>
                <a:effectLst/>
                <a:uFillTx/>
                <a:latin typeface="Calibri"/>
              </a:defRPr>
            </a:lvl1pPr>
            <a:lvl2pPr lvl="1" algn="l" defTabSz="1097280">
              <a:lnSpc>
                <a:spcPct val="100000"/>
              </a:lnSpc>
              <a:spcBef>
                <a:spcPts val="581"/>
              </a:spcBef>
              <a:buClr>
                <a:srgbClr val="000000"/>
              </a:buClr>
              <a:buFont typeface="Arial"/>
              <a:buChar char="–"/>
              <a:defRPr lang="en-US" sz="2900" b="0" u="none" strike="noStrike">
                <a:solidFill>
                  <a:schemeClr val="dk1"/>
                </a:solidFill>
                <a:effectLst/>
                <a:uFillTx/>
                <a:latin typeface="Calibri"/>
              </a:defRPr>
            </a:lvl2pPr>
            <a:lvl3pPr lvl="2" algn="l" defTabSz="1097280">
              <a:lnSpc>
                <a:spcPct val="100000"/>
              </a:lnSpc>
              <a:spcBef>
                <a:spcPts val="479"/>
              </a:spcBef>
              <a:buClr>
                <a:srgbClr val="000000"/>
              </a:buClr>
              <a:buFont typeface="Arial"/>
              <a:buChar char="•"/>
              <a:defRPr lang="en-US" sz="2400" b="0" u="none" strike="noStrike">
                <a:solidFill>
                  <a:schemeClr val="dk1"/>
                </a:solidFill>
                <a:effectLst/>
                <a:uFillTx/>
                <a:latin typeface="Calibri"/>
              </a:defRPr>
            </a:lvl3pPr>
            <a:lvl4pPr lvl="3" algn="l" defTabSz="1097280">
              <a:lnSpc>
                <a:spcPct val="100000"/>
              </a:lnSpc>
              <a:spcBef>
                <a:spcPts val="439"/>
              </a:spcBef>
              <a:buClr>
                <a:srgbClr val="000000"/>
              </a:buClr>
              <a:buFont typeface="Arial"/>
              <a:buChar char="–"/>
              <a:defRPr lang="en-US" sz="2200" b="0" u="none" strike="noStrike">
                <a:solidFill>
                  <a:schemeClr val="dk1"/>
                </a:solidFill>
                <a:effectLst/>
                <a:uFillTx/>
                <a:latin typeface="Calibri"/>
              </a:defRPr>
            </a:lvl4pPr>
            <a:lvl5pPr lvl="4" algn="l" defTabSz="1097280">
              <a:lnSpc>
                <a:spcPct val="100000"/>
              </a:lnSpc>
              <a:spcBef>
                <a:spcPts val="439"/>
              </a:spcBef>
              <a:buClr>
                <a:srgbClr val="000000"/>
              </a:buClr>
              <a:buFont typeface="Arial"/>
              <a:buChar char="»"/>
              <a:defRPr lang="en-US" sz="2200" b="0" u="none" strike="noStrike">
                <a:solidFill>
                  <a:schemeClr val="dk1"/>
                </a:solidFill>
                <a:effectLst/>
                <a:uFillTx/>
                <a:latin typeface="Calibri"/>
              </a:defRPr>
            </a:lvl5pPr>
          </a:lstStyle>
          <a:p>
            <a:pPr marL="411480" indent="-411480" algn="l" defTabSz="1097280">
              <a:lnSpc>
                <a:spcPct val="100000"/>
              </a:lnSpc>
              <a:spcBef>
                <a:spcPts val="680"/>
              </a:spcBef>
              <a:buClr>
                <a:srgbClr val="000000"/>
              </a:buClr>
              <a:buFont typeface="Arial"/>
              <a:buChar char="•"/>
            </a:pPr>
            <a:r>
              <a:rPr lang="en-US" sz="3400" b="0" u="none" strike="noStrike">
                <a:solidFill>
                  <a:schemeClr val="dk1"/>
                </a:solidFill>
                <a:effectLst/>
                <a:uFillTx/>
                <a:latin typeface="Calibri"/>
              </a:rPr>
              <a:t>Click to edit Master text styles</a:t>
            </a:r>
          </a:p>
          <a:p>
            <a:pPr marL="891720" lvl="1" indent="-343080" algn="l" defTabSz="1097280">
              <a:lnSpc>
                <a:spcPct val="100000"/>
              </a:lnSpc>
              <a:spcBef>
                <a:spcPts val="581"/>
              </a:spcBef>
              <a:buClr>
                <a:srgbClr val="000000"/>
              </a:buClr>
              <a:buFont typeface="Arial"/>
              <a:buChar char="–"/>
            </a:pPr>
            <a:r>
              <a:rPr lang="en-US" sz="2900" b="0" u="none" strike="noStrike">
                <a:solidFill>
                  <a:schemeClr val="dk1"/>
                </a:solidFill>
                <a:effectLst/>
                <a:uFillTx/>
                <a:latin typeface="Calibri"/>
              </a:rPr>
              <a:t>Second level</a:t>
            </a:r>
          </a:p>
          <a:p>
            <a:pPr marL="1371600" lvl="2" indent="-274320" algn="l" defTabSz="1097280">
              <a:lnSpc>
                <a:spcPct val="100000"/>
              </a:lnSpc>
              <a:spcBef>
                <a:spcPts val="479"/>
              </a:spcBef>
              <a:buClr>
                <a:srgbClr val="000000"/>
              </a:buClr>
              <a:buFont typeface="Arial"/>
              <a:buChar char="•"/>
            </a:pPr>
            <a:r>
              <a:rPr lang="en-US" sz="2400" b="0" u="none" strike="noStrike">
                <a:solidFill>
                  <a:schemeClr val="dk1"/>
                </a:solidFill>
                <a:effectLst/>
                <a:uFillTx/>
                <a:latin typeface="Calibri"/>
              </a:rPr>
              <a:t>Third level</a:t>
            </a:r>
          </a:p>
          <a:p>
            <a:pPr marL="1920240" lvl="3" indent="-274320" algn="l" defTabSz="1097280">
              <a:lnSpc>
                <a:spcPct val="100000"/>
              </a:lnSpc>
              <a:spcBef>
                <a:spcPts val="439"/>
              </a:spcBef>
              <a:buClr>
                <a:srgbClr val="000000"/>
              </a:buClr>
              <a:buFont typeface="Arial"/>
              <a:buChar char="–"/>
            </a:pPr>
            <a:r>
              <a:rPr lang="en-US" sz="2200" b="0" u="none" strike="noStrike">
                <a:solidFill>
                  <a:schemeClr val="dk1"/>
                </a:solidFill>
                <a:effectLst/>
                <a:uFillTx/>
                <a:latin typeface="Calibri"/>
              </a:rPr>
              <a:t>Fourth level</a:t>
            </a:r>
          </a:p>
          <a:p>
            <a:pPr marL="2468880" lvl="4" indent="-274320" algn="l" defTabSz="1097280">
              <a:lnSpc>
                <a:spcPct val="100000"/>
              </a:lnSpc>
              <a:spcBef>
                <a:spcPts val="439"/>
              </a:spcBef>
              <a:buClr>
                <a:srgbClr val="000000"/>
              </a:buClr>
              <a:buFont typeface="Arial"/>
              <a:buChar char="»"/>
            </a:pPr>
            <a:r>
              <a:rPr lang="en-US" sz="2200" b="0" u="none" strike="noStrike">
                <a:solidFill>
                  <a:schemeClr val="dk1"/>
                </a:solidFill>
                <a:effectLst/>
                <a:uFillTx/>
                <a:latin typeface="Calibri"/>
              </a:rPr>
              <a:t>Fifth level</a:t>
            </a:r>
          </a:p>
        </p:txBody>
      </p:sp>
      <p:sp>
        <p:nvSpPr>
          <p:cNvPr id="59" name="PlaceHolder 4"/>
          <p:cNvSpPr>
            <a:spLocks noGrp="1"/>
          </p:cNvSpPr>
          <p:nvPr>
            <p:ph type="dt" idx="31"/>
          </p:nvPr>
        </p:nvSpPr>
        <p:spPr>
          <a:xfrm>
            <a:off x="548640" y="7627680"/>
            <a:ext cx="2559240" cy="437040"/>
          </a:xfrm>
          <a:prstGeom prst="rect">
            <a:avLst/>
          </a:prstGeom>
          <a:noFill/>
          <a:ln w="0">
            <a:noFill/>
          </a:ln>
        </p:spPr>
        <p:txBody>
          <a:bodyPr lIns="109800" tIns="54720" rIns="109800" bIns="54720" anchor="ctr">
            <a:noAutofit/>
          </a:bodyPr>
          <a:lstStyle>
            <a:lvl1pPr indent="0" algn="l"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l" defTabSz="1097280">
              <a:lnSpc>
                <a:spcPct val="100000"/>
              </a:lnSpc>
              <a:buNone/>
              <a:tabLst>
                <a:tab pos="0" algn="l"/>
              </a:tabLst>
            </a:pPr>
            <a:r>
              <a:rPr lang="en-US" sz="1400" b="0" u="none" strike="noStrike">
                <a:solidFill>
                  <a:schemeClr val="dk1">
                    <a:tint val="75000"/>
                  </a:schemeClr>
                </a:solidFill>
                <a:effectLst/>
                <a:uFillTx/>
                <a:latin typeface="Calibri"/>
              </a:rPr>
              <a:t>&lt;date/time&gt;</a:t>
            </a:r>
            <a:endParaRPr lang="en-US" sz="1400" b="0" u="none" strike="noStrike">
              <a:solidFill>
                <a:srgbClr val="FFFFFF"/>
              </a:solidFill>
              <a:effectLst/>
              <a:uFillTx/>
              <a:latin typeface="Times New Roman"/>
            </a:endParaRPr>
          </a:p>
        </p:txBody>
      </p:sp>
      <p:sp>
        <p:nvSpPr>
          <p:cNvPr id="60" name="PlaceHolder 5"/>
          <p:cNvSpPr>
            <a:spLocks noGrp="1"/>
          </p:cNvSpPr>
          <p:nvPr>
            <p:ph type="ftr" idx="32"/>
          </p:nvPr>
        </p:nvSpPr>
        <p:spPr>
          <a:xfrm>
            <a:off x="3749040" y="7627680"/>
            <a:ext cx="3473640" cy="437040"/>
          </a:xfrm>
          <a:prstGeom prst="rect">
            <a:avLst/>
          </a:prstGeom>
          <a:noFill/>
          <a:ln w="0">
            <a:noFill/>
          </a:ln>
        </p:spPr>
        <p:txBody>
          <a:bodyPr lIns="109800" tIns="54720" rIns="109800" bIns="54720" anchor="ctr">
            <a:noAutofit/>
          </a:bodyPr>
          <a:lstStyle>
            <a:lvl1pPr indent="0" algn="ctr" defTabSz="914400">
              <a:lnSpc>
                <a:spcPct val="100000"/>
              </a:lnSpc>
              <a:buNone/>
              <a:tabLst>
                <a:tab pos="0" algn="l"/>
              </a:tabLst>
              <a:defRPr lang="en-US" sz="1400" b="0" u="none" strike="noStrike">
                <a:solidFill>
                  <a:srgbClr val="FFFFFF"/>
                </a:solidFill>
                <a:effectLst/>
                <a:uFillTx/>
                <a:latin typeface="Times New Roman"/>
              </a:defRPr>
            </a:lvl1pPr>
          </a:lstStyle>
          <a:p>
            <a:pPr indent="0" algn="ctr" defTabSz="914400">
              <a:lnSpc>
                <a:spcPct val="100000"/>
              </a:lnSpc>
              <a:buNone/>
              <a:tabLst>
                <a:tab pos="0" algn="l"/>
              </a:tabLst>
            </a:pPr>
            <a:r>
              <a:rPr lang="en-US" sz="1400" b="0" u="none" strike="noStrike">
                <a:solidFill>
                  <a:srgbClr val="FFFFFF"/>
                </a:solidFill>
                <a:effectLst/>
                <a:uFillTx/>
                <a:latin typeface="Times New Roman"/>
              </a:rPr>
              <a:t>&lt;footer&gt;</a:t>
            </a:r>
          </a:p>
        </p:txBody>
      </p:sp>
      <p:sp>
        <p:nvSpPr>
          <p:cNvPr id="61" name="PlaceHolder 6"/>
          <p:cNvSpPr>
            <a:spLocks noGrp="1"/>
          </p:cNvSpPr>
          <p:nvPr>
            <p:ph type="sldNum" idx="33"/>
          </p:nvPr>
        </p:nvSpPr>
        <p:spPr>
          <a:xfrm>
            <a:off x="7863840" y="7627680"/>
            <a:ext cx="2559240" cy="437040"/>
          </a:xfrm>
          <a:prstGeom prst="rect">
            <a:avLst/>
          </a:prstGeom>
          <a:noFill/>
          <a:ln w="0">
            <a:noFill/>
          </a:ln>
        </p:spPr>
        <p:txBody>
          <a:bodyPr lIns="109800" tIns="54720" rIns="109800" bIns="54720" anchor="ctr">
            <a:noAutofit/>
          </a:bodyPr>
          <a:lstStyle>
            <a:lvl1pPr indent="0" algn="r" defTabSz="1097280">
              <a:lnSpc>
                <a:spcPct val="100000"/>
              </a:lnSpc>
              <a:buNone/>
              <a:tabLst>
                <a:tab pos="0" algn="l"/>
              </a:tabLst>
              <a:defRPr lang="en-US" sz="1400" b="0" u="none" strike="noStrike">
                <a:solidFill>
                  <a:schemeClr val="dk1">
                    <a:tint val="75000"/>
                  </a:schemeClr>
                </a:solidFill>
                <a:effectLst/>
                <a:uFillTx/>
                <a:latin typeface="Calibri"/>
              </a:defRPr>
            </a:lvl1pPr>
          </a:lstStyle>
          <a:p>
            <a:pPr indent="0" algn="r" defTabSz="1097280">
              <a:lnSpc>
                <a:spcPct val="100000"/>
              </a:lnSpc>
              <a:buNone/>
              <a:tabLst>
                <a:tab pos="0" algn="l"/>
              </a:tabLst>
            </a:pPr>
            <a:fld id="{A99D7E48-8871-4F19-80D7-FEBC3D898430}" type="slidenum">
              <a:rPr lang="en-US" sz="1400" b="0" u="none" strike="noStrike">
                <a:solidFill>
                  <a:schemeClr val="dk1">
                    <a:tint val="75000"/>
                  </a:schemeClr>
                </a:solidFill>
                <a:effectLst/>
                <a:uFillTx/>
                <a:latin typeface="Calibri"/>
              </a:rPr>
              <a:pPr indent="0" algn="r" defTabSz="1097280">
                <a:lnSpc>
                  <a:spcPct val="100000"/>
                </a:lnSpc>
                <a:buNone/>
                <a:tabLst>
                  <a:tab pos="0" algn="l"/>
                </a:tabLst>
              </a:pPr>
              <a:t>‹#›</a:t>
            </a:fld>
            <a:endParaRPr lang="en-US" sz="1400" b="0" u="none" strike="noStrike">
              <a:solidFill>
                <a:srgbClr val="FFFFFF"/>
              </a:solidFill>
              <a:effectLst/>
              <a:uFillTx/>
              <a:latin typeface="Times New Roman"/>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1_Blank">
    <p:spTree>
      <p:nvGrpSpPr>
        <p:cNvPr id="1" name=""/>
        <p:cNvGrpSpPr/>
        <p:nvPr/>
      </p:nvGrpSpPr>
      <p:grpSpPr>
        <a:xfrm>
          <a:off x="0" y="0"/>
          <a:ext cx="0" cy="0"/>
          <a:chOff x="0" y="0"/>
          <a:chExt cx="0" cy="0"/>
        </a:xfrm>
      </p:grpSpPr>
      <p:sp>
        <p:nvSpPr>
          <p:cNvPr id="2" name="Rectangle 1028">
            <a:extLst>
              <a:ext uri="{FF2B5EF4-FFF2-40B4-BE49-F238E27FC236}">
                <a16:creationId xmlns="" xmlns:a16="http://schemas.microsoft.com/office/drawing/2014/main" id="{261ECC5D-3485-6B52-D1A1-EC642550140B}"/>
              </a:ext>
            </a:extLst>
          </p:cNvPr>
          <p:cNvSpPr>
            <a:spLocks noGrp="1" noChangeArrowheads="1"/>
          </p:cNvSpPr>
          <p:nvPr>
            <p:ph type="dt" sz="half" idx="10"/>
          </p:nvPr>
        </p:nvSpPr>
        <p:spPr>
          <a:xfrm>
            <a:off x="822960" y="7498080"/>
            <a:ext cx="2286000" cy="548640"/>
          </a:xfrm>
          <a:prstGeom prst="rect">
            <a:avLst/>
          </a:prstGeom>
          <a:ln/>
        </p:spPr>
        <p:txBody>
          <a:bodyPr/>
          <a:lstStyle>
            <a:lvl1pPr>
              <a:defRPr/>
            </a:lvl1pPr>
          </a:lstStyle>
          <a:p>
            <a:pPr>
              <a:defRPr/>
            </a:pPr>
            <a:endParaRPr lang="en-US"/>
          </a:p>
        </p:txBody>
      </p:sp>
      <p:sp>
        <p:nvSpPr>
          <p:cNvPr id="3" name="Rectangle 1029">
            <a:extLst>
              <a:ext uri="{FF2B5EF4-FFF2-40B4-BE49-F238E27FC236}">
                <a16:creationId xmlns="" xmlns:a16="http://schemas.microsoft.com/office/drawing/2014/main" id="{748C16B1-4520-7360-E7AA-63B7EE075985}"/>
              </a:ext>
            </a:extLst>
          </p:cNvPr>
          <p:cNvSpPr>
            <a:spLocks noGrp="1" noChangeArrowheads="1"/>
          </p:cNvSpPr>
          <p:nvPr>
            <p:ph type="ftr" sz="quarter" idx="11"/>
          </p:nvPr>
        </p:nvSpPr>
        <p:spPr>
          <a:xfrm>
            <a:off x="3749040" y="7498080"/>
            <a:ext cx="3474720" cy="548640"/>
          </a:xfrm>
          <a:prstGeom prst="rect">
            <a:avLst/>
          </a:prstGeom>
          <a:ln/>
        </p:spPr>
        <p:txBody>
          <a:bodyPr/>
          <a:lstStyle>
            <a:lvl1pPr>
              <a:defRPr/>
            </a:lvl1pPr>
          </a:lstStyle>
          <a:p>
            <a:pPr>
              <a:defRPr/>
            </a:pPr>
            <a:endParaRPr lang="en-US"/>
          </a:p>
        </p:txBody>
      </p:sp>
      <p:sp>
        <p:nvSpPr>
          <p:cNvPr id="4" name="Rectangle 1030">
            <a:extLst>
              <a:ext uri="{FF2B5EF4-FFF2-40B4-BE49-F238E27FC236}">
                <a16:creationId xmlns="" xmlns:a16="http://schemas.microsoft.com/office/drawing/2014/main" id="{80EAE0EA-C1CA-CB55-9225-567F0654BBC9}"/>
              </a:ext>
            </a:extLst>
          </p:cNvPr>
          <p:cNvSpPr>
            <a:spLocks noGrp="1" noChangeArrowheads="1"/>
          </p:cNvSpPr>
          <p:nvPr>
            <p:ph type="sldNum" sz="quarter" idx="12"/>
          </p:nvPr>
        </p:nvSpPr>
        <p:spPr>
          <a:xfrm>
            <a:off x="7863840" y="7498080"/>
            <a:ext cx="2286000" cy="548640"/>
          </a:xfrm>
          <a:prstGeom prst="rect">
            <a:avLst/>
          </a:prstGeom>
          <a:ln/>
        </p:spPr>
        <p:txBody>
          <a:bodyPr/>
          <a:lstStyle>
            <a:lvl1pPr>
              <a:defRPr/>
            </a:lvl1pPr>
          </a:lstStyle>
          <a:p>
            <a:fld id="{0F76627A-27B1-46DC-A10B-A1130D49909A}" type="slidenum">
              <a:rPr lang="en-US" altLang="en-US"/>
              <a:pPr/>
              <a:t>‹#›</a:t>
            </a:fld>
            <a:endParaRPr lang="en-US" altLang="en-US"/>
          </a:p>
        </p:txBody>
      </p:sp>
    </p:spTree>
    <p:extLst>
      <p:ext uri="{BB962C8B-B14F-4D97-AF65-F5344CB8AC3E}">
        <p14:creationId xmlns="" xmlns:p14="http://schemas.microsoft.com/office/powerpoint/2010/main" val="2909604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0.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3.xml"/><Relationship Id="rId4" Type="http://schemas.openxmlformats.org/officeDocument/2006/relationships/image" Target="../media/image15.jpe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3.xml"/><Relationship Id="rId4" Type="http://schemas.openxmlformats.org/officeDocument/2006/relationships/image" Target="../media/image16.jpe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3.xml"/><Relationship Id="rId4" Type="http://schemas.openxmlformats.org/officeDocument/2006/relationships/image" Target="../media/image16.jpe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3.xml"/><Relationship Id="rId4" Type="http://schemas.openxmlformats.org/officeDocument/2006/relationships/image" Target="../media/image16.jpe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8.xml"/><Relationship Id="rId1" Type="http://schemas.openxmlformats.org/officeDocument/2006/relationships/slideLayout" Target="../slideLayouts/slideLayout3.xml"/><Relationship Id="rId4" Type="http://schemas.openxmlformats.org/officeDocument/2006/relationships/image" Target="../media/image16.jpeg"/></Relationships>
</file>

<file path=ppt/slides/_rels/slide2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0.xml"/><Relationship Id="rId1" Type="http://schemas.openxmlformats.org/officeDocument/2006/relationships/slideLayout" Target="../slideLayouts/slideLayout3.xml"/><Relationship Id="rId4" Type="http://schemas.openxmlformats.org/officeDocument/2006/relationships/image" Target="../media/image16.jpeg"/></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2.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3.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4.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5.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6.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7.xml"/><Relationship Id="rId1" Type="http://schemas.openxmlformats.org/officeDocument/2006/relationships/slideLayout" Target="../slideLayouts/slideLayout3.xml"/><Relationship Id="rId5" Type="http://schemas.openxmlformats.org/officeDocument/2006/relationships/image" Target="../media/image23.jpeg"/><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8.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9.xml"/><Relationship Id="rId1" Type="http://schemas.openxmlformats.org/officeDocument/2006/relationships/slideLayout" Target="../slideLayouts/slideLayout3.xml"/><Relationship Id="rId5" Type="http://schemas.openxmlformats.org/officeDocument/2006/relationships/image" Target="../media/image23.jpeg"/><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0.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1.xml"/><Relationship Id="rId1" Type="http://schemas.openxmlformats.org/officeDocument/2006/relationships/slideLayout" Target="../slideLayouts/slideLayout3.xml"/><Relationship Id="rId4" Type="http://schemas.openxmlformats.org/officeDocument/2006/relationships/image" Target="../media/image24.jpeg"/></Relationships>
</file>

<file path=ppt/slides/_rels/slide4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3.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45.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4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46.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4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7.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4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8.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4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9.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5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50.xm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51.xml"/><Relationship Id="rId1" Type="http://schemas.openxmlformats.org/officeDocument/2006/relationships/slideLayout" Target="../slideLayouts/slideLayout3.xml"/><Relationship Id="rId6" Type="http://schemas.openxmlformats.org/officeDocument/2006/relationships/image" Target="../media/image35.png"/><Relationship Id="rId5" Type="http://schemas.openxmlformats.org/officeDocument/2006/relationships/image" Target="../media/image34.jpeg"/><Relationship Id="rId4" Type="http://schemas.openxmlformats.org/officeDocument/2006/relationships/image" Target="../media/image33.jpeg"/></Relationships>
</file>

<file path=ppt/slides/_rels/slide5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52.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53.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5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54.xml"/><Relationship Id="rId1" Type="http://schemas.openxmlformats.org/officeDocument/2006/relationships/slideLayout" Target="../slideLayouts/slideLayout3.xml"/><Relationship Id="rId5" Type="http://schemas.openxmlformats.org/officeDocument/2006/relationships/image" Target="../media/image40.jpeg"/><Relationship Id="rId4" Type="http://schemas.openxmlformats.org/officeDocument/2006/relationships/image" Target="../media/image39.jpeg"/></Relationships>
</file>

<file path=ppt/slides/_rels/slide5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55.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5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6.xml"/><Relationship Id="rId1" Type="http://schemas.openxmlformats.org/officeDocument/2006/relationships/slideLayout" Target="../slideLayouts/slideLayout3.xml"/><Relationship Id="rId6" Type="http://schemas.openxmlformats.org/officeDocument/2006/relationships/image" Target="../media/image42.jpeg"/><Relationship Id="rId5" Type="http://schemas.openxmlformats.org/officeDocument/2006/relationships/image" Target="../media/image23.jpeg"/><Relationship Id="rId4" Type="http://schemas.openxmlformats.org/officeDocument/2006/relationships/image" Target="../media/image2.png"/></Relationships>
</file>

<file path=ppt/slides/_rels/slide5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7.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5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58.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5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59.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6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60.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6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6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6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62.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6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63.xml"/><Relationship Id="rId1" Type="http://schemas.openxmlformats.org/officeDocument/2006/relationships/slideLayout" Target="../slideLayouts/slideLayout3.xml"/><Relationship Id="rId5" Type="http://schemas.openxmlformats.org/officeDocument/2006/relationships/image" Target="../media/image44.jpeg"/><Relationship Id="rId4" Type="http://schemas.openxmlformats.org/officeDocument/2006/relationships/image" Target="../media/image2.png"/></Relationships>
</file>

<file path=ppt/slides/_rels/slide6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64.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6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65.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6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66.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6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67.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68.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68.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6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69.xml"/><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70.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7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1.xml"/><Relationship Id="rId1" Type="http://schemas.openxmlformats.org/officeDocument/2006/relationships/slideLayout" Target="../slideLayouts/slideLayout3.xml"/><Relationship Id="rId4" Type="http://schemas.openxmlformats.org/officeDocument/2006/relationships/image" Target="../media/image51.jpeg"/></Relationships>
</file>

<file path=ppt/slides/_rels/slide7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72.xml"/><Relationship Id="rId1" Type="http://schemas.openxmlformats.org/officeDocument/2006/relationships/slideLayout" Target="../slideLayouts/slideLayout12.xml"/></Relationships>
</file>

<file path=ppt/slides/_rels/slide7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3.xml"/><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74.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7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5.xml"/><Relationship Id="rId1" Type="http://schemas.openxmlformats.org/officeDocument/2006/relationships/slideLayout" Target="../slideLayouts/slideLayout3.xml"/><Relationship Id="rId4" Type="http://schemas.openxmlformats.org/officeDocument/2006/relationships/image" Target="../media/image47.jpeg"/></Relationships>
</file>

<file path=ppt/slides/_rels/slide7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76.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7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7.xml"/><Relationship Id="rId1" Type="http://schemas.openxmlformats.org/officeDocument/2006/relationships/slideLayout" Target="../slideLayouts/slideLayout3.xml"/></Relationships>
</file>

<file path=ppt/slides/_rels/slide7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8.xml"/><Relationship Id="rId1" Type="http://schemas.openxmlformats.org/officeDocument/2006/relationships/slideLayout" Target="../slideLayouts/slideLayout3.xml"/><Relationship Id="rId4" Type="http://schemas.openxmlformats.org/officeDocument/2006/relationships/image" Target="../media/image25.png"/></Relationships>
</file>

<file path=ppt/slides/_rels/slide7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9.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8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0.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8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8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2.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8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3.xml"/><Relationship Id="rId1" Type="http://schemas.openxmlformats.org/officeDocument/2006/relationships/slideLayout" Target="../slideLayouts/slideLayout3.xml"/><Relationship Id="rId4" Type="http://schemas.openxmlformats.org/officeDocument/2006/relationships/image" Target="../media/image25.png"/></Relationships>
</file>

<file path=ppt/slides/_rels/slide8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4.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8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85.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8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86.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8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87.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88.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88.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8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9.xml"/><Relationship Id="rId1" Type="http://schemas.openxmlformats.org/officeDocument/2006/relationships/slideLayout" Target="../slideLayouts/slideLayout3.xml"/><Relationship Id="rId4" Type="http://schemas.openxmlformats.org/officeDocument/2006/relationships/image" Target="../media/image21.jpeg"/></Relationships>
</file>

<file path=ppt/slides/_rels/slide9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90.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9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9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92.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92.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9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93.xml"/><Relationship Id="rId1" Type="http://schemas.openxmlformats.org/officeDocument/2006/relationships/slideLayout" Target="../slideLayouts/slideLayout3.xml"/><Relationship Id="rId5" Type="http://schemas.openxmlformats.org/officeDocument/2006/relationships/image" Target="../media/image63.jpeg"/><Relationship Id="rId4" Type="http://schemas.openxmlformats.org/officeDocument/2006/relationships/image" Target="../media/image2.png"/></Relationships>
</file>

<file path=ppt/slides/_rels/slide94.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94.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9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5.xml"/><Relationship Id="rId1" Type="http://schemas.openxmlformats.org/officeDocument/2006/relationships/slideLayout" Target="../slideLayouts/slideLayout3.xml"/><Relationship Id="rId4" Type="http://schemas.openxmlformats.org/officeDocument/2006/relationships/image" Target="../media/image65.jpeg"/></Relationships>
</file>

<file path=ppt/slides/_rels/slide9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6.xml"/><Relationship Id="rId1" Type="http://schemas.openxmlformats.org/officeDocument/2006/relationships/slideLayout" Target="../slideLayouts/slideLayout3.xml"/><Relationship Id="rId4" Type="http://schemas.openxmlformats.org/officeDocument/2006/relationships/image" Target="../media/image66.jpeg"/></Relationships>
</file>

<file path=ppt/slides/_rels/slide97.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97.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98.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98.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9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9.xml"/><Relationship Id="rId1" Type="http://schemas.openxmlformats.org/officeDocument/2006/relationships/slideLayout" Target="../slideLayouts/slideLayout3.xml"/><Relationship Id="rId4" Type="http://schemas.openxmlformats.org/officeDocument/2006/relationships/image" Target="../media/image69.jpeg"/></Relationships>
</file>

<file path=ppt/slides/_rels/slide10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00.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01.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10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0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2.xml"/><Relationship Id="rId1" Type="http://schemas.openxmlformats.org/officeDocument/2006/relationships/slideLayout" Target="../slideLayouts/slideLayout3.xml"/><Relationship Id="rId4" Type="http://schemas.openxmlformats.org/officeDocument/2006/relationships/image" Target="../media/image71.jpeg"/></Relationships>
</file>

<file path=ppt/slides/_rels/slide103.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103.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04.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104.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05.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105.xml"/><Relationship Id="rId1" Type="http://schemas.openxmlformats.org/officeDocument/2006/relationships/slideLayout" Target="../slideLayouts/slideLayout3.xml"/><Relationship Id="rId5" Type="http://schemas.openxmlformats.org/officeDocument/2006/relationships/image" Target="../media/image2.png"/><Relationship Id="rId4" Type="http://schemas.openxmlformats.org/officeDocument/2006/relationships/image" Target="../media/image75.jpeg"/></Relationships>
</file>

<file path=ppt/slides/_rels/slide106.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106.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07.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107.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08.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108.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0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109.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10.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110.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1.xml"/><Relationship Id="rId1" Type="http://schemas.openxmlformats.org/officeDocument/2006/relationships/slideLayout" Target="../slideLayouts/slideLayout3.xml"/><Relationship Id="rId4" Type="http://schemas.openxmlformats.org/officeDocument/2006/relationships/image" Target="../media/image81.jpeg"/></Relationships>
</file>

<file path=ppt/slides/_rels/slide112.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12.xml"/><Relationship Id="rId1" Type="http://schemas.openxmlformats.org/officeDocument/2006/relationships/slideLayout" Target="../slideLayouts/slideLayout3.xml"/><Relationship Id="rId5" Type="http://schemas.openxmlformats.org/officeDocument/2006/relationships/image" Target="../media/image63.jpeg"/><Relationship Id="rId4" Type="http://schemas.openxmlformats.org/officeDocument/2006/relationships/image" Target="../media/image2.png"/></Relationships>
</file>

<file path=ppt/slides/_rels/slide113.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113.xml"/><Relationship Id="rId1" Type="http://schemas.openxmlformats.org/officeDocument/2006/relationships/slideLayout" Target="../slideLayouts/slideLayout3.xml"/></Relationships>
</file>

<file path=ppt/slides/_rels/slide114.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114.xml"/><Relationship Id="rId1" Type="http://schemas.openxmlformats.org/officeDocument/2006/relationships/slideLayout" Target="../slideLayouts/slideLayout3.xml"/></Relationships>
</file>

<file path=ppt/slides/_rels/slide115.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115.xml"/><Relationship Id="rId1" Type="http://schemas.openxmlformats.org/officeDocument/2006/relationships/slideLayout" Target="../slideLayouts/slideLayout3.xml"/></Relationships>
</file>

<file path=ppt/slides/_rels/slide11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16.xml"/><Relationship Id="rId1" Type="http://schemas.openxmlformats.org/officeDocument/2006/relationships/slideLayout" Target="../slideLayouts/slideLayout3.xml"/><Relationship Id="rId5" Type="http://schemas.openxmlformats.org/officeDocument/2006/relationships/image" Target="../media/image63.jpeg"/><Relationship Id="rId4" Type="http://schemas.openxmlformats.org/officeDocument/2006/relationships/image" Target="../media/image2.png"/></Relationships>
</file>

<file path=ppt/slides/_rels/slide117.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117.xml"/><Relationship Id="rId1" Type="http://schemas.openxmlformats.org/officeDocument/2006/relationships/slideLayout" Target="../slideLayouts/slideLayout3.xml"/></Relationships>
</file>

<file path=ppt/slides/_rels/slide118.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118.xml"/><Relationship Id="rId1" Type="http://schemas.openxmlformats.org/officeDocument/2006/relationships/slideLayout" Target="../slideLayouts/slideLayout3.xml"/></Relationships>
</file>

<file path=ppt/slides/_rels/slide119.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119.xml"/><Relationship Id="rId1" Type="http://schemas.openxmlformats.org/officeDocument/2006/relationships/slideLayout" Target="../slideLayouts/slideLayout3.xml"/></Relationships>
</file>

<file path=ppt/slides/_rels/slide1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0.xml"/><Relationship Id="rId1" Type="http://schemas.openxmlformats.org/officeDocument/2006/relationships/slideLayout" Target="../slideLayouts/slideLayout3.xml"/><Relationship Id="rId4" Type="http://schemas.openxmlformats.org/officeDocument/2006/relationships/image" Target="../media/image88.png"/></Relationships>
</file>

<file path=ppt/slides/_rels/slide121.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12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2.xml"/><Relationship Id="rId1" Type="http://schemas.openxmlformats.org/officeDocument/2006/relationships/slideLayout" Target="../slideLayouts/slideLayout3.xml"/><Relationship Id="rId4" Type="http://schemas.openxmlformats.org/officeDocument/2006/relationships/image" Target="../media/image88.png"/></Relationships>
</file>

<file path=ppt/slides/_rels/slide1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3.xml"/><Relationship Id="rId1" Type="http://schemas.openxmlformats.org/officeDocument/2006/relationships/slideLayout" Target="../slideLayouts/slideLayout3.xml"/><Relationship Id="rId4" Type="http://schemas.openxmlformats.org/officeDocument/2006/relationships/image" Target="../media/image90.png"/></Relationships>
</file>

<file path=ppt/slides/_rels/slide124.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124.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25.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125.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26.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126.xml"/><Relationship Id="rId1" Type="http://schemas.openxmlformats.org/officeDocument/2006/relationships/slideLayout" Target="../slideLayouts/slideLayout3.xml"/></Relationships>
</file>

<file path=ppt/slides/_rels/slide1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7.xml"/><Relationship Id="rId1" Type="http://schemas.openxmlformats.org/officeDocument/2006/relationships/slideLayout" Target="../slideLayouts/slideLayout3.xml"/><Relationship Id="rId4" Type="http://schemas.openxmlformats.org/officeDocument/2006/relationships/image" Target="../media/image94.jpeg"/></Relationships>
</file>

<file path=ppt/slides/_rels/slide128.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128.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29.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129.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0.xml"/><Relationship Id="rId1" Type="http://schemas.openxmlformats.org/officeDocument/2006/relationships/slideLayout" Target="../slideLayouts/slideLayout3.xml"/></Relationships>
</file>

<file path=ppt/slides/_rels/slide131.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131.xml"/><Relationship Id="rId1" Type="http://schemas.openxmlformats.org/officeDocument/2006/relationships/slideLayout" Target="../slideLayouts/slideLayout3.xml"/></Relationships>
</file>

<file path=ppt/slides/_rels/slide132.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132.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33.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133.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3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4.xml"/><Relationship Id="rId1" Type="http://schemas.openxmlformats.org/officeDocument/2006/relationships/slideLayout" Target="../slideLayouts/slideLayout3.xml"/></Relationships>
</file>

<file path=ppt/slides/_rels/slide135.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135.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36.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136.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137.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137.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138.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138.xml"/><Relationship Id="rId1" Type="http://schemas.openxmlformats.org/officeDocument/2006/relationships/slideLayout" Target="../slideLayouts/slideLayout3.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 name="Picture 2" descr="G:\The Wildergarten\Teaching\History\Fenn Edited\Glenwood Panorama from Upper Ranch Picture 012.jpg"/>
          <p:cNvPicPr/>
          <p:nvPr/>
        </p:nvPicPr>
        <p:blipFill>
          <a:blip r:embed="rId3"/>
          <a:srcRect l="256" r="2292" b="1770"/>
          <a:stretch/>
        </p:blipFill>
        <p:spPr>
          <a:xfrm>
            <a:off x="0" y="0"/>
            <a:ext cx="10971720" cy="7957800"/>
          </a:xfrm>
          <a:prstGeom prst="rect">
            <a:avLst/>
          </a:prstGeom>
          <a:noFill/>
          <a:ln w="0">
            <a:noFill/>
          </a:ln>
        </p:spPr>
      </p:pic>
      <p:sp>
        <p:nvSpPr>
          <p:cNvPr id="69" name="object 6"/>
          <p:cNvSpPr/>
          <p:nvPr/>
        </p:nvSpPr>
        <p:spPr>
          <a:xfrm>
            <a:off x="115560" y="7660080"/>
            <a:ext cx="3434040" cy="2138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1922 courtesy of Ed Fenn</a:t>
            </a:r>
            <a:endParaRPr lang="en-US" sz="1400" b="0" u="none" strike="noStrike">
              <a:solidFill>
                <a:srgbClr val="FFFFFF"/>
              </a:solidFill>
              <a:effectLst/>
              <a:uFillTx/>
              <a:latin typeface="Arial"/>
            </a:endParaRPr>
          </a:p>
        </p:txBody>
      </p:sp>
      <p:sp>
        <p:nvSpPr>
          <p:cNvPr id="70" name="Rectangle 4"/>
          <p:cNvSpPr/>
          <p:nvPr/>
        </p:nvSpPr>
        <p:spPr>
          <a:xfrm>
            <a:off x="532080" y="370440"/>
            <a:ext cx="6681240" cy="2122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a:solidFill>
                  <a:schemeClr val="dk1"/>
                </a:solidFill>
                <a:effectLst/>
                <a:uFillTx/>
                <a:latin typeface="Trajan Pro"/>
              </a:rPr>
              <a:t>Evidences of</a:t>
            </a:r>
            <a:endParaRPr lang="en-US" sz="4400" b="0" u="none" strike="noStrike">
              <a:solidFill>
                <a:srgbClr val="FFFFFF"/>
              </a:solidFill>
              <a:effectLst/>
              <a:uFillTx/>
              <a:latin typeface="Arial"/>
            </a:endParaRPr>
          </a:p>
          <a:p>
            <a:pPr defTabSz="1097280">
              <a:lnSpc>
                <a:spcPct val="100000"/>
              </a:lnSpc>
              <a:tabLst>
                <a:tab pos="569880" algn="l"/>
                <a:tab pos="1144440" algn="l"/>
              </a:tabLst>
            </a:pPr>
            <a:r>
              <a:rPr lang="en-US" sz="4400" b="0" u="none" strike="noStrike">
                <a:solidFill>
                  <a:schemeClr val="dk1"/>
                </a:solidFill>
                <a:effectLst/>
                <a:uFillTx/>
                <a:latin typeface="Trajan Pro"/>
              </a:rPr>
              <a:t>	Old Growth</a:t>
            </a:r>
            <a:endParaRPr lang="en-US" sz="4400" b="0" u="none" strike="noStrike">
              <a:solidFill>
                <a:srgbClr val="FFFFFF"/>
              </a:solidFill>
              <a:effectLst/>
              <a:uFillTx/>
              <a:latin typeface="Arial"/>
            </a:endParaRPr>
          </a:p>
          <a:p>
            <a:pPr defTabSz="1097280">
              <a:lnSpc>
                <a:spcPct val="100000"/>
              </a:lnSpc>
              <a:tabLst>
                <a:tab pos="569880" algn="l"/>
                <a:tab pos="1144440" algn="l"/>
              </a:tabLst>
            </a:pPr>
            <a:r>
              <a:rPr lang="en-US" sz="4400" b="0" u="none" strike="noStrike">
                <a:solidFill>
                  <a:schemeClr val="dk1"/>
                </a:solidFill>
                <a:effectLst/>
                <a:uFillTx/>
                <a:latin typeface="Trajan Pro"/>
              </a:rPr>
              <a:t>		Stand structure</a:t>
            </a:r>
            <a:endParaRPr lang="en-US" sz="4400" b="0" u="none" strike="noStrike">
              <a:solidFill>
                <a:srgbClr val="FFFFFF"/>
              </a:solidFill>
              <a:effectLst/>
              <a:uFillTx/>
              <a:latin typeface="Arial"/>
            </a:endParaRPr>
          </a:p>
        </p:txBody>
      </p:sp>
      <p:sp>
        <p:nvSpPr>
          <p:cNvPr id="71" name="object 6"/>
          <p:cNvSpPr/>
          <p:nvPr/>
        </p:nvSpPr>
        <p:spPr>
          <a:xfrm rot="20854200">
            <a:off x="9007560" y="7584120"/>
            <a:ext cx="1647720" cy="2138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Old Growth Trees</a:t>
            </a:r>
            <a:endParaRPr lang="en-US" sz="1400" b="0" u="none" strike="noStrike">
              <a:solidFill>
                <a:srgbClr val="FFFFFF"/>
              </a:solidFill>
              <a:effectLst/>
              <a:uFillTx/>
              <a:latin typeface="Arial"/>
            </a:endParaRPr>
          </a:p>
        </p:txBody>
      </p:sp>
      <p:pic>
        <p:nvPicPr>
          <p:cNvPr id="72" name="Picture 3"/>
          <p:cNvPicPr/>
          <p:nvPr/>
        </p:nvPicPr>
        <p:blipFill>
          <a:blip r:embed="rId4"/>
          <a:stretch/>
        </p:blipFill>
        <p:spPr>
          <a:xfrm>
            <a:off x="10602000" y="7396920"/>
            <a:ext cx="275400" cy="461160"/>
          </a:xfrm>
          <a:prstGeom prst="rect">
            <a:avLst/>
          </a:prstGeom>
          <a:noFill/>
          <a:ln w="9525">
            <a:noFill/>
          </a:ln>
        </p:spPr>
      </p:pic>
      <p:sp>
        <p:nvSpPr>
          <p:cNvPr id="73" name="object 6"/>
          <p:cNvSpPr/>
          <p:nvPr/>
        </p:nvSpPr>
        <p:spPr>
          <a:xfrm rot="500400">
            <a:off x="7335720" y="5107680"/>
            <a:ext cx="1793520" cy="21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Second Growth Trees</a:t>
            </a:r>
            <a:endParaRPr lang="en-US" sz="1400" b="0" u="none" strike="noStrike">
              <a:solidFill>
                <a:srgbClr val="FFFFFF"/>
              </a:solidFill>
              <a:effectLst/>
              <a:uFillTx/>
              <a:latin typeface="Arial"/>
            </a:endParaRPr>
          </a:p>
        </p:txBody>
      </p:sp>
      <p:sp>
        <p:nvSpPr>
          <p:cNvPr id="74" name="object 6"/>
          <p:cNvSpPr/>
          <p:nvPr/>
        </p:nvSpPr>
        <p:spPr>
          <a:xfrm rot="557400">
            <a:off x="5435280" y="4800960"/>
            <a:ext cx="1545120" cy="21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First Growth Trees</a:t>
            </a:r>
            <a:endParaRPr lang="en-US" sz="1400" b="0" u="none" strike="noStrike">
              <a:solidFill>
                <a:srgbClr val="FFFFFF"/>
              </a:solidFill>
              <a:effectLst/>
              <a:uFillTx/>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object 12"/>
          <p:cNvSpPr/>
          <p:nvPr/>
        </p:nvSpPr>
        <p:spPr>
          <a:xfrm>
            <a:off x="548640" y="1822680"/>
            <a:ext cx="9867960" cy="63237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noAutofit/>
          </a:bodyPr>
          <a:lstStyle/>
          <a:p>
            <a:pPr marL="15120" defTabSz="1097280">
              <a:lnSpc>
                <a:spcPct val="100000"/>
              </a:lnSpc>
              <a:spcAft>
                <a:spcPts val="720"/>
              </a:spcAft>
            </a:pPr>
            <a:r>
              <a:rPr lang="en-US" sz="1400" b="0" u="none" strike="noStrike" spc="-6" dirty="0">
                <a:solidFill>
                  <a:schemeClr val="lt1"/>
                </a:solidFill>
                <a:effectLst/>
                <a:uFillTx/>
                <a:latin typeface="Calibri"/>
              </a:rPr>
              <a:t>This presentation began as a 2-hour lecture for the </a:t>
            </a:r>
            <a:r>
              <a:rPr lang="en-US" sz="1400" b="0" u="none" strike="noStrike" spc="-6" dirty="0">
                <a:solidFill>
                  <a:srgbClr val="00CC00"/>
                </a:solidFill>
                <a:effectLst/>
                <a:uFillTx/>
                <a:latin typeface="Calibri"/>
              </a:rPr>
              <a:t>Loma </a:t>
            </a:r>
            <a:r>
              <a:rPr lang="en-US" sz="1400" b="0" u="none" strike="noStrike" spc="-6" dirty="0" err="1">
                <a:solidFill>
                  <a:srgbClr val="00CC00"/>
                </a:solidFill>
                <a:effectLst/>
                <a:uFillTx/>
                <a:latin typeface="Calibri"/>
              </a:rPr>
              <a:t>Prieta</a:t>
            </a:r>
            <a:r>
              <a:rPr lang="en-US" sz="1400" b="0" u="none" strike="noStrike" spc="-6" dirty="0">
                <a:solidFill>
                  <a:srgbClr val="00CC00"/>
                </a:solidFill>
                <a:effectLst/>
                <a:uFillTx/>
                <a:latin typeface="Calibri"/>
              </a:rPr>
              <a:t> History Museum</a:t>
            </a:r>
            <a:r>
              <a:rPr lang="en-US" sz="1400" b="0" u="none" strike="noStrike" spc="-6" dirty="0">
                <a:solidFill>
                  <a:schemeClr val="lt1"/>
                </a:solidFill>
                <a:effectLst/>
                <a:uFillTx/>
                <a:latin typeface="Calibri"/>
              </a:rPr>
              <a:t>, and can found online </a:t>
            </a:r>
            <a:r>
              <a:rPr lang="en-US" sz="1400" b="0" u="none" strike="noStrike" spc="-6" dirty="0" smtClean="0">
                <a:solidFill>
                  <a:schemeClr val="lt1"/>
                </a:solidFill>
                <a:effectLst/>
                <a:uFillTx/>
                <a:latin typeface="Calibri"/>
              </a:rPr>
              <a:t>there</a:t>
            </a:r>
            <a:r>
              <a:rPr lang="en-US" sz="1400" b="0" u="none" strike="noStrike" spc="-6" dirty="0">
                <a:solidFill>
                  <a:schemeClr val="lt1"/>
                </a:solidFill>
                <a:effectLst/>
                <a:uFillTx/>
                <a:latin typeface="Calibri"/>
              </a:rPr>
              <a:t>.  What followed was two years more research, particularly into the fire response of </a:t>
            </a:r>
            <a:r>
              <a:rPr lang="en-US" sz="1400" b="0" i="1" u="none" strike="noStrike" spc="-6" dirty="0">
                <a:solidFill>
                  <a:schemeClr val="lt1"/>
                </a:solidFill>
                <a:effectLst/>
                <a:uFillTx/>
                <a:latin typeface="Calibri"/>
              </a:rPr>
              <a:t>Sequoia </a:t>
            </a:r>
            <a:r>
              <a:rPr lang="en-US" sz="1400" b="0" i="1" u="none" strike="noStrike" spc="-6" dirty="0" err="1">
                <a:solidFill>
                  <a:schemeClr val="lt1"/>
                </a:solidFill>
                <a:effectLst/>
                <a:uFillTx/>
                <a:latin typeface="Calibri"/>
              </a:rPr>
              <a:t>sempervirens</a:t>
            </a:r>
            <a:r>
              <a:rPr lang="en-US" sz="1400" b="0" u="none" strike="noStrike" spc="-6" dirty="0">
                <a:solidFill>
                  <a:schemeClr val="lt1"/>
                </a:solidFill>
                <a:effectLst/>
                <a:uFillTx/>
                <a:latin typeface="Calibri"/>
              </a:rPr>
              <a:t> as consolidated here.  </a:t>
            </a:r>
            <a:endParaRPr lang="en-US" sz="1400" b="0" u="none" strike="noStrike" dirty="0">
              <a:solidFill>
                <a:srgbClr val="FFFFFF"/>
              </a:solidFill>
              <a:effectLst/>
              <a:uFillTx/>
              <a:latin typeface="Arial"/>
            </a:endParaRPr>
          </a:p>
          <a:p>
            <a:pPr marL="15120" defTabSz="1097280">
              <a:lnSpc>
                <a:spcPct val="100000"/>
              </a:lnSpc>
              <a:spcAft>
                <a:spcPts val="720"/>
              </a:spcAft>
            </a:pPr>
            <a:r>
              <a:rPr lang="en-US" sz="1400" b="0" i="1" u="none" strike="noStrike" spc="-6" dirty="0" err="1">
                <a:solidFill>
                  <a:schemeClr val="lt1"/>
                </a:solidFill>
                <a:effectLst/>
                <a:uFillTx/>
                <a:latin typeface="Calibri"/>
              </a:rPr>
              <a:t>Wildergarten</a:t>
            </a:r>
            <a:r>
              <a:rPr lang="en-US" sz="1400" b="0" i="1" u="none" strike="noStrike" spc="-6" dirty="0">
                <a:solidFill>
                  <a:schemeClr val="lt1"/>
                </a:solidFill>
                <a:effectLst/>
                <a:uFillTx/>
                <a:latin typeface="Calibri"/>
              </a:rPr>
              <a:t>: Redwood Ecology</a:t>
            </a:r>
            <a:r>
              <a:rPr lang="en-US" sz="1400" b="0" u="none" strike="noStrike" spc="-6" dirty="0">
                <a:solidFill>
                  <a:schemeClr val="lt1"/>
                </a:solidFill>
                <a:effectLst/>
                <a:uFillTx/>
                <a:latin typeface="Calibri"/>
              </a:rPr>
              <a:t>, ©</a:t>
            </a:r>
            <a:r>
              <a:rPr lang="en-US" sz="1400" b="0" u="none" strike="noStrike" spc="-6" dirty="0" smtClean="0">
                <a:solidFill>
                  <a:schemeClr val="lt1"/>
                </a:solidFill>
                <a:effectLst/>
                <a:uFillTx/>
                <a:latin typeface="Calibri"/>
              </a:rPr>
              <a:t>2026 </a:t>
            </a:r>
            <a:r>
              <a:rPr lang="en-US" sz="1400" b="0" u="none" strike="noStrike" spc="-6" dirty="0">
                <a:solidFill>
                  <a:schemeClr val="lt1"/>
                </a:solidFill>
                <a:effectLst/>
                <a:uFillTx/>
                <a:latin typeface="Calibri"/>
              </a:rPr>
              <a:t>by Mark Edward Vande Pol.  All rights reserved.  </a:t>
            </a:r>
            <a:r>
              <a:rPr lang="en-US" sz="1400" b="0" u="none" strike="noStrike" dirty="0">
                <a:solidFill>
                  <a:schemeClr val="lt1"/>
                </a:solidFill>
                <a:effectLst/>
                <a:uFillTx/>
                <a:latin typeface="Calibri"/>
              </a:rPr>
              <a:t>All photos and illustrations except as noted are by Mark Edward Vande Pol.   No part of this presentation may be transmitted, archived, or reproduced in any manner or form without written permission, except as directed by the fair use doctrine under United States Copyright Law.   You are permitted to download this presentation without charge for your personal education.  You may not edit, or otherwise alter its content in any way.   Quoting or </a:t>
            </a:r>
            <a:r>
              <a:rPr lang="en-US" sz="1400" b="0" u="none" strike="noStrike" dirty="0" smtClean="0">
                <a:solidFill>
                  <a:schemeClr val="lt1"/>
                </a:solidFill>
                <a:effectLst/>
                <a:uFillTx/>
                <a:latin typeface="Calibri"/>
              </a:rPr>
              <a:t>excerpting allowed </a:t>
            </a:r>
            <a:r>
              <a:rPr lang="en-US" sz="1400" b="0" u="none" strike="noStrike" dirty="0">
                <a:solidFill>
                  <a:schemeClr val="lt1"/>
                </a:solidFill>
                <a:effectLst/>
                <a:uFillTx/>
                <a:latin typeface="Calibri"/>
              </a:rPr>
              <a:t>is </a:t>
            </a:r>
            <a:r>
              <a:rPr lang="en-US" sz="1400" b="0" u="none" strike="noStrike" dirty="0" smtClean="0">
                <a:solidFill>
                  <a:schemeClr val="lt1"/>
                </a:solidFill>
                <a:effectLst/>
                <a:uFillTx/>
                <a:latin typeface="Calibri"/>
              </a:rPr>
              <a:t>at most </a:t>
            </a:r>
            <a:r>
              <a:rPr lang="en-US" sz="1400" b="0" u="none" strike="noStrike" dirty="0">
                <a:solidFill>
                  <a:schemeClr val="lt1"/>
                </a:solidFill>
                <a:effectLst/>
                <a:uFillTx/>
                <a:latin typeface="Calibri"/>
              </a:rPr>
              <a:t>one page and must include reference to the source URL.</a:t>
            </a:r>
            <a:endParaRPr lang="en-US" sz="1400" b="0" u="none" strike="noStrike" dirty="0">
              <a:solidFill>
                <a:srgbClr val="FFFFFF"/>
              </a:solidFill>
              <a:effectLst/>
              <a:uFillTx/>
              <a:latin typeface="Arial"/>
            </a:endParaRPr>
          </a:p>
          <a:p>
            <a:pPr defTabSz="1097280">
              <a:lnSpc>
                <a:spcPct val="100000"/>
              </a:lnSpc>
              <a:spcAft>
                <a:spcPts val="720"/>
              </a:spcAft>
              <a:tabLst>
                <a:tab pos="1482840" algn="l"/>
              </a:tabLst>
            </a:pPr>
            <a:r>
              <a:rPr lang="en-US" sz="1400" b="0" u="none" strike="noStrike" dirty="0">
                <a:solidFill>
                  <a:schemeClr val="lt1"/>
                </a:solidFill>
                <a:effectLst/>
                <a:uFillTx/>
                <a:latin typeface="Calibri"/>
              </a:rPr>
              <a:t>Release Date:	</a:t>
            </a:r>
            <a:r>
              <a:rPr lang="en-US" sz="1400" b="0" u="none" strike="noStrike" dirty="0" smtClean="0">
                <a:solidFill>
                  <a:schemeClr val="lt1"/>
                </a:solidFill>
                <a:effectLst/>
                <a:uFillTx/>
                <a:latin typeface="Calibri"/>
              </a:rPr>
              <a:t>October 2026</a:t>
            </a:r>
            <a:endParaRPr lang="en-US" sz="1400" b="0" u="none" strike="noStrike" dirty="0">
              <a:solidFill>
                <a:srgbClr val="FFFFFF"/>
              </a:solidFill>
              <a:effectLst/>
              <a:uFillTx/>
              <a:latin typeface="Arial"/>
            </a:endParaRPr>
          </a:p>
          <a:p>
            <a:pPr defTabSz="1097280">
              <a:lnSpc>
                <a:spcPct val="100000"/>
              </a:lnSpc>
              <a:spcAft>
                <a:spcPts val="720"/>
              </a:spcAft>
              <a:tabLst>
                <a:tab pos="1482840" algn="l"/>
              </a:tabLst>
            </a:pPr>
            <a:r>
              <a:rPr lang="en-US" sz="1400" b="0" u="none" strike="noStrike" dirty="0">
                <a:solidFill>
                  <a:schemeClr val="lt1"/>
                </a:solidFill>
                <a:effectLst/>
                <a:uFillTx/>
                <a:latin typeface="Calibri"/>
              </a:rPr>
              <a:t>Current Revision	</a:t>
            </a:r>
            <a:r>
              <a:rPr lang="en-US" sz="1400" b="0" u="none" strike="noStrike" dirty="0" smtClean="0">
                <a:solidFill>
                  <a:schemeClr val="lt1"/>
                </a:solidFill>
                <a:effectLst/>
                <a:uFillTx/>
                <a:latin typeface="Calibri"/>
              </a:rPr>
              <a:t>2.0</a:t>
            </a:r>
            <a:endParaRPr lang="en-US" sz="1400" b="0" u="none" strike="noStrike" dirty="0">
              <a:solidFill>
                <a:srgbClr val="FFFFFF"/>
              </a:solidFill>
              <a:effectLst/>
              <a:uFillTx/>
              <a:latin typeface="Arial"/>
            </a:endParaRPr>
          </a:p>
          <a:p>
            <a:pPr defTabSz="1097280">
              <a:lnSpc>
                <a:spcPct val="100000"/>
              </a:lnSpc>
              <a:spcAft>
                <a:spcPts val="720"/>
              </a:spcAft>
              <a:tabLst>
                <a:tab pos="1482840" algn="l"/>
              </a:tabLst>
            </a:pPr>
            <a:r>
              <a:rPr lang="en-US" sz="1400" b="0" u="none" strike="noStrike" dirty="0">
                <a:solidFill>
                  <a:schemeClr val="lt1"/>
                </a:solidFill>
                <a:effectLst/>
                <a:uFillTx/>
                <a:latin typeface="Calibri"/>
              </a:rPr>
              <a:t>Vande Pol, Mark Edward, 1954 –</a:t>
            </a:r>
            <a:endParaRPr lang="en-US" sz="1400" b="0" u="none" strike="noStrike" dirty="0">
              <a:solidFill>
                <a:srgbClr val="FFFFFF"/>
              </a:solidFill>
              <a:effectLst/>
              <a:uFillTx/>
              <a:latin typeface="Arial"/>
            </a:endParaRPr>
          </a:p>
          <a:p>
            <a:pPr defTabSz="1097280">
              <a:lnSpc>
                <a:spcPct val="100000"/>
              </a:lnSpc>
              <a:tabLst>
                <a:tab pos="1482840" algn="l"/>
              </a:tabLst>
            </a:pPr>
            <a:r>
              <a:rPr lang="en-US" sz="1400" b="0" u="none" strike="noStrike" dirty="0">
                <a:solidFill>
                  <a:schemeClr val="lt1"/>
                </a:solidFill>
                <a:effectLst/>
                <a:uFillTx/>
                <a:latin typeface="Calibri"/>
              </a:rPr>
              <a:t> Other writings by Mark Edward Vande Pol:</a:t>
            </a:r>
            <a:endParaRPr lang="en-US" sz="1400" b="0" u="none" strike="noStrike" dirty="0">
              <a:solidFill>
                <a:srgbClr val="FFFFFF"/>
              </a:solidFill>
              <a:effectLst/>
              <a:uFillTx/>
              <a:latin typeface="Arial"/>
            </a:endParaRPr>
          </a:p>
          <a:p>
            <a:pPr marL="409680" defTabSz="1097280">
              <a:lnSpc>
                <a:spcPct val="100000"/>
              </a:lnSpc>
              <a:spcBef>
                <a:spcPts val="720"/>
              </a:spcBef>
              <a:tabLst>
                <a:tab pos="1482840" algn="l"/>
              </a:tabLst>
            </a:pPr>
            <a:r>
              <a:rPr lang="en-US" sz="1400" b="0" i="1" u="none" strike="noStrike" dirty="0" err="1">
                <a:solidFill>
                  <a:srgbClr val="33CC33"/>
                </a:solidFill>
                <a:effectLst/>
                <a:uFillTx/>
                <a:latin typeface="Calibri"/>
              </a:rPr>
              <a:t>Wildergarten</a:t>
            </a:r>
            <a:r>
              <a:rPr lang="en-US" sz="1400" b="0" i="1" u="none" strike="noStrike" dirty="0">
                <a:solidFill>
                  <a:srgbClr val="33CC33"/>
                </a:solidFill>
                <a:effectLst/>
                <a:uFillTx/>
                <a:latin typeface="Calibri"/>
              </a:rPr>
              <a:t> Picture Book</a:t>
            </a:r>
            <a:r>
              <a:rPr lang="en-US" sz="1400" b="0" i="1" u="none" strike="noStrike" dirty="0">
                <a:solidFill>
                  <a:schemeClr val="lt1"/>
                </a:solidFill>
                <a:effectLst/>
                <a:uFillTx/>
                <a:latin typeface="Calibri"/>
              </a:rPr>
              <a:t>, </a:t>
            </a:r>
            <a:r>
              <a:rPr lang="en-US" sz="1400" b="0" u="none" strike="noStrike" dirty="0">
                <a:solidFill>
                  <a:schemeClr val="lt1"/>
                </a:solidFill>
                <a:effectLst/>
                <a:uFillTx/>
                <a:latin typeface="Calibri"/>
              </a:rPr>
              <a:t>a 2800pp exposition on our native plant restoration project spanning 37 years.  </a:t>
            </a:r>
            <a:endParaRPr lang="en-US" sz="1400" b="0" u="none" strike="noStrike" dirty="0">
              <a:solidFill>
                <a:srgbClr val="FFFFFF"/>
              </a:solidFill>
              <a:effectLst/>
              <a:uFillTx/>
              <a:latin typeface="Arial"/>
            </a:endParaRPr>
          </a:p>
          <a:p>
            <a:pPr marL="409680" defTabSz="1097280">
              <a:lnSpc>
                <a:spcPct val="100000"/>
              </a:lnSpc>
              <a:spcBef>
                <a:spcPts val="720"/>
              </a:spcBef>
              <a:tabLst>
                <a:tab pos="1482840" algn="l"/>
              </a:tabLst>
            </a:pPr>
            <a:r>
              <a:rPr lang="en-US" sz="1400" b="0" i="1" u="none" strike="noStrike" dirty="0">
                <a:solidFill>
                  <a:srgbClr val="33CC33"/>
                </a:solidFill>
                <a:effectLst/>
                <a:uFillTx/>
                <a:latin typeface="Calibri"/>
              </a:rPr>
              <a:t>Natural Process</a:t>
            </a:r>
            <a:r>
              <a:rPr lang="en-US" sz="1400" b="1" i="1" u="none" strike="noStrike" dirty="0">
                <a:solidFill>
                  <a:srgbClr val="33CC33"/>
                </a:solidFill>
                <a:effectLst/>
                <a:uFillTx/>
                <a:latin typeface="Calibri"/>
              </a:rPr>
              <a:t>: </a:t>
            </a:r>
            <a:r>
              <a:rPr lang="en-US" sz="1400" b="0" i="1" u="none" strike="noStrike" dirty="0">
                <a:solidFill>
                  <a:srgbClr val="33CC33"/>
                </a:solidFill>
                <a:effectLst/>
                <a:uFillTx/>
                <a:latin typeface="Calibri"/>
              </a:rPr>
              <a:t>That Environmental Laws May Serve the Laws of Nature</a:t>
            </a:r>
            <a:r>
              <a:rPr lang="en-US" sz="1400" b="0" i="1" u="none" strike="noStrike" dirty="0">
                <a:solidFill>
                  <a:schemeClr val="lt1"/>
                </a:solidFill>
                <a:effectLst/>
                <a:uFillTx/>
                <a:latin typeface="Calibri"/>
              </a:rPr>
              <a:t>, </a:t>
            </a:r>
            <a:r>
              <a:rPr lang="en-US" sz="1400" b="0" u="none" strike="noStrike" spc="-6" dirty="0">
                <a:solidFill>
                  <a:schemeClr val="lt1"/>
                </a:solidFill>
                <a:effectLst/>
                <a:uFillTx/>
                <a:latin typeface="Calibri"/>
              </a:rPr>
              <a:t>©</a:t>
            </a:r>
            <a:r>
              <a:rPr lang="en-US" sz="1400" b="0" u="none" strike="noStrike" dirty="0" err="1">
                <a:solidFill>
                  <a:schemeClr val="lt1"/>
                </a:solidFill>
                <a:effectLst/>
                <a:uFillTx/>
                <a:latin typeface="Calibri"/>
              </a:rPr>
              <a:t>Wildergarten</a:t>
            </a:r>
            <a:r>
              <a:rPr lang="en-US" sz="1400" b="0" u="none" strike="noStrike" dirty="0">
                <a:solidFill>
                  <a:schemeClr val="lt1"/>
                </a:solidFill>
                <a:effectLst/>
                <a:uFillTx/>
                <a:latin typeface="Calibri"/>
              </a:rPr>
              <a:t> Press, 2001, 454pp, </a:t>
            </a:r>
            <a:endParaRPr lang="en-US" sz="1400" b="0" u="none" strike="noStrike" dirty="0">
              <a:solidFill>
                <a:srgbClr val="FFFFFF"/>
              </a:solidFill>
              <a:effectLst/>
              <a:uFillTx/>
              <a:latin typeface="Arial"/>
            </a:endParaRPr>
          </a:p>
          <a:p>
            <a:pPr marL="409680" defTabSz="1097280">
              <a:lnSpc>
                <a:spcPct val="100000"/>
              </a:lnSpc>
              <a:spcAft>
                <a:spcPts val="720"/>
              </a:spcAft>
              <a:tabLst>
                <a:tab pos="1482840" algn="l"/>
              </a:tabLst>
            </a:pPr>
            <a:r>
              <a:rPr lang="en-US" sz="1400" b="0" u="none" strike="noStrike" dirty="0">
                <a:solidFill>
                  <a:schemeClr val="lt1"/>
                </a:solidFill>
                <a:effectLst/>
                <a:uFillTx/>
                <a:latin typeface="Calibri"/>
              </a:rPr>
              <a:t>ISBN: 0-9711793-0-1, LOC Control #2001092201.</a:t>
            </a:r>
            <a:endParaRPr lang="en-US" sz="1400" b="0" u="none" strike="noStrike" dirty="0">
              <a:solidFill>
                <a:srgbClr val="FFFFFF"/>
              </a:solidFill>
              <a:effectLst/>
              <a:uFillTx/>
              <a:latin typeface="Arial"/>
            </a:endParaRPr>
          </a:p>
          <a:p>
            <a:pPr marL="409680" defTabSz="1097280">
              <a:lnSpc>
                <a:spcPct val="100000"/>
              </a:lnSpc>
              <a:spcAft>
                <a:spcPts val="720"/>
              </a:spcAft>
              <a:tabLst>
                <a:tab pos="1482840" algn="l"/>
              </a:tabLst>
            </a:pPr>
            <a:r>
              <a:rPr lang="en-US" sz="1400" b="0" i="1" u="none" strike="noStrike" dirty="0" err="1">
                <a:solidFill>
                  <a:srgbClr val="33CC33"/>
                </a:solidFill>
                <a:effectLst/>
                <a:uFillTx/>
                <a:latin typeface="Calibri"/>
              </a:rPr>
              <a:t>Shemitta</a:t>
            </a:r>
            <a:r>
              <a:rPr lang="en-US" sz="1400" b="1" i="1" u="none" strike="noStrike" dirty="0">
                <a:solidFill>
                  <a:srgbClr val="33CC33"/>
                </a:solidFill>
                <a:effectLst/>
                <a:uFillTx/>
                <a:latin typeface="Calibri"/>
              </a:rPr>
              <a:t>: </a:t>
            </a:r>
            <a:r>
              <a:rPr lang="en-US" sz="1400" b="0" i="1" u="none" strike="noStrike" dirty="0">
                <a:solidFill>
                  <a:srgbClr val="33CC33"/>
                </a:solidFill>
                <a:effectLst/>
                <a:uFillTx/>
                <a:latin typeface="Calibri"/>
              </a:rPr>
              <a:t>For the Land is Mine</a:t>
            </a:r>
            <a:r>
              <a:rPr lang="en-US" sz="1400" b="0" i="1" u="none" strike="noStrike" dirty="0">
                <a:solidFill>
                  <a:schemeClr val="lt1"/>
                </a:solidFill>
                <a:effectLst/>
                <a:uFillTx/>
                <a:latin typeface="Calibri"/>
              </a:rPr>
              <a:t>:</a:t>
            </a:r>
            <a:r>
              <a:rPr lang="en-US" sz="1400" b="0" u="none" strike="noStrike" dirty="0">
                <a:solidFill>
                  <a:schemeClr val="lt1"/>
                </a:solidFill>
                <a:effectLst/>
                <a:uFillTx/>
                <a:latin typeface="Calibri"/>
              </a:rPr>
              <a:t> </a:t>
            </a:r>
            <a:r>
              <a:rPr lang="en-US" sz="1400" b="0" u="none" strike="noStrike" spc="-6" dirty="0">
                <a:solidFill>
                  <a:schemeClr val="lt1"/>
                </a:solidFill>
                <a:effectLst/>
                <a:uFillTx/>
                <a:latin typeface="Calibri"/>
              </a:rPr>
              <a:t>©</a:t>
            </a:r>
            <a:r>
              <a:rPr lang="en-US" sz="1400" b="0" u="none" strike="noStrike" dirty="0" err="1">
                <a:solidFill>
                  <a:schemeClr val="lt1"/>
                </a:solidFill>
                <a:effectLst/>
                <a:uFillTx/>
                <a:latin typeface="Calibri"/>
              </a:rPr>
              <a:t>Wildergarten</a:t>
            </a:r>
            <a:r>
              <a:rPr lang="en-US" sz="1400" b="0" u="none" strike="noStrike" dirty="0">
                <a:solidFill>
                  <a:schemeClr val="lt1"/>
                </a:solidFill>
                <a:effectLst/>
                <a:uFillTx/>
                <a:latin typeface="Calibri"/>
              </a:rPr>
              <a:t> Press, 2009. Contains</a:t>
            </a:r>
            <a:r>
              <a:rPr lang="en-US" sz="1400" b="1" u="none" strike="noStrike" dirty="0">
                <a:solidFill>
                  <a:schemeClr val="lt1"/>
                </a:solidFill>
                <a:effectLst/>
                <a:uFillTx/>
                <a:latin typeface="Calibri"/>
              </a:rPr>
              <a:t>: </a:t>
            </a:r>
            <a:r>
              <a:rPr lang="en-US" sz="1400" b="0" u="none" strike="noStrike" dirty="0">
                <a:solidFill>
                  <a:schemeClr val="lt1"/>
                </a:solidFill>
                <a:effectLst/>
                <a:uFillTx/>
                <a:latin typeface="Calibri"/>
              </a:rPr>
              <a:t>217pp text, 980pp overall, 14 picture books, 2 tables, 963 photographs, 9 maps, 2 drawings, 2 charts, 145 footnotes, 358 citations, and 216 other source references, not including external Internet links. ISBN 978-0-9711793-1-8</a:t>
            </a:r>
            <a:endParaRPr lang="en-US" sz="1400" b="0" u="none" strike="noStrike" dirty="0">
              <a:solidFill>
                <a:srgbClr val="FFFFFF"/>
              </a:solidFill>
              <a:effectLst/>
              <a:uFillTx/>
              <a:latin typeface="Arial"/>
            </a:endParaRPr>
          </a:p>
          <a:p>
            <a:pPr marL="409680" defTabSz="1097280">
              <a:lnSpc>
                <a:spcPct val="100000"/>
              </a:lnSpc>
              <a:tabLst>
                <a:tab pos="1482840" algn="l"/>
              </a:tabLst>
            </a:pPr>
            <a:r>
              <a:rPr lang="en-US" sz="1400" b="0" u="none" strike="noStrike" spc="-6" dirty="0">
                <a:solidFill>
                  <a:srgbClr val="00CC00"/>
                </a:solidFill>
                <a:effectLst/>
                <a:uFillTx/>
                <a:latin typeface="Calibri"/>
              </a:rPr>
              <a:t>Article</a:t>
            </a:r>
            <a:r>
              <a:rPr lang="en-US" sz="1400" b="0" u="none" strike="noStrike" dirty="0">
                <a:solidFill>
                  <a:srgbClr val="00CC00"/>
                </a:solidFill>
                <a:effectLst/>
                <a:uFillTx/>
                <a:latin typeface="Calibri"/>
              </a:rPr>
              <a:t>s</a:t>
            </a:r>
            <a:r>
              <a:rPr lang="en-US" sz="1400" b="0" u="none" strike="noStrike" spc="-6" dirty="0">
                <a:solidFill>
                  <a:srgbClr val="00CC00"/>
                </a:solidFill>
                <a:effectLst/>
                <a:uFillTx/>
                <a:latin typeface="Calibri"/>
              </a:rPr>
              <a:t> </a:t>
            </a:r>
            <a:r>
              <a:rPr lang="en-US" sz="1400" b="0" u="none" strike="noStrike" spc="-17" dirty="0">
                <a:solidFill>
                  <a:srgbClr val="00CC00"/>
                </a:solidFill>
                <a:effectLst/>
                <a:uFillTx/>
                <a:latin typeface="Calibri"/>
              </a:rPr>
              <a:t>a</a:t>
            </a:r>
            <a:r>
              <a:rPr lang="en-US" sz="1400" b="0" u="none" strike="noStrike" spc="-6" dirty="0">
                <a:solidFill>
                  <a:srgbClr val="00CC00"/>
                </a:solidFill>
                <a:effectLst/>
                <a:uFillTx/>
                <a:latin typeface="Calibri"/>
              </a:rPr>
              <a:t>t</a:t>
            </a:r>
            <a:r>
              <a:rPr lang="en-US" sz="1400" b="0" u="none" strike="noStrike" dirty="0">
                <a:solidFill>
                  <a:srgbClr val="00CC00"/>
                </a:solidFill>
                <a:effectLst/>
                <a:uFillTx/>
                <a:latin typeface="Calibri"/>
              </a:rPr>
              <a:t> </a:t>
            </a:r>
            <a:r>
              <a:rPr lang="en-US" sz="1400" b="0" u="none" strike="noStrike" spc="-6" dirty="0" err="1">
                <a:solidFill>
                  <a:srgbClr val="00CC00"/>
                </a:solidFill>
                <a:effectLst/>
                <a:uFillTx/>
                <a:latin typeface="Calibri"/>
              </a:rPr>
              <a:t>Wildergarte</a:t>
            </a:r>
            <a:r>
              <a:rPr lang="en-US" sz="1400" b="0" u="none" strike="noStrike" dirty="0" err="1">
                <a:solidFill>
                  <a:srgbClr val="00CC00"/>
                </a:solidFill>
                <a:effectLst/>
                <a:uFillTx/>
                <a:latin typeface="Calibri"/>
              </a:rPr>
              <a:t>n</a:t>
            </a:r>
            <a:r>
              <a:rPr lang="en-US" sz="1400" b="0" u="none" strike="noStrike" spc="-11" dirty="0">
                <a:solidFill>
                  <a:srgbClr val="00CC00"/>
                </a:solidFill>
                <a:effectLst/>
                <a:uFillTx/>
                <a:latin typeface="Calibri"/>
              </a:rPr>
              <a:t> </a:t>
            </a:r>
            <a:r>
              <a:rPr lang="en-US" sz="1400" b="0" u="none" strike="noStrike" spc="-6" dirty="0">
                <a:solidFill>
                  <a:srgbClr val="00CC00"/>
                </a:solidFill>
                <a:effectLst/>
                <a:uFillTx/>
                <a:latin typeface="Calibri"/>
              </a:rPr>
              <a:t>Press</a:t>
            </a:r>
            <a:r>
              <a:rPr lang="en-US" sz="1400" b="1" u="none" strike="noStrike" spc="-6" dirty="0">
                <a:solidFill>
                  <a:schemeClr val="lt1"/>
                </a:solidFill>
                <a:effectLst/>
                <a:uFillTx/>
                <a:latin typeface="Calibri"/>
              </a:rPr>
              <a:t>:</a:t>
            </a:r>
            <a:r>
              <a:rPr lang="en-US" sz="1400" b="1" u="none" strike="noStrike" dirty="0">
                <a:solidFill>
                  <a:schemeClr val="lt1"/>
                </a:solidFill>
                <a:effectLst/>
                <a:uFillTx/>
                <a:latin typeface="Calibri"/>
              </a:rPr>
              <a:t>  </a:t>
            </a:r>
            <a:r>
              <a:rPr lang="en-US" sz="1400" b="0" u="none" strike="noStrike" spc="-6" dirty="0">
                <a:solidFill>
                  <a:schemeClr val="lt1"/>
                </a:solidFill>
                <a:effectLst/>
                <a:uFillTx/>
                <a:latin typeface="Calibri"/>
              </a:rPr>
              <a:t>col</a:t>
            </a:r>
            <a:r>
              <a:rPr lang="en-US" sz="1400" b="0" u="none" strike="noStrike" spc="-11" dirty="0">
                <a:solidFill>
                  <a:schemeClr val="lt1"/>
                </a:solidFill>
                <a:effectLst/>
                <a:uFillTx/>
                <a:latin typeface="Calibri"/>
              </a:rPr>
              <a:t>l</a:t>
            </a:r>
            <a:r>
              <a:rPr lang="en-US" sz="1400" b="0" u="none" strike="noStrike" spc="-6" dirty="0">
                <a:solidFill>
                  <a:schemeClr val="lt1"/>
                </a:solidFill>
                <a:effectLst/>
                <a:uFillTx/>
                <a:latin typeface="Calibri"/>
              </a:rPr>
              <a:t>ecte</a:t>
            </a:r>
            <a:r>
              <a:rPr lang="en-US" sz="1400" b="0" u="none" strike="noStrike" dirty="0">
                <a:solidFill>
                  <a:schemeClr val="lt1"/>
                </a:solidFill>
                <a:effectLst/>
                <a:uFillTx/>
                <a:latin typeface="Calibri"/>
              </a:rPr>
              <a:t>d </a:t>
            </a:r>
            <a:r>
              <a:rPr lang="en-US" sz="1400" b="0" u="none" strike="noStrike" spc="-6" dirty="0">
                <a:solidFill>
                  <a:schemeClr val="lt1"/>
                </a:solidFill>
                <a:effectLst/>
                <a:uFillTx/>
                <a:latin typeface="Calibri"/>
              </a:rPr>
              <a:t>writ</a:t>
            </a:r>
            <a:r>
              <a:rPr lang="en-US" sz="1400" b="0" u="none" strike="noStrike" spc="-11" dirty="0">
                <a:solidFill>
                  <a:schemeClr val="lt1"/>
                </a:solidFill>
                <a:effectLst/>
                <a:uFillTx/>
                <a:latin typeface="Calibri"/>
              </a:rPr>
              <a:t>i</a:t>
            </a:r>
            <a:r>
              <a:rPr lang="en-US" sz="1400" b="0" u="none" strike="noStrike" spc="-6" dirty="0">
                <a:solidFill>
                  <a:schemeClr val="lt1"/>
                </a:solidFill>
                <a:effectLst/>
                <a:uFillTx/>
                <a:latin typeface="Calibri"/>
              </a:rPr>
              <a:t>ng</a:t>
            </a:r>
            <a:r>
              <a:rPr lang="en-US" sz="1400" b="0" u="none" strike="noStrike" dirty="0">
                <a:solidFill>
                  <a:schemeClr val="lt1"/>
                </a:solidFill>
                <a:effectLst/>
                <a:uFillTx/>
                <a:latin typeface="Calibri"/>
              </a:rPr>
              <a:t>s</a:t>
            </a:r>
            <a:r>
              <a:rPr lang="en-US" sz="1400" b="0" u="none" strike="noStrike" spc="-6" dirty="0">
                <a:solidFill>
                  <a:schemeClr val="lt1"/>
                </a:solidFill>
                <a:effectLst/>
                <a:uFillTx/>
                <a:latin typeface="Calibri"/>
              </a:rPr>
              <a:t> o</a:t>
            </a:r>
            <a:r>
              <a:rPr lang="en-US" sz="1400" b="0" u="none" strike="noStrike" dirty="0">
                <a:solidFill>
                  <a:schemeClr val="lt1"/>
                </a:solidFill>
                <a:effectLst/>
                <a:uFillTx/>
                <a:latin typeface="Calibri"/>
              </a:rPr>
              <a:t>n </a:t>
            </a:r>
            <a:r>
              <a:rPr lang="en-US" sz="1400" b="0" u="none" strike="noStrike" spc="-6" dirty="0">
                <a:solidFill>
                  <a:schemeClr val="lt1"/>
                </a:solidFill>
                <a:effectLst/>
                <a:uFillTx/>
                <a:latin typeface="Calibri"/>
              </a:rPr>
              <a:t>Constitut</a:t>
            </a:r>
            <a:r>
              <a:rPr lang="en-US" sz="1400" b="0" u="none" strike="noStrike" spc="-11" dirty="0">
                <a:solidFill>
                  <a:schemeClr val="lt1"/>
                </a:solidFill>
                <a:effectLst/>
                <a:uFillTx/>
                <a:latin typeface="Calibri"/>
              </a:rPr>
              <a:t>i</a:t>
            </a:r>
            <a:r>
              <a:rPr lang="en-US" sz="1400" b="0" u="none" strike="noStrike" spc="-6" dirty="0">
                <a:solidFill>
                  <a:schemeClr val="lt1"/>
                </a:solidFill>
                <a:effectLst/>
                <a:uFillTx/>
                <a:latin typeface="Calibri"/>
              </a:rPr>
              <a:t>ona</a:t>
            </a:r>
            <a:r>
              <a:rPr lang="en-US" sz="1400" b="0" u="none" strike="noStrike" dirty="0">
                <a:solidFill>
                  <a:schemeClr val="lt1"/>
                </a:solidFill>
                <a:effectLst/>
                <a:uFillTx/>
                <a:latin typeface="Calibri"/>
              </a:rPr>
              <a:t>l </a:t>
            </a:r>
            <a:r>
              <a:rPr lang="en-US" sz="1400" b="0" u="none" strike="noStrike" spc="-6" dirty="0">
                <a:solidFill>
                  <a:schemeClr val="lt1"/>
                </a:solidFill>
                <a:effectLst/>
                <a:uFillTx/>
                <a:latin typeface="Calibri"/>
              </a:rPr>
              <a:t>histor</a:t>
            </a:r>
            <a:r>
              <a:rPr lang="en-US" sz="1400" b="0" u="none" strike="noStrike" dirty="0">
                <a:solidFill>
                  <a:schemeClr val="lt1"/>
                </a:solidFill>
                <a:effectLst/>
                <a:uFillTx/>
                <a:latin typeface="Calibri"/>
              </a:rPr>
              <a:t>y </a:t>
            </a:r>
            <a:r>
              <a:rPr lang="en-US" sz="1400" b="0" u="none" strike="noStrike" spc="-6" dirty="0">
                <a:solidFill>
                  <a:schemeClr val="lt1"/>
                </a:solidFill>
                <a:effectLst/>
                <a:uFillTx/>
                <a:latin typeface="Calibri"/>
              </a:rPr>
              <a:t>and </a:t>
            </a:r>
            <a:r>
              <a:rPr lang="en-US" sz="1400" b="0" u="none" strike="noStrike" dirty="0">
                <a:solidFill>
                  <a:schemeClr val="lt1"/>
                </a:solidFill>
                <a:effectLst/>
                <a:uFillTx/>
                <a:latin typeface="Calibri"/>
              </a:rPr>
              <a:t>re</a:t>
            </a:r>
            <a:r>
              <a:rPr lang="en-US" sz="1400" b="0" u="none" strike="noStrike" spc="-11" dirty="0">
                <a:solidFill>
                  <a:schemeClr val="lt1"/>
                </a:solidFill>
                <a:effectLst/>
                <a:uFillTx/>
                <a:latin typeface="Calibri"/>
              </a:rPr>
              <a:t>g</a:t>
            </a:r>
            <a:r>
              <a:rPr lang="en-US" sz="1400" b="0" u="none" strike="noStrike" spc="-6" dirty="0">
                <a:solidFill>
                  <a:schemeClr val="lt1"/>
                </a:solidFill>
                <a:effectLst/>
                <a:uFillTx/>
                <a:latin typeface="Calibri"/>
              </a:rPr>
              <a:t>u</a:t>
            </a:r>
            <a:r>
              <a:rPr lang="en-US" sz="1400" b="0" u="none" strike="noStrike" spc="-11" dirty="0">
                <a:solidFill>
                  <a:schemeClr val="lt1"/>
                </a:solidFill>
                <a:effectLst/>
                <a:uFillTx/>
                <a:latin typeface="Calibri"/>
              </a:rPr>
              <a:t>l</a:t>
            </a:r>
            <a:r>
              <a:rPr lang="en-US" sz="1400" b="0" u="none" strike="noStrike" spc="-6" dirty="0">
                <a:solidFill>
                  <a:schemeClr val="lt1"/>
                </a:solidFill>
                <a:effectLst/>
                <a:uFillTx/>
                <a:latin typeface="Calibri"/>
              </a:rPr>
              <a:t>at</a:t>
            </a:r>
            <a:r>
              <a:rPr lang="en-US" sz="1400" b="0" u="none" strike="noStrike" spc="-23" dirty="0">
                <a:solidFill>
                  <a:schemeClr val="lt1"/>
                </a:solidFill>
                <a:effectLst/>
                <a:uFillTx/>
                <a:latin typeface="Calibri"/>
              </a:rPr>
              <a:t>o</a:t>
            </a:r>
            <a:r>
              <a:rPr lang="en-US" sz="1400" b="0" u="none" strike="noStrike" dirty="0">
                <a:solidFill>
                  <a:schemeClr val="lt1"/>
                </a:solidFill>
                <a:effectLst/>
                <a:uFillTx/>
                <a:latin typeface="Calibri"/>
              </a:rPr>
              <a:t>ry </a:t>
            </a:r>
            <a:r>
              <a:rPr lang="en-US" sz="1400" b="0" u="none" strike="noStrike" spc="-6" dirty="0">
                <a:solidFill>
                  <a:schemeClr val="lt1"/>
                </a:solidFill>
                <a:effectLst/>
                <a:uFillTx/>
                <a:latin typeface="Calibri"/>
              </a:rPr>
              <a:t>ra</a:t>
            </a:r>
            <a:r>
              <a:rPr lang="en-US" sz="1400" b="0" u="none" strike="noStrike" dirty="0">
                <a:solidFill>
                  <a:schemeClr val="lt1"/>
                </a:solidFill>
                <a:effectLst/>
                <a:uFillTx/>
                <a:latin typeface="Calibri"/>
              </a:rPr>
              <a:t>cket</a:t>
            </a:r>
            <a:r>
              <a:rPr lang="en-US" sz="1400" b="0" u="none" strike="noStrike" spc="-11" dirty="0">
                <a:solidFill>
                  <a:schemeClr val="lt1"/>
                </a:solidFill>
                <a:effectLst/>
                <a:uFillTx/>
                <a:latin typeface="Calibri"/>
              </a:rPr>
              <a:t>e</a:t>
            </a:r>
            <a:r>
              <a:rPr lang="en-US" sz="1400" b="0" u="none" strike="noStrike" dirty="0">
                <a:solidFill>
                  <a:schemeClr val="lt1"/>
                </a:solidFill>
                <a:effectLst/>
                <a:uFillTx/>
                <a:latin typeface="Calibri"/>
              </a:rPr>
              <a:t>e</a:t>
            </a:r>
            <a:r>
              <a:rPr lang="en-US" sz="1400" b="0" u="none" strike="noStrike" spc="-6" dirty="0">
                <a:solidFill>
                  <a:schemeClr val="lt1"/>
                </a:solidFill>
                <a:effectLst/>
                <a:uFillTx/>
                <a:latin typeface="Calibri"/>
              </a:rPr>
              <a:t>r</a:t>
            </a:r>
            <a:r>
              <a:rPr lang="en-US" sz="1400" b="0" u="none" strike="noStrike" dirty="0">
                <a:solidFill>
                  <a:schemeClr val="lt1"/>
                </a:solidFill>
                <a:effectLst/>
                <a:uFillTx/>
                <a:latin typeface="Calibri"/>
              </a:rPr>
              <a:t>i</a:t>
            </a:r>
            <a:r>
              <a:rPr lang="en-US" sz="1400" b="0" u="none" strike="noStrike" spc="-11" dirty="0">
                <a:solidFill>
                  <a:schemeClr val="lt1"/>
                </a:solidFill>
                <a:effectLst/>
                <a:uFillTx/>
                <a:latin typeface="Calibri"/>
              </a:rPr>
              <a:t>n</a:t>
            </a:r>
            <a:r>
              <a:rPr lang="en-US" sz="1400" b="0" u="none" strike="noStrike" dirty="0">
                <a:solidFill>
                  <a:schemeClr val="lt1"/>
                </a:solidFill>
                <a:effectLst/>
                <a:uFillTx/>
                <a:latin typeface="Calibri"/>
              </a:rPr>
              <a:t>g </a:t>
            </a:r>
            <a:r>
              <a:rPr lang="en-US" sz="1400" b="0" u="none" strike="noStrike" spc="-6" dirty="0">
                <a:solidFill>
                  <a:schemeClr val="lt1"/>
                </a:solidFill>
                <a:effectLst/>
                <a:uFillTx/>
                <a:latin typeface="Calibri"/>
              </a:rPr>
              <a:t>b</a:t>
            </a:r>
            <a:r>
              <a:rPr lang="en-US" sz="1400" b="0" u="none" strike="noStrike" dirty="0">
                <a:solidFill>
                  <a:schemeClr val="lt1"/>
                </a:solidFill>
                <a:effectLst/>
                <a:uFillTx/>
                <a:latin typeface="Calibri"/>
              </a:rPr>
              <a:t>y </a:t>
            </a:r>
            <a:r>
              <a:rPr lang="en-US" sz="1400" b="0" u="none" strike="noStrike" spc="-6" dirty="0">
                <a:solidFill>
                  <a:schemeClr val="lt1"/>
                </a:solidFill>
                <a:effectLst/>
                <a:uFillTx/>
                <a:latin typeface="Calibri"/>
              </a:rPr>
              <a:t>ta</a:t>
            </a:r>
            <a:r>
              <a:rPr lang="en-US" sz="1400" b="0" u="none" strike="noStrike" spc="-23" dirty="0">
                <a:solidFill>
                  <a:schemeClr val="lt1"/>
                </a:solidFill>
                <a:effectLst/>
                <a:uFillTx/>
                <a:latin typeface="Calibri"/>
              </a:rPr>
              <a:t>x</a:t>
            </a:r>
            <a:r>
              <a:rPr lang="en-US" sz="1400" b="0" u="none" strike="noStrike" spc="-6" dirty="0">
                <a:solidFill>
                  <a:schemeClr val="lt1"/>
                </a:solidFill>
                <a:effectLst/>
                <a:uFillTx/>
                <a:latin typeface="Calibri"/>
              </a:rPr>
              <a:t>-exemp</a:t>
            </a:r>
            <a:r>
              <a:rPr lang="en-US" sz="1400" b="0" u="none" strike="noStrike" dirty="0">
                <a:solidFill>
                  <a:schemeClr val="lt1"/>
                </a:solidFill>
                <a:effectLst/>
                <a:uFillTx/>
                <a:latin typeface="Calibri"/>
              </a:rPr>
              <a:t>t </a:t>
            </a:r>
            <a:r>
              <a:rPr lang="en-US" sz="1400" b="0" u="none" strike="noStrike" spc="-6" dirty="0">
                <a:solidFill>
                  <a:schemeClr val="lt1"/>
                </a:solidFill>
                <a:effectLst/>
                <a:uFillTx/>
                <a:latin typeface="Calibri"/>
              </a:rPr>
              <a:t>“char</a:t>
            </a:r>
            <a:r>
              <a:rPr lang="en-US" sz="1400" b="0" u="none" strike="noStrike" spc="-11" dirty="0">
                <a:solidFill>
                  <a:schemeClr val="lt1"/>
                </a:solidFill>
                <a:effectLst/>
                <a:uFillTx/>
                <a:latin typeface="Calibri"/>
              </a:rPr>
              <a:t>it</a:t>
            </a:r>
            <a:r>
              <a:rPr lang="en-US" sz="1400" b="0" u="none" strike="noStrike" spc="-6" dirty="0">
                <a:solidFill>
                  <a:schemeClr val="lt1"/>
                </a:solidFill>
                <a:effectLst/>
                <a:uFillTx/>
                <a:latin typeface="Calibri"/>
              </a:rPr>
              <a:t>ab</a:t>
            </a:r>
            <a:r>
              <a:rPr lang="en-US" sz="1400" b="0" u="none" strike="noStrike" spc="-11" dirty="0">
                <a:solidFill>
                  <a:schemeClr val="lt1"/>
                </a:solidFill>
                <a:effectLst/>
                <a:uFillTx/>
                <a:latin typeface="Calibri"/>
              </a:rPr>
              <a:t>l</a:t>
            </a:r>
            <a:r>
              <a:rPr lang="en-US" sz="1400" b="0" u="none" strike="noStrike" spc="-6" dirty="0">
                <a:solidFill>
                  <a:schemeClr val="lt1"/>
                </a:solidFill>
                <a:effectLst/>
                <a:uFillTx/>
                <a:latin typeface="Calibri"/>
              </a:rPr>
              <a:t>e</a:t>
            </a:r>
            <a:r>
              <a:rPr lang="en-US" sz="1400" b="0" u="none" strike="noStrike" dirty="0">
                <a:solidFill>
                  <a:schemeClr val="lt1"/>
                </a:solidFill>
                <a:effectLst/>
                <a:uFillTx/>
                <a:latin typeface="Calibri"/>
              </a:rPr>
              <a:t>” </a:t>
            </a:r>
            <a:r>
              <a:rPr lang="en-US" sz="1400" b="0" u="none" strike="noStrike" spc="-6" dirty="0">
                <a:solidFill>
                  <a:schemeClr val="lt1"/>
                </a:solidFill>
                <a:effectLst/>
                <a:uFillTx/>
                <a:latin typeface="Calibri"/>
              </a:rPr>
              <a:t>foundat</a:t>
            </a:r>
            <a:r>
              <a:rPr lang="en-US" sz="1400" b="0" u="none" strike="noStrike" spc="-17" dirty="0">
                <a:solidFill>
                  <a:schemeClr val="lt1"/>
                </a:solidFill>
                <a:effectLst/>
                <a:uFillTx/>
                <a:latin typeface="Calibri"/>
              </a:rPr>
              <a:t>i</a:t>
            </a:r>
            <a:r>
              <a:rPr lang="en-US" sz="1400" b="0" u="none" strike="noStrike" spc="-6" dirty="0">
                <a:solidFill>
                  <a:schemeClr val="lt1"/>
                </a:solidFill>
                <a:effectLst/>
                <a:uFillTx/>
                <a:latin typeface="Calibri"/>
              </a:rPr>
              <a:t>ons</a:t>
            </a:r>
            <a:endParaRPr lang="en-US" sz="1400" b="0" u="none" strike="noStrike" dirty="0">
              <a:solidFill>
                <a:srgbClr val="FFFFFF"/>
              </a:solidFill>
              <a:effectLst/>
              <a:uFillTx/>
              <a:latin typeface="Arial"/>
            </a:endParaRPr>
          </a:p>
          <a:p>
            <a:pPr marL="409680" defTabSz="1097280">
              <a:lnSpc>
                <a:spcPct val="100000"/>
              </a:lnSpc>
              <a:tabLst>
                <a:tab pos="1482840" algn="l"/>
              </a:tabLst>
            </a:pPr>
            <a:endParaRPr lang="en-US" sz="1400" b="0" u="none" strike="noStrike" dirty="0">
              <a:solidFill>
                <a:srgbClr val="FFFFFF"/>
              </a:solidFill>
              <a:effectLst/>
              <a:uFillTx/>
              <a:latin typeface="Arial"/>
            </a:endParaRPr>
          </a:p>
          <a:p>
            <a:pPr defTabSz="1097280">
              <a:lnSpc>
                <a:spcPct val="100000"/>
              </a:lnSpc>
              <a:tabLst>
                <a:tab pos="1482840" algn="l"/>
              </a:tabLst>
            </a:pPr>
            <a:endParaRPr lang="en-US" sz="1400" b="0" u="none" strike="noStrike" dirty="0">
              <a:solidFill>
                <a:srgbClr val="FFFFFF"/>
              </a:solidFill>
              <a:effectLst/>
              <a:uFillTx/>
              <a:latin typeface="Arial"/>
            </a:endParaRPr>
          </a:p>
          <a:p>
            <a:pPr defTabSz="1097280">
              <a:lnSpc>
                <a:spcPct val="100000"/>
              </a:lnSpc>
              <a:tabLst>
                <a:tab pos="1482840" algn="l"/>
              </a:tabLst>
            </a:pPr>
            <a:r>
              <a:rPr lang="en-US" sz="1400" b="0" u="none" strike="noStrike" dirty="0" err="1">
                <a:solidFill>
                  <a:schemeClr val="lt1"/>
                </a:solidFill>
                <a:effectLst/>
                <a:uFillTx/>
                <a:latin typeface="Calibri"/>
              </a:rPr>
              <a:t>Wildergarten</a:t>
            </a:r>
            <a:endParaRPr lang="en-US" sz="1400" b="0" u="none" strike="noStrike" dirty="0">
              <a:solidFill>
                <a:srgbClr val="FFFFFF"/>
              </a:solidFill>
              <a:effectLst/>
              <a:uFillTx/>
              <a:latin typeface="Arial"/>
            </a:endParaRPr>
          </a:p>
          <a:p>
            <a:pPr defTabSz="1097280">
              <a:lnSpc>
                <a:spcPct val="100000"/>
              </a:lnSpc>
              <a:tabLst>
                <a:tab pos="1482840" algn="l"/>
              </a:tabLst>
            </a:pPr>
            <a:r>
              <a:rPr lang="en-US" sz="1400" b="0" u="none" strike="noStrike" dirty="0">
                <a:solidFill>
                  <a:schemeClr val="lt1"/>
                </a:solidFill>
                <a:effectLst/>
                <a:uFillTx/>
                <a:latin typeface="Calibri"/>
              </a:rPr>
              <a:t>www.wildergarten.org</a:t>
            </a:r>
            <a:endParaRPr lang="en-US" sz="1400" b="0" u="none" strike="noStrike" dirty="0">
              <a:solidFill>
                <a:srgbClr val="FFFFFF"/>
              </a:solidFill>
              <a:effectLst/>
              <a:uFillTx/>
              <a:latin typeface="Arial"/>
            </a:endParaRPr>
          </a:p>
          <a:p>
            <a:pPr defTabSz="1097280">
              <a:lnSpc>
                <a:spcPct val="100000"/>
              </a:lnSpc>
              <a:tabLst>
                <a:tab pos="1482840" algn="l"/>
              </a:tabLst>
            </a:pPr>
            <a:r>
              <a:rPr lang="en-US" sz="1400" b="0" u="none" strike="noStrike" dirty="0">
                <a:solidFill>
                  <a:schemeClr val="lt1"/>
                </a:solidFill>
                <a:effectLst/>
                <a:uFillTx/>
                <a:latin typeface="Calibri"/>
              </a:rPr>
              <a:t> </a:t>
            </a:r>
            <a:endParaRPr lang="en-US" sz="1400" b="0" u="none" strike="noStrike" dirty="0">
              <a:solidFill>
                <a:srgbClr val="FFFFFF"/>
              </a:solidFill>
              <a:effectLst/>
              <a:uFillTx/>
              <a:latin typeface="Arial"/>
            </a:endParaRPr>
          </a:p>
        </p:txBody>
      </p:sp>
      <p:sp>
        <p:nvSpPr>
          <p:cNvPr id="76" name="PlaceHolder 1"/>
          <p:cNvSpPr>
            <a:spLocks noGrp="1"/>
          </p:cNvSpPr>
          <p:nvPr>
            <p:ph type="title"/>
          </p:nvPr>
        </p:nvSpPr>
        <p:spPr>
          <a:xfrm>
            <a:off x="2076120" y="456120"/>
            <a:ext cx="6854400" cy="893520"/>
          </a:xfrm>
          <a:prstGeom prst="rect">
            <a:avLst/>
          </a:prstGeom>
          <a:noFill/>
          <a:ln w="0">
            <a:noFill/>
          </a:ln>
        </p:spPr>
        <p:txBody>
          <a:bodyPr lIns="0" tIns="0" rIns="0" bIns="0" anchor="ctr">
            <a:spAutoFit/>
          </a:bodyPr>
          <a:lstStyle/>
          <a:p>
            <a:pPr marL="15120" indent="0" algn="ctr" defTabSz="1097280">
              <a:lnSpc>
                <a:spcPct val="100000"/>
              </a:lnSpc>
              <a:buNone/>
              <a:tabLst>
                <a:tab pos="0" algn="l"/>
              </a:tabLst>
            </a:pPr>
            <a:r>
              <a:rPr lang="en-US" sz="2900" b="0" i="1" u="none" strike="noStrike" spc="-23" dirty="0">
                <a:solidFill>
                  <a:srgbClr val="FFFFFF"/>
                </a:solidFill>
                <a:effectLst/>
                <a:uFillTx/>
                <a:latin typeface="Trajan Pro"/>
              </a:rPr>
              <a:t>Part II, Wildergarten </a:t>
            </a:r>
            <a:r>
              <a:rPr sz="2900" dirty="0"/>
              <a:t/>
            </a:r>
            <a:br>
              <a:rPr sz="2900" dirty="0"/>
            </a:br>
            <a:r>
              <a:rPr lang="en-US" sz="2900" b="0" i="1" u="none" strike="noStrike" spc="-23" dirty="0">
                <a:solidFill>
                  <a:srgbClr val="FFFFFF"/>
                </a:solidFill>
                <a:effectLst/>
                <a:uFillTx/>
                <a:latin typeface="Trajan Pro"/>
              </a:rPr>
              <a:t>Redwood Ecology  2.0</a:t>
            </a:r>
            <a:endParaRPr lang="en-US" sz="2900" b="0" u="none" strike="noStrike" dirty="0">
              <a:solidFill>
                <a:schemeClr val="dk1"/>
              </a:solidFill>
              <a:effectLst/>
              <a:uFillTx/>
              <a:latin typeface="Calibri"/>
            </a:endParaRPr>
          </a:p>
        </p:txBody>
      </p:sp>
      <p:pic>
        <p:nvPicPr>
          <p:cNvPr id="77" name="Picture 3"/>
          <p:cNvPicPr/>
          <p:nvPr/>
        </p:nvPicPr>
        <p:blipFill>
          <a:blip r:embed="rId3"/>
          <a:stretch/>
        </p:blipFill>
        <p:spPr>
          <a:xfrm>
            <a:off x="10602000" y="7661880"/>
            <a:ext cx="275400" cy="461160"/>
          </a:xfrm>
          <a:prstGeom prst="rect">
            <a:avLst/>
          </a:prstGeom>
          <a:noFill/>
          <a:ln w="9525">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 name="Picture 2" descr="G:\The Wildergarten\Teaching\History\Fenn Edited\Glenwood Panorama from Upper Ranch Picture 012.jpg"/>
          <p:cNvPicPr/>
          <p:nvPr/>
        </p:nvPicPr>
        <p:blipFill>
          <a:blip r:embed="rId3"/>
          <a:srcRect l="256" r="2292" b="1770"/>
          <a:stretch/>
        </p:blipFill>
        <p:spPr>
          <a:xfrm>
            <a:off x="0" y="0"/>
            <a:ext cx="10971720" cy="7957800"/>
          </a:xfrm>
          <a:prstGeom prst="rect">
            <a:avLst/>
          </a:prstGeom>
          <a:noFill/>
          <a:ln w="0">
            <a:noFill/>
          </a:ln>
        </p:spPr>
      </p:pic>
      <p:sp>
        <p:nvSpPr>
          <p:cNvPr id="79" name="object 6"/>
          <p:cNvSpPr/>
          <p:nvPr/>
        </p:nvSpPr>
        <p:spPr>
          <a:xfrm>
            <a:off x="115560" y="7660080"/>
            <a:ext cx="3434040" cy="2138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1922 courtesy of Ed Fenn</a:t>
            </a:r>
            <a:endParaRPr lang="en-US" sz="1400" b="0" u="none" strike="noStrike">
              <a:solidFill>
                <a:srgbClr val="FFFFFF"/>
              </a:solidFill>
              <a:effectLst/>
              <a:uFillTx/>
              <a:latin typeface="Arial"/>
            </a:endParaRPr>
          </a:p>
        </p:txBody>
      </p:sp>
      <p:sp>
        <p:nvSpPr>
          <p:cNvPr id="80" name="Rectangle 4"/>
          <p:cNvSpPr/>
          <p:nvPr/>
        </p:nvSpPr>
        <p:spPr>
          <a:xfrm>
            <a:off x="532080" y="370440"/>
            <a:ext cx="6681240" cy="2122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a:solidFill>
                  <a:schemeClr val="dk1"/>
                </a:solidFill>
                <a:effectLst/>
                <a:uFillTx/>
                <a:latin typeface="Trajan Pro"/>
              </a:rPr>
              <a:t>Evidences of</a:t>
            </a:r>
            <a:endParaRPr lang="en-US" sz="4400" b="0" u="none" strike="noStrike">
              <a:solidFill>
                <a:srgbClr val="FFFFFF"/>
              </a:solidFill>
              <a:effectLst/>
              <a:uFillTx/>
              <a:latin typeface="Arial"/>
            </a:endParaRPr>
          </a:p>
          <a:p>
            <a:pPr defTabSz="1097280">
              <a:lnSpc>
                <a:spcPct val="100000"/>
              </a:lnSpc>
              <a:tabLst>
                <a:tab pos="569880" algn="l"/>
                <a:tab pos="1144440" algn="l"/>
              </a:tabLst>
            </a:pPr>
            <a:r>
              <a:rPr lang="en-US" sz="4400" b="0" u="none" strike="noStrike">
                <a:solidFill>
                  <a:schemeClr val="dk1"/>
                </a:solidFill>
                <a:effectLst/>
                <a:uFillTx/>
                <a:latin typeface="Trajan Pro"/>
              </a:rPr>
              <a:t>	Old Growth</a:t>
            </a:r>
            <a:endParaRPr lang="en-US" sz="4400" b="0" u="none" strike="noStrike">
              <a:solidFill>
                <a:srgbClr val="FFFFFF"/>
              </a:solidFill>
              <a:effectLst/>
              <a:uFillTx/>
              <a:latin typeface="Arial"/>
            </a:endParaRPr>
          </a:p>
          <a:p>
            <a:pPr defTabSz="1097280">
              <a:lnSpc>
                <a:spcPct val="100000"/>
              </a:lnSpc>
              <a:tabLst>
                <a:tab pos="569880" algn="l"/>
                <a:tab pos="1144440" algn="l"/>
              </a:tabLst>
            </a:pPr>
            <a:r>
              <a:rPr lang="en-US" sz="4400" b="0" u="none" strike="noStrike">
                <a:solidFill>
                  <a:schemeClr val="dk1"/>
                </a:solidFill>
                <a:effectLst/>
                <a:uFillTx/>
                <a:latin typeface="Trajan Pro"/>
              </a:rPr>
              <a:t>		Stand Structure</a:t>
            </a:r>
            <a:endParaRPr lang="en-US" sz="4400" b="0" u="none" strike="noStrike">
              <a:solidFill>
                <a:srgbClr val="FFFFFF"/>
              </a:solidFill>
              <a:effectLst/>
              <a:uFillTx/>
              <a:latin typeface="Arial"/>
            </a:endParaRPr>
          </a:p>
        </p:txBody>
      </p:sp>
      <p:sp>
        <p:nvSpPr>
          <p:cNvPr id="81" name="object 6"/>
          <p:cNvSpPr/>
          <p:nvPr/>
        </p:nvSpPr>
        <p:spPr>
          <a:xfrm rot="20854200">
            <a:off x="9007560" y="7584120"/>
            <a:ext cx="1647720" cy="2138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Old Growth Trees</a:t>
            </a:r>
            <a:endParaRPr lang="en-US" sz="1400" b="0" u="none" strike="noStrike">
              <a:solidFill>
                <a:srgbClr val="FFFFFF"/>
              </a:solidFill>
              <a:effectLst/>
              <a:uFillTx/>
              <a:latin typeface="Arial"/>
            </a:endParaRPr>
          </a:p>
        </p:txBody>
      </p:sp>
      <p:pic>
        <p:nvPicPr>
          <p:cNvPr id="82" name="Picture 3"/>
          <p:cNvPicPr/>
          <p:nvPr/>
        </p:nvPicPr>
        <p:blipFill>
          <a:blip r:embed="rId4"/>
          <a:stretch/>
        </p:blipFill>
        <p:spPr>
          <a:xfrm>
            <a:off x="10602000" y="7396920"/>
            <a:ext cx="275400" cy="461160"/>
          </a:xfrm>
          <a:prstGeom prst="rect">
            <a:avLst/>
          </a:prstGeom>
          <a:noFill/>
          <a:ln w="9525">
            <a:noFill/>
          </a:ln>
        </p:spPr>
      </p:pic>
      <p:sp>
        <p:nvSpPr>
          <p:cNvPr id="83" name="object 6"/>
          <p:cNvSpPr/>
          <p:nvPr/>
        </p:nvSpPr>
        <p:spPr>
          <a:xfrm rot="500400">
            <a:off x="7335720" y="5107680"/>
            <a:ext cx="1793520" cy="21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Second Growth Trees</a:t>
            </a:r>
            <a:endParaRPr lang="en-US" sz="1400" b="0" u="none" strike="noStrike">
              <a:solidFill>
                <a:srgbClr val="FFFFFF"/>
              </a:solidFill>
              <a:effectLst/>
              <a:uFillTx/>
              <a:latin typeface="Arial"/>
            </a:endParaRPr>
          </a:p>
        </p:txBody>
      </p:sp>
      <p:sp>
        <p:nvSpPr>
          <p:cNvPr id="84" name="object 6"/>
          <p:cNvSpPr/>
          <p:nvPr/>
        </p:nvSpPr>
        <p:spPr>
          <a:xfrm rot="557400">
            <a:off x="5435280" y="4800960"/>
            <a:ext cx="1545120" cy="21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First Growth Trees</a:t>
            </a:r>
            <a:endParaRPr lang="en-US" sz="1400" b="0" u="none" strike="noStrike">
              <a:solidFill>
                <a:srgbClr val="FFFFFF"/>
              </a:solidFill>
              <a:effectLst/>
              <a:uFillTx/>
              <a:latin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5" name="Picture 2" descr="G:\Land Technical\Maps\Aerial Photos\1931 c-1436_11 9X12.jpg"/>
          <p:cNvPicPr/>
          <p:nvPr/>
        </p:nvPicPr>
        <p:blipFill>
          <a:blip r:embed="rId3"/>
          <a:srcRect l="20806" t="15536" r="36617" b="42170"/>
          <a:stretch/>
        </p:blipFill>
        <p:spPr>
          <a:xfrm>
            <a:off x="0" y="0"/>
            <a:ext cx="11048040" cy="8228520"/>
          </a:xfrm>
          <a:prstGeom prst="rect">
            <a:avLst/>
          </a:prstGeom>
          <a:noFill/>
          <a:ln w="0">
            <a:noFill/>
          </a:ln>
        </p:spPr>
      </p:pic>
      <p:sp>
        <p:nvSpPr>
          <p:cNvPr id="86" name="Rectangle 95"/>
          <p:cNvSpPr/>
          <p:nvPr/>
        </p:nvSpPr>
        <p:spPr>
          <a:xfrm>
            <a:off x="167400" y="7455960"/>
            <a:ext cx="4010400" cy="663840"/>
          </a:xfrm>
          <a:prstGeom prst="rect">
            <a:avLst/>
          </a:prstGeom>
          <a:noFill/>
          <a:ln w="0">
            <a:noFill/>
          </a:ln>
        </p:spPr>
        <p:style>
          <a:lnRef idx="0">
            <a:scrgbClr r="0" g="0" b="0"/>
          </a:lnRef>
          <a:fillRef idx="0">
            <a:scrgbClr r="0" g="0" b="0"/>
          </a:fillRef>
          <a:effectRef idx="0">
            <a:scrgbClr r="0" g="0" b="0"/>
          </a:effectRef>
          <a:fontRef idx="minor"/>
        </p:style>
        <p:txBody>
          <a:bodyPr lIns="109800" tIns="54720" rIns="109800" bIns="54720" anchor="t">
            <a:spAutoFit/>
          </a:bodyPr>
          <a:lstStyle/>
          <a:p>
            <a:pPr defTabSz="1097280">
              <a:lnSpc>
                <a:spcPct val="100000"/>
              </a:lnSpc>
            </a:pPr>
            <a:r>
              <a:rPr lang="en-US" sz="1200" b="1" u="none" strike="noStrike" spc="-6">
                <a:solidFill>
                  <a:schemeClr val="dk1"/>
                </a:solidFill>
                <a:effectLst/>
                <a:uFillTx/>
                <a:latin typeface="Arial"/>
              </a:rPr>
              <a:t>Image from Flight C-1436 Frame 11, </a:t>
            </a:r>
            <a:r>
              <a:rPr lang="en-US" sz="2400" b="1" u="none" strike="noStrike" spc="-6">
                <a:solidFill>
                  <a:schemeClr val="dk1"/>
                </a:solidFill>
                <a:effectLst/>
                <a:uFillTx/>
                <a:latin typeface="Arial"/>
              </a:rPr>
              <a:t>1931</a:t>
            </a:r>
            <a:endParaRPr lang="en-US" sz="2400" b="0" u="none" strike="noStrike">
              <a:solidFill>
                <a:srgbClr val="FFFFFF"/>
              </a:solidFill>
              <a:effectLst/>
              <a:uFillTx/>
              <a:latin typeface="Arial"/>
            </a:endParaRPr>
          </a:p>
          <a:p>
            <a:pPr defTabSz="1097280">
              <a:lnSpc>
                <a:spcPct val="100000"/>
              </a:lnSpc>
            </a:pPr>
            <a:r>
              <a:rPr lang="en-US" sz="1200" b="1" u="none" strike="noStrike" spc="-6">
                <a:solidFill>
                  <a:schemeClr val="dk1"/>
                </a:solidFill>
                <a:effectLst/>
                <a:uFillTx/>
                <a:latin typeface="Arial"/>
              </a:rPr>
              <a:t>Courtesy of UCSB Library Geospatial Collection</a:t>
            </a:r>
            <a:endParaRPr lang="en-US" sz="1200" b="0" u="none" strike="noStrike">
              <a:solidFill>
                <a:srgbClr val="FFFFFF"/>
              </a:solidFill>
              <a:effectLst/>
              <a:uFillTx/>
              <a:latin typeface="Arial"/>
            </a:endParaRPr>
          </a:p>
        </p:txBody>
      </p:sp>
      <p:sp>
        <p:nvSpPr>
          <p:cNvPr id="87" name="Rectangle 96"/>
          <p:cNvSpPr/>
          <p:nvPr/>
        </p:nvSpPr>
        <p:spPr>
          <a:xfrm>
            <a:off x="206640" y="7510680"/>
            <a:ext cx="4376880" cy="663840"/>
          </a:xfrm>
          <a:prstGeom prst="rect">
            <a:avLst/>
          </a:prstGeom>
          <a:noFill/>
          <a:ln w="0">
            <a:noFill/>
          </a:ln>
        </p:spPr>
        <p:style>
          <a:lnRef idx="0">
            <a:scrgbClr r="0" g="0" b="0"/>
          </a:lnRef>
          <a:fillRef idx="0">
            <a:scrgbClr r="0" g="0" b="0"/>
          </a:fillRef>
          <a:effectRef idx="0">
            <a:scrgbClr r="0" g="0" b="0"/>
          </a:effectRef>
          <a:fontRef idx="minor"/>
        </p:style>
        <p:txBody>
          <a:bodyPr lIns="109800" tIns="54720" rIns="109800" bIns="54720" anchor="t">
            <a:spAutoFit/>
          </a:bodyPr>
          <a:lstStyle/>
          <a:p>
            <a:pPr defTabSz="1097280">
              <a:lnSpc>
                <a:spcPct val="100000"/>
              </a:lnSpc>
            </a:pPr>
            <a:r>
              <a:rPr lang="en-US" sz="1200" b="1" u="none" strike="noStrike" spc="-6">
                <a:solidFill>
                  <a:schemeClr val="dk1"/>
                </a:solidFill>
                <a:effectLst/>
                <a:uFillTx/>
                <a:latin typeface="Arial"/>
              </a:rPr>
              <a:t>Image from Flight C-1436 Frame 11, </a:t>
            </a:r>
            <a:r>
              <a:rPr lang="en-US" sz="2400" b="1" u="none" strike="noStrike" spc="-6">
                <a:solidFill>
                  <a:schemeClr val="dk1"/>
                </a:solidFill>
                <a:effectLst/>
                <a:uFillTx/>
                <a:latin typeface="Arial"/>
              </a:rPr>
              <a:t>1931</a:t>
            </a:r>
            <a:endParaRPr lang="en-US" sz="2400" b="0" u="none" strike="noStrike">
              <a:solidFill>
                <a:srgbClr val="FFFFFF"/>
              </a:solidFill>
              <a:effectLst/>
              <a:uFillTx/>
              <a:latin typeface="Arial"/>
            </a:endParaRPr>
          </a:p>
          <a:p>
            <a:pPr defTabSz="1097280">
              <a:lnSpc>
                <a:spcPct val="100000"/>
              </a:lnSpc>
            </a:pPr>
            <a:r>
              <a:rPr lang="en-US" sz="1200" b="1" u="none" strike="noStrike" spc="-6">
                <a:solidFill>
                  <a:schemeClr val="dk1"/>
                </a:solidFill>
                <a:effectLst/>
                <a:uFillTx/>
                <a:latin typeface="Arial"/>
              </a:rPr>
              <a:t>Courtesy of UCSB Library Geospatial Collection</a:t>
            </a:r>
            <a:endParaRPr lang="en-US" sz="1200" b="0" u="none" strike="noStrike">
              <a:solidFill>
                <a:srgbClr val="FFFFFF"/>
              </a:solidFill>
              <a:effectLst/>
              <a:uFillTx/>
              <a:latin typeface="Arial"/>
            </a:endParaRPr>
          </a:p>
        </p:txBody>
      </p:sp>
      <p:sp>
        <p:nvSpPr>
          <p:cNvPr id="88" name="Rectangle 97"/>
          <p:cNvSpPr/>
          <p:nvPr/>
        </p:nvSpPr>
        <p:spPr>
          <a:xfrm>
            <a:off x="195840" y="7484760"/>
            <a:ext cx="4137120" cy="663840"/>
          </a:xfrm>
          <a:prstGeom prst="rect">
            <a:avLst/>
          </a:prstGeom>
          <a:noFill/>
          <a:ln w="0">
            <a:noFill/>
          </a:ln>
        </p:spPr>
        <p:style>
          <a:lnRef idx="0">
            <a:scrgbClr r="0" g="0" b="0"/>
          </a:lnRef>
          <a:fillRef idx="0">
            <a:scrgbClr r="0" g="0" b="0"/>
          </a:fillRef>
          <a:effectRef idx="0">
            <a:scrgbClr r="0" g="0" b="0"/>
          </a:effectRef>
          <a:fontRef idx="minor"/>
        </p:style>
        <p:txBody>
          <a:bodyPr lIns="109800" tIns="54720" rIns="109800" bIns="54720" anchor="t">
            <a:spAutoFit/>
          </a:bodyPr>
          <a:lstStyle/>
          <a:p>
            <a:pPr defTabSz="1097280">
              <a:lnSpc>
                <a:spcPct val="100000"/>
              </a:lnSpc>
            </a:pPr>
            <a:r>
              <a:rPr lang="en-US" sz="1200" b="1" u="none" strike="noStrike" spc="-6">
                <a:solidFill>
                  <a:srgbClr val="FFFFFF"/>
                </a:solidFill>
                <a:effectLst/>
                <a:uFillTx/>
                <a:latin typeface="Arial"/>
              </a:rPr>
              <a:t>Image from Flight C-1436 Frame 11, </a:t>
            </a:r>
            <a:r>
              <a:rPr lang="en-US" sz="2400" b="1" u="none" strike="noStrike" spc="-6">
                <a:solidFill>
                  <a:srgbClr val="FFFFFF"/>
                </a:solidFill>
                <a:effectLst/>
                <a:uFillTx/>
                <a:latin typeface="Arial"/>
              </a:rPr>
              <a:t>1931</a:t>
            </a:r>
            <a:endParaRPr lang="en-US" sz="2400" b="0" u="none" strike="noStrike">
              <a:solidFill>
                <a:srgbClr val="FFFFFF"/>
              </a:solidFill>
              <a:effectLst/>
              <a:uFillTx/>
              <a:latin typeface="Arial"/>
            </a:endParaRPr>
          </a:p>
          <a:p>
            <a:pPr defTabSz="1097280">
              <a:lnSpc>
                <a:spcPct val="100000"/>
              </a:lnSpc>
            </a:pPr>
            <a:r>
              <a:rPr lang="en-US" sz="1200" b="1" u="none" strike="noStrike" spc="-6">
                <a:solidFill>
                  <a:schemeClr val="lt1"/>
                </a:solidFill>
                <a:effectLst/>
                <a:uFillTx/>
                <a:latin typeface="Arial"/>
              </a:rPr>
              <a:t>Courtesy of UCSB Library Geospatial Collection</a:t>
            </a:r>
            <a:endParaRPr lang="en-US" sz="1200" b="0" u="none" strike="noStrike">
              <a:solidFill>
                <a:srgbClr val="FFFFFF"/>
              </a:solidFill>
              <a:effectLst/>
              <a:uFillTx/>
              <a:latin typeface="Arial"/>
            </a:endParaRPr>
          </a:p>
        </p:txBody>
      </p:sp>
      <p:sp>
        <p:nvSpPr>
          <p:cNvPr id="89" name="Rectangle 40"/>
          <p:cNvSpPr/>
          <p:nvPr/>
        </p:nvSpPr>
        <p:spPr>
          <a:xfrm>
            <a:off x="5657400" y="2747520"/>
            <a:ext cx="2012400" cy="38664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algn="ctr" defTabSz="1097280">
              <a:lnSpc>
                <a:spcPct val="100000"/>
              </a:lnSpc>
            </a:pPr>
            <a:r>
              <a:rPr lang="en-US" sz="1800" b="1" u="none" strike="noStrike" spc="-6">
                <a:solidFill>
                  <a:schemeClr val="dk1"/>
                </a:solidFill>
                <a:effectLst/>
                <a:uFillTx/>
                <a:latin typeface="Calibri"/>
              </a:rPr>
              <a:t>Old Growth Stands</a:t>
            </a:r>
            <a:endParaRPr lang="en-US" sz="1800" b="0" u="none" strike="noStrike">
              <a:solidFill>
                <a:srgbClr val="FFFFFF"/>
              </a:solidFill>
              <a:effectLst/>
              <a:uFillTx/>
              <a:latin typeface="Arial"/>
            </a:endParaRPr>
          </a:p>
        </p:txBody>
      </p:sp>
      <p:sp>
        <p:nvSpPr>
          <p:cNvPr id="90" name="Rectangle 41"/>
          <p:cNvSpPr/>
          <p:nvPr/>
        </p:nvSpPr>
        <p:spPr>
          <a:xfrm>
            <a:off x="5643720" y="2734560"/>
            <a:ext cx="2012400" cy="38664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algn="ctr" defTabSz="1097280">
              <a:lnSpc>
                <a:spcPct val="100000"/>
              </a:lnSpc>
            </a:pPr>
            <a:r>
              <a:rPr lang="en-US" sz="1800" b="1" u="none" strike="noStrike" spc="-6">
                <a:solidFill>
                  <a:schemeClr val="dk1"/>
                </a:solidFill>
                <a:effectLst/>
                <a:uFillTx/>
                <a:latin typeface="Calibri"/>
              </a:rPr>
              <a:t>Old Growth Stands</a:t>
            </a:r>
            <a:endParaRPr lang="en-US" sz="1800" b="0" u="none" strike="noStrike">
              <a:solidFill>
                <a:srgbClr val="FFFFFF"/>
              </a:solidFill>
              <a:effectLst/>
              <a:uFillTx/>
              <a:latin typeface="Arial"/>
            </a:endParaRPr>
          </a:p>
        </p:txBody>
      </p:sp>
      <p:sp>
        <p:nvSpPr>
          <p:cNvPr id="91" name="Rectangle 55"/>
          <p:cNvSpPr/>
          <p:nvPr/>
        </p:nvSpPr>
        <p:spPr>
          <a:xfrm>
            <a:off x="5662080" y="2731680"/>
            <a:ext cx="2012400" cy="38664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algn="ctr" defTabSz="1097280">
              <a:lnSpc>
                <a:spcPct val="100000"/>
              </a:lnSpc>
            </a:pPr>
            <a:r>
              <a:rPr lang="en-US" sz="1800" b="1" u="none" strike="noStrike" spc="-6">
                <a:solidFill>
                  <a:srgbClr val="FFFF00"/>
                </a:solidFill>
                <a:effectLst/>
                <a:uFillTx/>
                <a:latin typeface="Calibri"/>
              </a:rPr>
              <a:t>Old Growth Stands</a:t>
            </a:r>
            <a:endParaRPr lang="en-US" sz="1800" b="0" u="none" strike="noStrike">
              <a:solidFill>
                <a:srgbClr val="FFFFFF"/>
              </a:solidFill>
              <a:effectLst/>
              <a:uFillTx/>
              <a:latin typeface="Arial"/>
            </a:endParaRPr>
          </a:p>
        </p:txBody>
      </p:sp>
      <p:cxnSp>
        <p:nvCxnSpPr>
          <p:cNvPr id="92" name="Straight Arrow Connector 108"/>
          <p:cNvCxnSpPr/>
          <p:nvPr/>
        </p:nvCxnSpPr>
        <p:spPr>
          <a:xfrm>
            <a:off x="6535080" y="3084840"/>
            <a:ext cx="1080" cy="346680"/>
          </a:xfrm>
          <a:prstGeom prst="straightConnector1">
            <a:avLst/>
          </a:prstGeom>
          <a:ln w="50800">
            <a:solidFill>
              <a:srgbClr val="000000"/>
            </a:solidFill>
            <a:round/>
            <a:tailEnd type="triangle" w="med" len="med"/>
          </a:ln>
        </p:spPr>
      </p:cxnSp>
      <p:cxnSp>
        <p:nvCxnSpPr>
          <p:cNvPr id="93" name="Straight Arrow Connector 107"/>
          <p:cNvCxnSpPr/>
          <p:nvPr/>
        </p:nvCxnSpPr>
        <p:spPr>
          <a:xfrm>
            <a:off x="6513480" y="3072960"/>
            <a:ext cx="1080" cy="346680"/>
          </a:xfrm>
          <a:prstGeom prst="straightConnector1">
            <a:avLst/>
          </a:prstGeom>
          <a:ln w="50800">
            <a:solidFill>
              <a:srgbClr val="000000"/>
            </a:solidFill>
            <a:round/>
            <a:tailEnd type="triangle" w="med" len="med"/>
          </a:ln>
        </p:spPr>
      </p:cxnSp>
      <p:pic>
        <p:nvPicPr>
          <p:cNvPr id="94" name="Picture 11"/>
          <p:cNvPicPr/>
          <p:nvPr/>
        </p:nvPicPr>
        <p:blipFill>
          <a:blip r:embed="rId4"/>
          <a:stretch/>
        </p:blipFill>
        <p:spPr>
          <a:xfrm>
            <a:off x="10627560" y="7686360"/>
            <a:ext cx="275400" cy="461160"/>
          </a:xfrm>
          <a:prstGeom prst="rect">
            <a:avLst/>
          </a:prstGeom>
          <a:noFill/>
          <a:ln w="9525">
            <a:noFill/>
          </a:ln>
        </p:spPr>
      </p:pic>
      <p:pic>
        <p:nvPicPr>
          <p:cNvPr id="95" name="Picture 3"/>
          <p:cNvPicPr/>
          <p:nvPr/>
        </p:nvPicPr>
        <p:blipFill>
          <a:blip r:embed="rId4"/>
          <a:stretch/>
        </p:blipFill>
        <p:spPr>
          <a:xfrm>
            <a:off x="10602000" y="7627320"/>
            <a:ext cx="275400" cy="461160"/>
          </a:xfrm>
          <a:prstGeom prst="rect">
            <a:avLst/>
          </a:prstGeom>
          <a:noFill/>
          <a:ln w="9525">
            <a:noFill/>
          </a:ln>
        </p:spPr>
      </p:pic>
      <p:sp>
        <p:nvSpPr>
          <p:cNvPr id="96" name="TextBox 32"/>
          <p:cNvSpPr/>
          <p:nvPr/>
        </p:nvSpPr>
        <p:spPr>
          <a:xfrm>
            <a:off x="10193760" y="92160"/>
            <a:ext cx="258840" cy="2977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1097280">
              <a:lnSpc>
                <a:spcPct val="100000"/>
              </a:lnSpc>
            </a:pPr>
            <a:r>
              <a:rPr lang="en-US" sz="2200" b="1" u="none" strike="noStrike">
                <a:solidFill>
                  <a:schemeClr val="dk1"/>
                </a:solidFill>
                <a:effectLst/>
                <a:uFillTx/>
                <a:latin typeface="Calibri"/>
              </a:rPr>
              <a:t>N</a:t>
            </a:r>
            <a:endParaRPr lang="en-US" sz="2200" b="0" u="none" strike="noStrike">
              <a:solidFill>
                <a:srgbClr val="FFFFFF"/>
              </a:solidFill>
              <a:effectLst/>
              <a:uFillTx/>
              <a:latin typeface="Arial"/>
            </a:endParaRPr>
          </a:p>
        </p:txBody>
      </p:sp>
      <p:cxnSp>
        <p:nvCxnSpPr>
          <p:cNvPr id="97" name="Straight Arrow Connector 33"/>
          <p:cNvCxnSpPr/>
          <p:nvPr/>
        </p:nvCxnSpPr>
        <p:spPr>
          <a:xfrm>
            <a:off x="10121400" y="610560"/>
            <a:ext cx="571320" cy="1080"/>
          </a:xfrm>
          <a:prstGeom prst="straightConnector1">
            <a:avLst/>
          </a:prstGeom>
          <a:ln w="63500">
            <a:solidFill>
              <a:srgbClr val="000000"/>
            </a:solidFill>
            <a:round/>
            <a:tailEnd type="triangle" w="med" len="med"/>
          </a:ln>
        </p:spPr>
      </p:cxnSp>
      <p:sp>
        <p:nvSpPr>
          <p:cNvPr id="98" name="TextBox 34"/>
          <p:cNvSpPr/>
          <p:nvPr/>
        </p:nvSpPr>
        <p:spPr>
          <a:xfrm>
            <a:off x="10167480" y="82440"/>
            <a:ext cx="258840" cy="2977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1097280">
              <a:lnSpc>
                <a:spcPct val="100000"/>
              </a:lnSpc>
            </a:pPr>
            <a:r>
              <a:rPr lang="en-US" sz="2200" b="1" u="none" strike="noStrike">
                <a:solidFill>
                  <a:schemeClr val="dk1"/>
                </a:solidFill>
                <a:effectLst/>
                <a:uFillTx/>
                <a:latin typeface="Calibri"/>
              </a:rPr>
              <a:t>N</a:t>
            </a:r>
            <a:endParaRPr lang="en-US" sz="2200" b="0" u="none" strike="noStrike">
              <a:solidFill>
                <a:srgbClr val="FFFFFF"/>
              </a:solidFill>
              <a:effectLst/>
              <a:uFillTx/>
              <a:latin typeface="Arial"/>
            </a:endParaRPr>
          </a:p>
        </p:txBody>
      </p:sp>
      <p:cxnSp>
        <p:nvCxnSpPr>
          <p:cNvPr id="99" name="Straight Arrow Connector 35"/>
          <p:cNvCxnSpPr/>
          <p:nvPr/>
        </p:nvCxnSpPr>
        <p:spPr>
          <a:xfrm>
            <a:off x="10094760" y="600480"/>
            <a:ext cx="571680" cy="1080"/>
          </a:xfrm>
          <a:prstGeom prst="straightConnector1">
            <a:avLst/>
          </a:prstGeom>
          <a:ln w="63500">
            <a:solidFill>
              <a:srgbClr val="000000"/>
            </a:solidFill>
            <a:round/>
            <a:tailEnd type="triangle" w="med" len="med"/>
          </a:ln>
        </p:spPr>
      </p:cxnSp>
      <p:sp>
        <p:nvSpPr>
          <p:cNvPr id="100" name="Rectangle 46"/>
          <p:cNvSpPr/>
          <p:nvPr/>
        </p:nvSpPr>
        <p:spPr>
          <a:xfrm rot="648600">
            <a:off x="3771720" y="3004560"/>
            <a:ext cx="1106640" cy="41760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algn="ctr" defTabSz="1097280">
              <a:lnSpc>
                <a:spcPct val="100000"/>
              </a:lnSpc>
            </a:pPr>
            <a:r>
              <a:rPr lang="en-US" sz="2000" b="1" u="none" strike="noStrike" spc="-6">
                <a:solidFill>
                  <a:schemeClr val="dk1"/>
                </a:solidFill>
                <a:effectLst/>
                <a:uFillTx/>
                <a:latin typeface="Calibri"/>
              </a:rPr>
              <a:t>Rail Line</a:t>
            </a:r>
            <a:endParaRPr lang="en-US" sz="2000" b="0" u="none" strike="noStrike">
              <a:solidFill>
                <a:srgbClr val="FFFFFF"/>
              </a:solidFill>
              <a:effectLst/>
              <a:uFillTx/>
              <a:latin typeface="Arial"/>
            </a:endParaRPr>
          </a:p>
        </p:txBody>
      </p:sp>
      <p:sp>
        <p:nvSpPr>
          <p:cNvPr id="101" name="Rectangle 47"/>
          <p:cNvSpPr/>
          <p:nvPr/>
        </p:nvSpPr>
        <p:spPr>
          <a:xfrm rot="268200">
            <a:off x="3830400" y="3418920"/>
            <a:ext cx="1861200" cy="35604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algn="ctr" defTabSz="1097280">
              <a:lnSpc>
                <a:spcPct val="100000"/>
              </a:lnSpc>
            </a:pPr>
            <a:r>
              <a:rPr lang="en-US" sz="1600" b="1" u="none" strike="noStrike" spc="-6">
                <a:solidFill>
                  <a:schemeClr val="dk1"/>
                </a:solidFill>
                <a:effectLst/>
                <a:uFillTx/>
                <a:latin typeface="Calibri"/>
              </a:rPr>
              <a:t>Glenwood Highway</a:t>
            </a:r>
            <a:endParaRPr lang="en-US" sz="1600" b="0" u="none" strike="noStrike">
              <a:solidFill>
                <a:srgbClr val="FFFFFF"/>
              </a:solidFill>
              <a:effectLst/>
              <a:uFillTx/>
              <a:latin typeface="Arial"/>
            </a:endParaRPr>
          </a:p>
        </p:txBody>
      </p:sp>
      <p:sp>
        <p:nvSpPr>
          <p:cNvPr id="102" name="Rectangle 64"/>
          <p:cNvSpPr/>
          <p:nvPr/>
        </p:nvSpPr>
        <p:spPr>
          <a:xfrm rot="1053000">
            <a:off x="5085000" y="3432960"/>
            <a:ext cx="871560" cy="27900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algn="ctr" defTabSz="1097280">
              <a:lnSpc>
                <a:spcPct val="100000"/>
              </a:lnSpc>
            </a:pPr>
            <a:r>
              <a:rPr lang="en-US" sz="1100" b="1" u="none" strike="noStrike" spc="-6">
                <a:solidFill>
                  <a:schemeClr val="lt1"/>
                </a:solidFill>
                <a:effectLst/>
                <a:uFillTx/>
                <a:latin typeface="Calibri"/>
              </a:rPr>
              <a:t>Bean Creek</a:t>
            </a:r>
            <a:endParaRPr lang="en-US" sz="1100" b="0" u="none" strike="noStrike">
              <a:solidFill>
                <a:srgbClr val="FFFFFF"/>
              </a:solidFill>
              <a:effectLst/>
              <a:uFillTx/>
              <a:latin typeface="Arial"/>
            </a:endParaRPr>
          </a:p>
        </p:txBody>
      </p:sp>
      <p:sp>
        <p:nvSpPr>
          <p:cNvPr id="103" name="TextBox 74"/>
          <p:cNvSpPr/>
          <p:nvPr/>
        </p:nvSpPr>
        <p:spPr>
          <a:xfrm>
            <a:off x="10183680" y="87120"/>
            <a:ext cx="258840" cy="2977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1097280">
              <a:lnSpc>
                <a:spcPct val="100000"/>
              </a:lnSpc>
            </a:pPr>
            <a:r>
              <a:rPr lang="en-US" sz="2200" b="1" u="none" strike="noStrike">
                <a:solidFill>
                  <a:schemeClr val="lt1"/>
                </a:solidFill>
                <a:effectLst/>
                <a:uFillTx/>
                <a:latin typeface="Calibri"/>
              </a:rPr>
              <a:t>N</a:t>
            </a:r>
            <a:endParaRPr lang="en-US" sz="2200" b="0" u="none" strike="noStrike">
              <a:solidFill>
                <a:srgbClr val="FFFFFF"/>
              </a:solidFill>
              <a:effectLst/>
              <a:uFillTx/>
              <a:latin typeface="Arial"/>
            </a:endParaRPr>
          </a:p>
        </p:txBody>
      </p:sp>
      <p:cxnSp>
        <p:nvCxnSpPr>
          <p:cNvPr id="104" name="Straight Arrow Connector 75"/>
          <p:cNvCxnSpPr/>
          <p:nvPr/>
        </p:nvCxnSpPr>
        <p:spPr>
          <a:xfrm>
            <a:off x="10111320" y="605520"/>
            <a:ext cx="571320" cy="1080"/>
          </a:xfrm>
          <a:prstGeom prst="straightConnector1">
            <a:avLst/>
          </a:prstGeom>
          <a:ln w="63500">
            <a:solidFill>
              <a:srgbClr val="FFFFFF"/>
            </a:solidFill>
            <a:round/>
            <a:tailEnd type="triangle" w="med" len="med"/>
          </a:ln>
        </p:spPr>
      </p:cxnSp>
      <p:cxnSp>
        <p:nvCxnSpPr>
          <p:cNvPr id="105" name="Straight Arrow Connector 103"/>
          <p:cNvCxnSpPr/>
          <p:nvPr/>
        </p:nvCxnSpPr>
        <p:spPr>
          <a:xfrm flipH="1">
            <a:off x="6177600" y="3077640"/>
            <a:ext cx="346680" cy="980280"/>
          </a:xfrm>
          <a:prstGeom prst="straightConnector1">
            <a:avLst/>
          </a:prstGeom>
          <a:ln w="50800">
            <a:solidFill>
              <a:srgbClr val="FFFF00"/>
            </a:solidFill>
            <a:round/>
            <a:tailEnd type="triangle" w="med" len="med"/>
          </a:ln>
        </p:spPr>
      </p:cxnSp>
      <p:sp>
        <p:nvSpPr>
          <p:cNvPr id="106" name="Rectangle 56"/>
          <p:cNvSpPr/>
          <p:nvPr/>
        </p:nvSpPr>
        <p:spPr>
          <a:xfrm>
            <a:off x="3124440" y="4978800"/>
            <a:ext cx="1135080" cy="60228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algn="ctr" defTabSz="1097280">
              <a:lnSpc>
                <a:spcPct val="100000"/>
              </a:lnSpc>
            </a:pPr>
            <a:r>
              <a:rPr lang="en-US" sz="1600" b="1" u="none" strike="noStrike" spc="-6">
                <a:solidFill>
                  <a:schemeClr val="lt1"/>
                </a:solidFill>
                <a:effectLst/>
                <a:uFillTx/>
                <a:latin typeface="Calibri"/>
              </a:rPr>
              <a:t>Glenwood </a:t>
            </a:r>
            <a:endParaRPr lang="en-US" sz="1600" b="0" u="none" strike="noStrike">
              <a:solidFill>
                <a:srgbClr val="FFFFFF"/>
              </a:solidFill>
              <a:effectLst/>
              <a:uFillTx/>
              <a:latin typeface="Arial"/>
            </a:endParaRPr>
          </a:p>
          <a:p>
            <a:pPr algn="ctr" defTabSz="1097280">
              <a:lnSpc>
                <a:spcPct val="100000"/>
              </a:lnSpc>
            </a:pPr>
            <a:r>
              <a:rPr lang="en-US" sz="1600" b="1" u="none" strike="noStrike" spc="-6">
                <a:solidFill>
                  <a:schemeClr val="lt1"/>
                </a:solidFill>
                <a:effectLst/>
                <a:uFillTx/>
                <a:latin typeface="Calibri"/>
              </a:rPr>
              <a:t>Hotel</a:t>
            </a:r>
            <a:endParaRPr lang="en-US" sz="1600" b="0" u="none" strike="noStrike">
              <a:solidFill>
                <a:srgbClr val="FFFFFF"/>
              </a:solidFill>
              <a:effectLst/>
              <a:uFillTx/>
              <a:latin typeface="Arial"/>
            </a:endParaRPr>
          </a:p>
        </p:txBody>
      </p:sp>
      <p:sp>
        <p:nvSpPr>
          <p:cNvPr id="107" name="Rectangle 42"/>
          <p:cNvSpPr/>
          <p:nvPr/>
        </p:nvSpPr>
        <p:spPr>
          <a:xfrm>
            <a:off x="8366760" y="3769200"/>
            <a:ext cx="2207520" cy="41760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2000" b="1" u="none" strike="noStrike" spc="-6">
                <a:solidFill>
                  <a:schemeClr val="dk1"/>
                </a:solidFill>
                <a:effectLst/>
                <a:uFillTx/>
                <a:latin typeface="Calibri"/>
              </a:rPr>
              <a:t>Town of Glenwood</a:t>
            </a:r>
            <a:endParaRPr lang="en-US" sz="2000" b="0" u="none" strike="noStrike">
              <a:solidFill>
                <a:srgbClr val="FFFFFF"/>
              </a:solidFill>
              <a:effectLst/>
              <a:uFillTx/>
              <a:latin typeface="Arial"/>
            </a:endParaRPr>
          </a:p>
        </p:txBody>
      </p:sp>
      <p:cxnSp>
        <p:nvCxnSpPr>
          <p:cNvPr id="108" name="Straight Arrow Connector 126"/>
          <p:cNvCxnSpPr/>
          <p:nvPr/>
        </p:nvCxnSpPr>
        <p:spPr>
          <a:xfrm>
            <a:off x="6753600" y="3077640"/>
            <a:ext cx="1095480" cy="346680"/>
          </a:xfrm>
          <a:prstGeom prst="straightConnector1">
            <a:avLst/>
          </a:prstGeom>
          <a:ln w="50800">
            <a:solidFill>
              <a:srgbClr val="FFFF00"/>
            </a:solidFill>
            <a:round/>
            <a:tailEnd type="triangle" w="med" len="med"/>
          </a:ln>
        </p:spPr>
      </p:cxnSp>
      <p:cxnSp>
        <p:nvCxnSpPr>
          <p:cNvPr id="109" name="Straight Connector 136"/>
          <p:cNvCxnSpPr/>
          <p:nvPr/>
        </p:nvCxnSpPr>
        <p:spPr>
          <a:xfrm flipV="1">
            <a:off x="8539560" y="7340760"/>
            <a:ext cx="2434320" cy="116280"/>
          </a:xfrm>
          <a:prstGeom prst="straightConnector1">
            <a:avLst/>
          </a:prstGeom>
          <a:ln w="0">
            <a:solidFill>
              <a:srgbClr val="FFFFFF"/>
            </a:solidFill>
            <a:prstDash val="dashDot"/>
          </a:ln>
        </p:spPr>
      </p:cxnSp>
      <p:sp>
        <p:nvSpPr>
          <p:cNvPr id="110" name="Oval 104"/>
          <p:cNvSpPr/>
          <p:nvPr/>
        </p:nvSpPr>
        <p:spPr>
          <a:xfrm>
            <a:off x="4392000" y="4921200"/>
            <a:ext cx="2245680" cy="1093320"/>
          </a:xfrm>
          <a:prstGeom prst="ellipse">
            <a:avLst/>
          </a:prstGeom>
          <a:noFill/>
          <a:ln w="57150">
            <a:solidFill>
              <a:srgbClr val="FF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11" name="Rectangle 113"/>
          <p:cNvSpPr/>
          <p:nvPr/>
        </p:nvSpPr>
        <p:spPr>
          <a:xfrm>
            <a:off x="7005960" y="4733280"/>
            <a:ext cx="1186920" cy="41760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2000" b="1" u="none" strike="noStrike" spc="-6">
                <a:solidFill>
                  <a:schemeClr val="dk1"/>
                </a:solidFill>
                <a:effectLst/>
                <a:uFillTx/>
                <a:latin typeface="Calibri"/>
              </a:rPr>
              <a:t>Hay Field</a:t>
            </a:r>
            <a:endParaRPr lang="en-US" sz="2000" b="0" u="none" strike="noStrike">
              <a:solidFill>
                <a:srgbClr val="FFFFFF"/>
              </a:solidFill>
              <a:effectLst/>
              <a:uFillTx/>
              <a:latin typeface="Arial"/>
            </a:endParaRPr>
          </a:p>
        </p:txBody>
      </p:sp>
      <p:sp>
        <p:nvSpPr>
          <p:cNvPr id="112" name="Rectangle 114"/>
          <p:cNvSpPr/>
          <p:nvPr/>
        </p:nvSpPr>
        <p:spPr>
          <a:xfrm>
            <a:off x="5774400" y="7440840"/>
            <a:ext cx="1015920" cy="41760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2000" b="1" u="none" strike="noStrike" spc="-6">
                <a:solidFill>
                  <a:schemeClr val="dk1"/>
                </a:solidFill>
                <a:effectLst/>
                <a:uFillTx/>
                <a:latin typeface="Calibri"/>
              </a:rPr>
              <a:t>Grazing</a:t>
            </a:r>
            <a:endParaRPr lang="en-US" sz="2000" b="0" u="none" strike="noStrike">
              <a:solidFill>
                <a:srgbClr val="FFFFFF"/>
              </a:solidFill>
              <a:effectLst/>
              <a:uFillTx/>
              <a:latin typeface="Arial"/>
            </a:endParaRPr>
          </a:p>
        </p:txBody>
      </p:sp>
      <p:sp>
        <p:nvSpPr>
          <p:cNvPr id="113" name="Rectangle 116"/>
          <p:cNvSpPr/>
          <p:nvPr/>
        </p:nvSpPr>
        <p:spPr>
          <a:xfrm>
            <a:off x="8021160" y="2371320"/>
            <a:ext cx="1015920" cy="41760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2000" b="1" u="none" strike="noStrike" spc="-6">
                <a:solidFill>
                  <a:schemeClr val="dk1"/>
                </a:solidFill>
                <a:effectLst/>
                <a:uFillTx/>
                <a:latin typeface="Calibri"/>
              </a:rPr>
              <a:t>Grazing</a:t>
            </a:r>
            <a:endParaRPr lang="en-US" sz="2000" b="0" u="none" strike="noStrike">
              <a:solidFill>
                <a:srgbClr val="FFFFFF"/>
              </a:solidFill>
              <a:effectLst/>
              <a:uFillTx/>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 name="Picture 2"/>
          <p:cNvPicPr/>
          <p:nvPr/>
        </p:nvPicPr>
        <p:blipFill>
          <a:blip r:embed="rId3"/>
          <a:stretch/>
        </p:blipFill>
        <p:spPr>
          <a:xfrm>
            <a:off x="10602000" y="6695640"/>
            <a:ext cx="286920" cy="428400"/>
          </a:xfrm>
          <a:prstGeom prst="rect">
            <a:avLst/>
          </a:prstGeom>
          <a:noFill/>
          <a:ln w="9525">
            <a:noFill/>
          </a:ln>
        </p:spPr>
      </p:pic>
      <p:pic>
        <p:nvPicPr>
          <p:cNvPr id="115" name="Picture 2" descr="G:\The Wildergarten\Teaching\History\Glenwood\Glenwood Hotel Post Card.jpg"/>
          <p:cNvPicPr/>
          <p:nvPr/>
        </p:nvPicPr>
        <p:blipFill>
          <a:blip r:embed="rId4"/>
          <a:stretch/>
        </p:blipFill>
        <p:spPr>
          <a:xfrm>
            <a:off x="0" y="548640"/>
            <a:ext cx="10971720" cy="7070400"/>
          </a:xfrm>
          <a:prstGeom prst="rect">
            <a:avLst/>
          </a:prstGeom>
          <a:noFill/>
          <a:ln w="0">
            <a:noFill/>
          </a:ln>
        </p:spPr>
      </p:pic>
      <p:sp>
        <p:nvSpPr>
          <p:cNvPr id="116" name="object 8"/>
          <p:cNvSpPr/>
          <p:nvPr/>
        </p:nvSpPr>
        <p:spPr>
          <a:xfrm>
            <a:off x="232560" y="7834320"/>
            <a:ext cx="200268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chemeClr val="lt1"/>
                </a:solidFill>
                <a:effectLst/>
                <a:uFillTx/>
                <a:latin typeface="Arial"/>
              </a:rPr>
              <a:t>Around 1910</a:t>
            </a:r>
            <a:endParaRPr lang="en-US" sz="1200" b="0" u="none" strike="noStrike">
              <a:solidFill>
                <a:srgbClr val="FFFFFF"/>
              </a:solidFill>
              <a:effectLst/>
              <a:uFillTx/>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 name="Picture 2" descr="F:\The Wildergarten\Teaching\History\Glenwood\Glenwood Hotel Dance Hall 431299_10151143167152500_430049415_n.jpg"/>
          <p:cNvPicPr/>
          <p:nvPr/>
        </p:nvPicPr>
        <p:blipFill>
          <a:blip r:embed="rId3"/>
          <a:srcRect r="1333"/>
          <a:stretch/>
        </p:blipFill>
        <p:spPr>
          <a:xfrm>
            <a:off x="0" y="585360"/>
            <a:ext cx="10971720" cy="7042320"/>
          </a:xfrm>
          <a:prstGeom prst="rect">
            <a:avLst/>
          </a:prstGeom>
          <a:noFill/>
          <a:ln w="0">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 name="Picture 3" descr="F:\The Wildergarten\Teaching\History\Glenwood\Glenwood RR Stationwith contrast  404061_10151142959227500_1326108543_n.jpg"/>
          <p:cNvPicPr/>
          <p:nvPr/>
        </p:nvPicPr>
        <p:blipFill>
          <a:blip r:embed="rId3"/>
          <a:srcRect l="9000" t="9443" r="375" b="1771"/>
          <a:stretch/>
        </p:blipFill>
        <p:spPr>
          <a:xfrm>
            <a:off x="0" y="658440"/>
            <a:ext cx="10971720" cy="6829560"/>
          </a:xfrm>
          <a:prstGeom prst="rect">
            <a:avLst/>
          </a:prstGeom>
          <a:noFill/>
          <a:ln w="0">
            <a:noFill/>
          </a:ln>
        </p:spPr>
      </p:pic>
      <p:sp>
        <p:nvSpPr>
          <p:cNvPr id="119" name="object 6"/>
          <p:cNvSpPr/>
          <p:nvPr/>
        </p:nvSpPr>
        <p:spPr>
          <a:xfrm>
            <a:off x="173520" y="7592400"/>
            <a:ext cx="1055268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chemeClr val="dk1"/>
                </a:solidFill>
                <a:effectLst/>
                <a:uFillTx/>
                <a:latin typeface="Calibri"/>
              </a:rPr>
              <a:t>Image courtesy Derek Whaley, Source unknown but probably the Margaret Koch Collection of the Santa Cruz Museum of Art &amp; History</a:t>
            </a:r>
            <a:endParaRPr lang="en-US" sz="1200" b="0" u="none" strike="noStrike">
              <a:solidFill>
                <a:srgbClr val="FFFFFF"/>
              </a:solidFill>
              <a:effectLst/>
              <a:uFillTx/>
              <a:latin typeface="Arial"/>
            </a:endParaRPr>
          </a:p>
        </p:txBody>
      </p:sp>
      <p:sp>
        <p:nvSpPr>
          <p:cNvPr id="120" name="object 6"/>
          <p:cNvSpPr/>
          <p:nvPr/>
        </p:nvSpPr>
        <p:spPr>
          <a:xfrm>
            <a:off x="96480" y="7568280"/>
            <a:ext cx="1055268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chemeClr val="dk1"/>
                </a:solidFill>
                <a:effectLst/>
                <a:uFillTx/>
                <a:latin typeface="Calibri"/>
              </a:rPr>
              <a:t>Image courtesy Derek Whaley, Source unknown but probably the Margaret Koch Collection of the Santa Cruz Museum of Art &amp; History</a:t>
            </a:r>
            <a:endParaRPr lang="en-US" sz="1200" b="0" u="none" strike="noStrike">
              <a:solidFill>
                <a:srgbClr val="FFFFFF"/>
              </a:solidFill>
              <a:effectLst/>
              <a:uFillTx/>
              <a:latin typeface="Arial"/>
            </a:endParaRPr>
          </a:p>
        </p:txBody>
      </p:sp>
      <p:sp>
        <p:nvSpPr>
          <p:cNvPr id="121" name="object 6"/>
          <p:cNvSpPr/>
          <p:nvPr/>
        </p:nvSpPr>
        <p:spPr>
          <a:xfrm>
            <a:off x="114120" y="7575480"/>
            <a:ext cx="1055268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rgbClr val="FFFFFF"/>
                </a:solidFill>
                <a:effectLst/>
                <a:uFillTx/>
                <a:latin typeface="Calibri"/>
              </a:rPr>
              <a:t>Image courtesy Derek Whaley, Source unknown but probably the Margaret Koch Collection of the Santa Cruz Museum of Art &amp; History</a:t>
            </a:r>
            <a:endParaRPr lang="en-US" sz="1200" b="0" u="none" strike="noStrike">
              <a:solidFill>
                <a:srgbClr val="FFFFFF"/>
              </a:solidFill>
              <a:effectLst/>
              <a:uFillTx/>
              <a:latin typeface="Arial"/>
            </a:endParaRPr>
          </a:p>
        </p:txBody>
      </p:sp>
      <p:cxnSp>
        <p:nvCxnSpPr>
          <p:cNvPr id="122" name="Straight Arrow Connector 8"/>
          <p:cNvCxnSpPr/>
          <p:nvPr/>
        </p:nvCxnSpPr>
        <p:spPr>
          <a:xfrm>
            <a:off x="7272000" y="3365640"/>
            <a:ext cx="346680" cy="404280"/>
          </a:xfrm>
          <a:prstGeom prst="straightConnector1">
            <a:avLst/>
          </a:prstGeom>
          <a:ln w="50800">
            <a:solidFill>
              <a:srgbClr val="FFFF00"/>
            </a:solidFill>
            <a:round/>
            <a:tailEnd type="arrow" w="med" len="med"/>
          </a:ln>
        </p:spPr>
      </p:cxnSp>
      <p:cxnSp>
        <p:nvCxnSpPr>
          <p:cNvPr id="123" name="Straight Arrow Connector 10"/>
          <p:cNvCxnSpPr/>
          <p:nvPr/>
        </p:nvCxnSpPr>
        <p:spPr>
          <a:xfrm>
            <a:off x="7329600" y="3941640"/>
            <a:ext cx="346680" cy="404640"/>
          </a:xfrm>
          <a:prstGeom prst="straightConnector1">
            <a:avLst/>
          </a:prstGeom>
          <a:ln w="50800">
            <a:solidFill>
              <a:srgbClr val="FFFF00"/>
            </a:solidFill>
            <a:round/>
            <a:tailEnd type="arrow" w="med" len="med"/>
          </a:ln>
        </p:spPr>
      </p:cxnSp>
      <p:cxnSp>
        <p:nvCxnSpPr>
          <p:cNvPr id="124" name="Straight Arrow Connector 11"/>
          <p:cNvCxnSpPr/>
          <p:nvPr/>
        </p:nvCxnSpPr>
        <p:spPr>
          <a:xfrm>
            <a:off x="10440360" y="2559240"/>
            <a:ext cx="346680" cy="404280"/>
          </a:xfrm>
          <a:prstGeom prst="straightConnector1">
            <a:avLst/>
          </a:prstGeom>
          <a:ln w="50800">
            <a:solidFill>
              <a:srgbClr val="FFFF00"/>
            </a:solidFill>
            <a:round/>
            <a:tailEnd type="arrow" w="med" len="med"/>
          </a:ln>
        </p:spPr>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 name="Picture 2" descr="F:\The Wildergarten\Teaching\History\Glenwood\Glenwood - Picnic Train (1890s).jpg"/>
          <p:cNvPicPr/>
          <p:nvPr/>
        </p:nvPicPr>
        <p:blipFill>
          <a:blip r:embed="rId3"/>
          <a:srcRect t="3785" r="2498"/>
          <a:stretch/>
        </p:blipFill>
        <p:spPr>
          <a:xfrm>
            <a:off x="0" y="543240"/>
            <a:ext cx="10971720" cy="7147080"/>
          </a:xfrm>
          <a:prstGeom prst="rect">
            <a:avLst/>
          </a:prstGeom>
          <a:noFill/>
          <a:ln w="0">
            <a:noFill/>
          </a:ln>
        </p:spPr>
      </p:pic>
      <p:sp>
        <p:nvSpPr>
          <p:cNvPr id="126" name="object 6"/>
          <p:cNvSpPr/>
          <p:nvPr/>
        </p:nvSpPr>
        <p:spPr>
          <a:xfrm>
            <a:off x="3366360" y="7801560"/>
            <a:ext cx="70963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algn="r" defTabSz="1097280">
              <a:lnSpc>
                <a:spcPct val="100000"/>
              </a:lnSpc>
            </a:pPr>
            <a:r>
              <a:rPr lang="en-US" sz="1200" b="1" u="none" strike="noStrike">
                <a:solidFill>
                  <a:schemeClr val="lt1"/>
                </a:solidFill>
                <a:effectLst/>
                <a:uFillTx/>
                <a:latin typeface="Calibri"/>
              </a:rPr>
              <a:t>Photo taken ca1890s just south of the Glenwood Train Station, from santacruztrains.com</a:t>
            </a:r>
            <a:endParaRPr lang="en-US" sz="1200" b="0" u="none" strike="noStrike">
              <a:solidFill>
                <a:srgbClr val="FFFFFF"/>
              </a:solidFill>
              <a:effectLst/>
              <a:uFillTx/>
              <a:latin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7" name="Picture 2" descr="G:\The Wildergarten\Teaching\History\Fenn Edited\Glenwood Panorama from Upper Ranch Picture 012.jpg"/>
          <p:cNvPicPr/>
          <p:nvPr/>
        </p:nvPicPr>
        <p:blipFill>
          <a:blip r:embed="rId3"/>
          <a:srcRect l="256" r="2292" b="1770"/>
          <a:stretch/>
        </p:blipFill>
        <p:spPr>
          <a:xfrm>
            <a:off x="0" y="0"/>
            <a:ext cx="10971720" cy="7957800"/>
          </a:xfrm>
          <a:prstGeom prst="rect">
            <a:avLst/>
          </a:prstGeom>
          <a:noFill/>
          <a:ln w="0">
            <a:noFill/>
          </a:ln>
        </p:spPr>
      </p:pic>
      <p:sp>
        <p:nvSpPr>
          <p:cNvPr id="128" name="object 6"/>
          <p:cNvSpPr/>
          <p:nvPr/>
        </p:nvSpPr>
        <p:spPr>
          <a:xfrm>
            <a:off x="115560" y="7660080"/>
            <a:ext cx="3434040" cy="2138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1922 courtesy of Ed Fenn</a:t>
            </a:r>
            <a:endParaRPr lang="en-US" sz="1400" b="0" u="none" strike="noStrike">
              <a:solidFill>
                <a:srgbClr val="FFFFFF"/>
              </a:solidFill>
              <a:effectLst/>
              <a:uFillTx/>
              <a:latin typeface="Arial"/>
            </a:endParaRPr>
          </a:p>
        </p:txBody>
      </p:sp>
      <p:sp>
        <p:nvSpPr>
          <p:cNvPr id="129" name="object 6"/>
          <p:cNvSpPr/>
          <p:nvPr/>
        </p:nvSpPr>
        <p:spPr>
          <a:xfrm rot="20854200">
            <a:off x="8713440" y="7209921"/>
            <a:ext cx="2255040" cy="553998"/>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algn="ctr" defTabSz="1097280">
              <a:lnSpc>
                <a:spcPct val="100000"/>
              </a:lnSpc>
            </a:pPr>
            <a:r>
              <a:rPr lang="en-US" sz="1800" b="1" u="none" strike="noStrike" dirty="0">
                <a:solidFill>
                  <a:srgbClr val="FFFFFF"/>
                </a:solidFill>
                <a:effectLst/>
                <a:uFillTx/>
                <a:latin typeface="Arial"/>
              </a:rPr>
              <a:t>Old Growth Trees</a:t>
            </a:r>
          </a:p>
          <a:p>
            <a:pPr marL="15120" algn="ctr" defTabSz="1097280">
              <a:lnSpc>
                <a:spcPct val="100000"/>
              </a:lnSpc>
            </a:pPr>
            <a:r>
              <a:rPr lang="en-US" b="1" dirty="0">
                <a:solidFill>
                  <a:srgbClr val="FFFFFF"/>
                </a:solidFill>
                <a:latin typeface="Arial"/>
              </a:rPr>
              <a:t>Along Bean Creek</a:t>
            </a:r>
            <a:endParaRPr lang="en-US" sz="1800" b="0" u="none" strike="noStrike" dirty="0">
              <a:solidFill>
                <a:srgbClr val="FFFFFF"/>
              </a:solidFill>
              <a:effectLst/>
              <a:uFillTx/>
              <a:latin typeface="Arial"/>
            </a:endParaRPr>
          </a:p>
        </p:txBody>
      </p:sp>
      <p:sp>
        <p:nvSpPr>
          <p:cNvPr id="130" name="object 6"/>
          <p:cNvSpPr/>
          <p:nvPr/>
        </p:nvSpPr>
        <p:spPr>
          <a:xfrm rot="367800">
            <a:off x="7047000" y="5016240"/>
            <a:ext cx="1793520" cy="21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Second Growth Trees</a:t>
            </a:r>
            <a:endParaRPr lang="en-US" sz="1400" b="0" u="none" strike="noStrike">
              <a:solidFill>
                <a:srgbClr val="FFFFFF"/>
              </a:solidFill>
              <a:effectLst/>
              <a:uFillTx/>
              <a:latin typeface="Arial"/>
            </a:endParaRPr>
          </a:p>
        </p:txBody>
      </p:sp>
      <p:sp>
        <p:nvSpPr>
          <p:cNvPr id="131" name="object 6"/>
          <p:cNvSpPr/>
          <p:nvPr/>
        </p:nvSpPr>
        <p:spPr>
          <a:xfrm rot="557400">
            <a:off x="5262480" y="4755600"/>
            <a:ext cx="1545120" cy="21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First Growth Trees</a:t>
            </a:r>
            <a:endParaRPr lang="en-US" sz="1400" b="0" u="none" strike="noStrike">
              <a:solidFill>
                <a:srgbClr val="FFFFFF"/>
              </a:solidFill>
              <a:effectLst/>
              <a:uFillTx/>
              <a:latin typeface="Arial"/>
            </a:endParaRPr>
          </a:p>
        </p:txBody>
      </p:sp>
      <p:sp>
        <p:nvSpPr>
          <p:cNvPr id="132" name="Rectangle 13"/>
          <p:cNvSpPr/>
          <p:nvPr/>
        </p:nvSpPr>
        <p:spPr>
          <a:xfrm>
            <a:off x="532080" y="370440"/>
            <a:ext cx="6681240" cy="1430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a:solidFill>
                  <a:schemeClr val="dk1"/>
                </a:solidFill>
                <a:effectLst/>
                <a:uFillTx/>
                <a:latin typeface="Trajan Pro"/>
              </a:rPr>
              <a:t>Midway Through </a:t>
            </a:r>
            <a:endParaRPr lang="en-US" sz="4400" b="0" u="none" strike="noStrike">
              <a:solidFill>
                <a:srgbClr val="FFFFFF"/>
              </a:solidFill>
              <a:effectLst/>
              <a:uFillTx/>
              <a:latin typeface="Arial"/>
            </a:endParaRPr>
          </a:p>
          <a:p>
            <a:pPr defTabSz="1097280">
              <a:lnSpc>
                <a:spcPct val="100000"/>
              </a:lnSpc>
              <a:tabLst>
                <a:tab pos="569880" algn="l"/>
                <a:tab pos="1144440" algn="l"/>
              </a:tabLst>
            </a:pPr>
            <a:r>
              <a:rPr lang="en-US" sz="4400" b="0" u="none" strike="noStrike">
                <a:solidFill>
                  <a:schemeClr val="dk1"/>
                </a:solidFill>
                <a:effectLst/>
                <a:uFillTx/>
                <a:latin typeface="Trajan Pro"/>
              </a:rPr>
              <a:t>	A Beginning...</a:t>
            </a:r>
            <a:endParaRPr lang="en-US" sz="4400" b="0" u="none" strike="noStrike">
              <a:solidFill>
                <a:srgbClr val="FFFFFF"/>
              </a:solidFill>
              <a:effectLst/>
              <a:uFillTx/>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 name="Picture 2" descr="G:\Photos\Droning On\DJI_0166.JPG"/>
          <p:cNvPicPr/>
          <p:nvPr/>
        </p:nvPicPr>
        <p:blipFill>
          <a:blip r:embed="rId3"/>
          <a:srcRect r="21601" b="1101"/>
          <a:stretch/>
        </p:blipFill>
        <p:spPr>
          <a:xfrm>
            <a:off x="0" y="720"/>
            <a:ext cx="10971720" cy="8218080"/>
          </a:xfrm>
          <a:prstGeom prst="rect">
            <a:avLst/>
          </a:prstGeom>
          <a:noFill/>
          <a:ln w="0">
            <a:noFill/>
          </a:ln>
        </p:spPr>
      </p:pic>
      <p:sp>
        <p:nvSpPr>
          <p:cNvPr id="134" name="object 6"/>
          <p:cNvSpPr/>
          <p:nvPr/>
        </p:nvSpPr>
        <p:spPr>
          <a:xfrm>
            <a:off x="115560" y="7918200"/>
            <a:ext cx="343404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rgbClr val="FFFFFF"/>
                </a:solidFill>
                <a:effectLst/>
                <a:uFillTx/>
                <a:latin typeface="Calibri"/>
              </a:rPr>
              <a:t>December 2025</a:t>
            </a:r>
            <a:endParaRPr lang="en-US" sz="1200" b="0" u="none" strike="noStrike">
              <a:solidFill>
                <a:srgbClr val="FFFFFF"/>
              </a:solidFill>
              <a:effectLst/>
              <a:uFillTx/>
              <a:latin typeface="Arial"/>
            </a:endParaRPr>
          </a:p>
        </p:txBody>
      </p:sp>
      <p:pic>
        <p:nvPicPr>
          <p:cNvPr id="135" name="Picture 3"/>
          <p:cNvPicPr/>
          <p:nvPr/>
        </p:nvPicPr>
        <p:blipFill>
          <a:blip r:embed="rId4"/>
          <a:stretch/>
        </p:blipFill>
        <p:spPr>
          <a:xfrm>
            <a:off x="10602000" y="7684920"/>
            <a:ext cx="275400" cy="461160"/>
          </a:xfrm>
          <a:prstGeom prst="rect">
            <a:avLst/>
          </a:prstGeom>
          <a:noFill/>
          <a:ln w="9525">
            <a:noFill/>
          </a:ln>
        </p:spPr>
      </p:pic>
      <p:sp>
        <p:nvSpPr>
          <p:cNvPr id="136" name="Rectangle 28"/>
          <p:cNvSpPr/>
          <p:nvPr/>
        </p:nvSpPr>
        <p:spPr>
          <a:xfrm>
            <a:off x="532080" y="370440"/>
            <a:ext cx="8294400" cy="21006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a:solidFill>
                  <a:schemeClr val="dk1"/>
                </a:solidFill>
                <a:effectLst/>
                <a:uFillTx/>
                <a:latin typeface="Trajan Pro"/>
              </a:rPr>
              <a:t>“Old Growth Stand 					Structure”...</a:t>
            </a:r>
            <a:endParaRPr lang="en-US" sz="4400" b="0" u="none" strike="noStrike">
              <a:solidFill>
                <a:srgbClr val="FFFFFF"/>
              </a:solidFill>
              <a:effectLst/>
              <a:uFillTx/>
              <a:latin typeface="Arial"/>
            </a:endParaRPr>
          </a:p>
          <a:p>
            <a:pPr defTabSz="1097280">
              <a:lnSpc>
                <a:spcPct val="100000"/>
              </a:lnSpc>
              <a:tabLst>
                <a:tab pos="569880" algn="l"/>
                <a:tab pos="1144440" algn="l"/>
              </a:tabLst>
            </a:pPr>
            <a:r>
              <a:rPr lang="en-US" sz="4400" b="0" u="none" strike="noStrike">
                <a:solidFill>
                  <a:schemeClr val="dk1"/>
                </a:solidFill>
                <a:effectLst/>
                <a:uFillTx/>
                <a:latin typeface="Trajan Pro"/>
              </a:rPr>
              <a:t>		From THIS???</a:t>
            </a:r>
            <a:endParaRPr lang="en-US" sz="4400" b="0" u="none" strike="noStrike">
              <a:solidFill>
                <a:srgbClr val="FFFFFF"/>
              </a:solidFill>
              <a:effectLst/>
              <a:uFillTx/>
              <a:latin typeface="Arial"/>
            </a:endParaRPr>
          </a:p>
        </p:txBody>
      </p:sp>
      <p:sp>
        <p:nvSpPr>
          <p:cNvPr id="137" name="object 6"/>
          <p:cNvSpPr/>
          <p:nvPr/>
        </p:nvSpPr>
        <p:spPr>
          <a:xfrm rot="20854200">
            <a:off x="7877520" y="7474680"/>
            <a:ext cx="2931840" cy="2757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800" b="1" u="none" strike="noStrike">
                <a:solidFill>
                  <a:srgbClr val="FFFFFF"/>
                </a:solidFill>
                <a:effectLst/>
                <a:uFillTx/>
                <a:latin typeface="Calibri"/>
              </a:rPr>
              <a:t>Old Growth Trees and MORE</a:t>
            </a:r>
            <a:endParaRPr lang="en-US" sz="1800" b="0" u="none" strike="noStrike">
              <a:solidFill>
                <a:srgbClr val="FFFFFF"/>
              </a:solidFill>
              <a:effectLst/>
              <a:uFillTx/>
              <a:latin typeface="Arial"/>
            </a:endParaRPr>
          </a:p>
        </p:txBody>
      </p:sp>
      <p:sp>
        <p:nvSpPr>
          <p:cNvPr id="138" name="object 6"/>
          <p:cNvSpPr/>
          <p:nvPr/>
        </p:nvSpPr>
        <p:spPr>
          <a:xfrm rot="859800">
            <a:off x="7903800" y="4851720"/>
            <a:ext cx="1793520" cy="21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Second Growth Trees</a:t>
            </a:r>
            <a:endParaRPr lang="en-US" sz="1400" b="0" u="none" strike="noStrike">
              <a:solidFill>
                <a:srgbClr val="FFFFFF"/>
              </a:solidFill>
              <a:effectLst/>
              <a:uFillTx/>
              <a:latin typeface="Arial"/>
            </a:endParaRPr>
          </a:p>
        </p:txBody>
      </p:sp>
      <p:sp>
        <p:nvSpPr>
          <p:cNvPr id="139" name="object 6"/>
          <p:cNvSpPr/>
          <p:nvPr/>
        </p:nvSpPr>
        <p:spPr>
          <a:xfrm rot="711600">
            <a:off x="5620320" y="4317840"/>
            <a:ext cx="1545120" cy="21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First Growth Trees</a:t>
            </a:r>
            <a:endParaRPr lang="en-US" sz="1400" b="0" u="none" strike="noStrike">
              <a:solidFill>
                <a:srgbClr val="FFFFFF"/>
              </a:solidFill>
              <a:effectLst/>
              <a:uFillTx/>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0" name="Picture 2" descr="G:\The Wildergarten\Teaching\History\Fenn Edited\Glenwood Panorama from Upper Ranch Picture 012.jpg"/>
          <p:cNvPicPr/>
          <p:nvPr/>
        </p:nvPicPr>
        <p:blipFill>
          <a:blip r:embed="rId3"/>
          <a:srcRect l="256" r="2292" b="1770"/>
          <a:stretch/>
        </p:blipFill>
        <p:spPr>
          <a:xfrm>
            <a:off x="0" y="0"/>
            <a:ext cx="10971720" cy="7957800"/>
          </a:xfrm>
          <a:prstGeom prst="rect">
            <a:avLst/>
          </a:prstGeom>
          <a:noFill/>
          <a:ln w="0">
            <a:noFill/>
          </a:ln>
        </p:spPr>
      </p:pic>
      <p:sp>
        <p:nvSpPr>
          <p:cNvPr id="141" name="object 6"/>
          <p:cNvSpPr/>
          <p:nvPr/>
        </p:nvSpPr>
        <p:spPr>
          <a:xfrm>
            <a:off x="115560" y="7660080"/>
            <a:ext cx="3434040" cy="2138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1922 courtesy of Ed Fenn</a:t>
            </a:r>
            <a:endParaRPr lang="en-US" sz="1400" b="0" u="none" strike="noStrike">
              <a:solidFill>
                <a:srgbClr val="FFFFFF"/>
              </a:solidFill>
              <a:effectLst/>
              <a:uFillTx/>
              <a:latin typeface="Arial"/>
            </a:endParaRPr>
          </a:p>
        </p:txBody>
      </p:sp>
      <p:sp>
        <p:nvSpPr>
          <p:cNvPr id="142" name="object 6"/>
          <p:cNvSpPr/>
          <p:nvPr/>
        </p:nvSpPr>
        <p:spPr>
          <a:xfrm rot="20854200">
            <a:off x="8713440" y="7349040"/>
            <a:ext cx="2255040" cy="2757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800" b="1" u="none" strike="noStrike">
                <a:solidFill>
                  <a:srgbClr val="FFFFFF"/>
                </a:solidFill>
                <a:effectLst/>
                <a:uFillTx/>
                <a:latin typeface="Arial"/>
              </a:rPr>
              <a:t>Old Growth Trees</a:t>
            </a:r>
            <a:endParaRPr lang="en-US" sz="1800" b="0" u="none" strike="noStrike">
              <a:solidFill>
                <a:srgbClr val="FFFFFF"/>
              </a:solidFill>
              <a:effectLst/>
              <a:uFillTx/>
              <a:latin typeface="Arial"/>
            </a:endParaRPr>
          </a:p>
        </p:txBody>
      </p:sp>
      <p:sp>
        <p:nvSpPr>
          <p:cNvPr id="143" name="object 6"/>
          <p:cNvSpPr/>
          <p:nvPr/>
        </p:nvSpPr>
        <p:spPr>
          <a:xfrm rot="367800">
            <a:off x="7047000" y="5016240"/>
            <a:ext cx="1793520" cy="21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Second Growth Trees</a:t>
            </a:r>
            <a:endParaRPr lang="en-US" sz="1400" b="0" u="none" strike="noStrike">
              <a:solidFill>
                <a:srgbClr val="FFFFFF"/>
              </a:solidFill>
              <a:effectLst/>
              <a:uFillTx/>
              <a:latin typeface="Arial"/>
            </a:endParaRPr>
          </a:p>
        </p:txBody>
      </p:sp>
      <p:sp>
        <p:nvSpPr>
          <p:cNvPr id="144" name="object 6"/>
          <p:cNvSpPr/>
          <p:nvPr/>
        </p:nvSpPr>
        <p:spPr>
          <a:xfrm rot="557400">
            <a:off x="5262480" y="4755600"/>
            <a:ext cx="1545120" cy="21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First Growth Trees</a:t>
            </a:r>
            <a:endParaRPr lang="en-US" sz="1400" b="0" u="none" strike="noStrike">
              <a:solidFill>
                <a:srgbClr val="FFFFFF"/>
              </a:solidFill>
              <a:effectLst/>
              <a:uFillTx/>
              <a:latin typeface="Arial"/>
            </a:endParaRPr>
          </a:p>
        </p:txBody>
      </p:sp>
      <p:sp>
        <p:nvSpPr>
          <p:cNvPr id="145" name="Rectangle 13"/>
          <p:cNvSpPr/>
          <p:nvPr/>
        </p:nvSpPr>
        <p:spPr>
          <a:xfrm>
            <a:off x="532080" y="370440"/>
            <a:ext cx="7239960" cy="21006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a:solidFill>
                  <a:schemeClr val="dk1"/>
                </a:solidFill>
                <a:effectLst/>
                <a:uFillTx/>
                <a:latin typeface="Trajan Pro"/>
              </a:rPr>
              <a:t>What Was</a:t>
            </a:r>
            <a:endParaRPr lang="en-US" sz="4400" b="0" u="none" strike="noStrike">
              <a:solidFill>
                <a:srgbClr val="FFFFFF"/>
              </a:solidFill>
              <a:effectLst/>
              <a:uFillTx/>
              <a:latin typeface="Arial"/>
            </a:endParaRPr>
          </a:p>
          <a:p>
            <a:pPr defTabSz="1097280">
              <a:lnSpc>
                <a:spcPct val="100000"/>
              </a:lnSpc>
              <a:tabLst>
                <a:tab pos="569880" algn="l"/>
                <a:tab pos="1144440" algn="l"/>
              </a:tabLst>
            </a:pPr>
            <a:r>
              <a:rPr lang="en-US" sz="4400" b="0" u="none" strike="noStrike">
                <a:solidFill>
                  <a:schemeClr val="dk1"/>
                </a:solidFill>
                <a:effectLst/>
                <a:uFillTx/>
                <a:latin typeface="Trajan Pro"/>
              </a:rPr>
              <a:t>	”Old Growth</a:t>
            </a:r>
            <a:endParaRPr lang="en-US" sz="4400" b="0" u="none" strike="noStrike">
              <a:solidFill>
                <a:srgbClr val="FFFFFF"/>
              </a:solidFill>
              <a:effectLst/>
              <a:uFillTx/>
              <a:latin typeface="Arial"/>
            </a:endParaRPr>
          </a:p>
          <a:p>
            <a:pPr defTabSz="1097280">
              <a:lnSpc>
                <a:spcPct val="100000"/>
              </a:lnSpc>
              <a:tabLst>
                <a:tab pos="569880" algn="l"/>
                <a:tab pos="1144440" algn="l"/>
              </a:tabLst>
            </a:pPr>
            <a:r>
              <a:rPr lang="en-US" sz="4400" b="0" u="none" strike="noStrike">
                <a:solidFill>
                  <a:schemeClr val="dk1"/>
                </a:solidFill>
                <a:effectLst/>
                <a:uFillTx/>
                <a:latin typeface="Trajan Pro"/>
              </a:rPr>
              <a:t>		Stand Structure”?</a:t>
            </a:r>
            <a:endParaRPr lang="en-US" sz="4400" b="0" u="none" strike="noStrike">
              <a:solidFill>
                <a:srgbClr val="FFFFFF"/>
              </a:solidFill>
              <a:effectLst/>
              <a:uFillTx/>
              <a:latin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6" name="Picture 2" descr="G:\The Wildergarten\Teaching\History\Fenn Edited\Glenwood Panorama from Upper Ranch Picture 012.jpg"/>
          <p:cNvPicPr/>
          <p:nvPr/>
        </p:nvPicPr>
        <p:blipFill>
          <a:blip r:embed="rId3"/>
          <a:srcRect l="56051" t="54867" r="2292" b="1770"/>
          <a:stretch/>
        </p:blipFill>
        <p:spPr>
          <a:xfrm>
            <a:off x="0" y="24480"/>
            <a:ext cx="10943640" cy="8197200"/>
          </a:xfrm>
          <a:prstGeom prst="rect">
            <a:avLst/>
          </a:prstGeom>
          <a:noFill/>
          <a:ln w="0">
            <a:noFill/>
          </a:ln>
        </p:spPr>
      </p:pic>
      <p:pic>
        <p:nvPicPr>
          <p:cNvPr id="147" name="Picture 3"/>
          <p:cNvPicPr/>
          <p:nvPr/>
        </p:nvPicPr>
        <p:blipFill>
          <a:blip r:embed="rId4"/>
          <a:stretch/>
        </p:blipFill>
        <p:spPr>
          <a:xfrm>
            <a:off x="10602000" y="7571160"/>
            <a:ext cx="275400" cy="461160"/>
          </a:xfrm>
          <a:prstGeom prst="rect">
            <a:avLst/>
          </a:prstGeom>
          <a:noFill/>
          <a:ln w="9525">
            <a:noFill/>
          </a:ln>
        </p:spPr>
      </p:pic>
      <p:sp>
        <p:nvSpPr>
          <p:cNvPr id="148" name="object 6"/>
          <p:cNvSpPr/>
          <p:nvPr/>
        </p:nvSpPr>
        <p:spPr>
          <a:xfrm>
            <a:off x="115560" y="7931880"/>
            <a:ext cx="3434040" cy="2138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1922 courtesy of Ed Fenn</a:t>
            </a:r>
            <a:endParaRPr lang="en-US" sz="1400" b="0" u="none" strike="noStrike">
              <a:solidFill>
                <a:srgbClr val="FFFFFF"/>
              </a:solidFill>
              <a:effectLst/>
              <a:uFillTx/>
              <a:latin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9" name="Picture 2" descr="F:\The Wildergarten\Teaching\History\Glenwood\Glenwood - Picnic Train (1890s).jpg"/>
          <p:cNvPicPr/>
          <p:nvPr/>
        </p:nvPicPr>
        <p:blipFill>
          <a:blip r:embed="rId3"/>
          <a:srcRect l="39996" t="3785" r="2498" b="30300"/>
          <a:stretch/>
        </p:blipFill>
        <p:spPr>
          <a:xfrm>
            <a:off x="35280" y="0"/>
            <a:ext cx="10900440" cy="8247960"/>
          </a:xfrm>
          <a:prstGeom prst="rect">
            <a:avLst/>
          </a:prstGeom>
          <a:noFill/>
          <a:ln w="0">
            <a:noFill/>
          </a:ln>
        </p:spPr>
      </p:pic>
      <p:sp>
        <p:nvSpPr>
          <p:cNvPr id="150" name="object 6"/>
          <p:cNvSpPr/>
          <p:nvPr/>
        </p:nvSpPr>
        <p:spPr>
          <a:xfrm>
            <a:off x="3366360" y="7801560"/>
            <a:ext cx="70963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algn="r" defTabSz="1097280">
              <a:lnSpc>
                <a:spcPct val="100000"/>
              </a:lnSpc>
            </a:pPr>
            <a:r>
              <a:rPr lang="en-US" sz="1200" b="1" u="none" strike="noStrike">
                <a:solidFill>
                  <a:schemeClr val="lt1"/>
                </a:solidFill>
                <a:effectLst/>
                <a:uFillTx/>
                <a:latin typeface="Calibri"/>
              </a:rPr>
              <a:t>Photo taken ca1890s just south of the Glenwood Train Station, from santacruztrains.com</a:t>
            </a:r>
            <a:endParaRPr lang="en-US" sz="1200" b="0" u="none" strike="noStrike">
              <a:solidFill>
                <a:srgbClr val="FFFFFF"/>
              </a:solidFill>
              <a:effectLst/>
              <a:uFillTx/>
              <a:latin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 name="Picture 2" descr="G:\Photos\Droning On\DJI_0166.JPG"/>
          <p:cNvPicPr/>
          <p:nvPr/>
        </p:nvPicPr>
        <p:blipFill>
          <a:blip r:embed="rId3"/>
          <a:srcRect l="40773" t="48425" r="18295"/>
          <a:stretch/>
        </p:blipFill>
        <p:spPr>
          <a:xfrm>
            <a:off x="0" y="0"/>
            <a:ext cx="10983960" cy="8218800"/>
          </a:xfrm>
          <a:prstGeom prst="rect">
            <a:avLst/>
          </a:prstGeom>
          <a:noFill/>
          <a:ln w="0">
            <a:noFill/>
          </a:ln>
        </p:spPr>
      </p:pic>
      <p:sp>
        <p:nvSpPr>
          <p:cNvPr id="152" name="object 6"/>
          <p:cNvSpPr/>
          <p:nvPr/>
        </p:nvSpPr>
        <p:spPr>
          <a:xfrm>
            <a:off x="196200" y="7904880"/>
            <a:ext cx="343404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rgbClr val="FFFFFF"/>
                </a:solidFill>
                <a:effectLst/>
                <a:uFillTx/>
                <a:latin typeface="Calibri"/>
              </a:rPr>
              <a:t>December 2025</a:t>
            </a:r>
            <a:endParaRPr lang="en-US" sz="1200" b="0" u="none" strike="noStrike">
              <a:solidFill>
                <a:srgbClr val="FFFFFF"/>
              </a:solidFill>
              <a:effectLst/>
              <a:uFillTx/>
              <a:latin typeface="Arial"/>
            </a:endParaRPr>
          </a:p>
        </p:txBody>
      </p:sp>
      <p:pic>
        <p:nvPicPr>
          <p:cNvPr id="153" name="Picture 3"/>
          <p:cNvPicPr/>
          <p:nvPr/>
        </p:nvPicPr>
        <p:blipFill>
          <a:blip r:embed="rId4"/>
          <a:stretch/>
        </p:blipFill>
        <p:spPr>
          <a:xfrm>
            <a:off x="10567440" y="7615440"/>
            <a:ext cx="275400" cy="461160"/>
          </a:xfrm>
          <a:prstGeom prst="rect">
            <a:avLst/>
          </a:prstGeom>
          <a:noFill/>
          <a:ln w="9525">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 name="Picture 2" descr="G:\The Wildergarten\Teaching\History\Fenn Edited\Glenwood Panorama from Upper Ranch Picture 012.jpg"/>
          <p:cNvPicPr/>
          <p:nvPr/>
        </p:nvPicPr>
        <p:blipFill>
          <a:blip r:embed="rId3"/>
          <a:srcRect l="256" r="2292" b="1770"/>
          <a:stretch/>
        </p:blipFill>
        <p:spPr>
          <a:xfrm>
            <a:off x="0" y="0"/>
            <a:ext cx="10971720" cy="7957800"/>
          </a:xfrm>
          <a:prstGeom prst="rect">
            <a:avLst/>
          </a:prstGeom>
          <a:noFill/>
          <a:ln w="0">
            <a:noFill/>
          </a:ln>
        </p:spPr>
      </p:pic>
      <p:sp>
        <p:nvSpPr>
          <p:cNvPr id="155" name="object 6"/>
          <p:cNvSpPr/>
          <p:nvPr/>
        </p:nvSpPr>
        <p:spPr>
          <a:xfrm rot="367800">
            <a:off x="7673760" y="5097600"/>
            <a:ext cx="1387440" cy="2451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600" b="1" u="none" strike="noStrike">
                <a:solidFill>
                  <a:schemeClr val="dk1"/>
                </a:solidFill>
                <a:effectLst/>
                <a:uFillTx/>
                <a:latin typeface="Calibri"/>
              </a:rPr>
              <a:t>Second Growth </a:t>
            </a:r>
            <a:endParaRPr lang="en-US" sz="1600" b="0" u="none" strike="noStrike">
              <a:solidFill>
                <a:srgbClr val="FFFFFF"/>
              </a:solidFill>
              <a:effectLst/>
              <a:uFillTx/>
              <a:latin typeface="Arial"/>
            </a:endParaRPr>
          </a:p>
        </p:txBody>
      </p:sp>
      <p:sp>
        <p:nvSpPr>
          <p:cNvPr id="156" name="object 6"/>
          <p:cNvSpPr/>
          <p:nvPr/>
        </p:nvSpPr>
        <p:spPr>
          <a:xfrm rot="557400">
            <a:off x="5275080" y="4761720"/>
            <a:ext cx="1545120" cy="2451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600" b="1" u="none" strike="noStrike">
                <a:solidFill>
                  <a:schemeClr val="dk1"/>
                </a:solidFill>
                <a:effectLst/>
                <a:uFillTx/>
                <a:latin typeface="Calibri"/>
              </a:rPr>
              <a:t>First Growth</a:t>
            </a:r>
            <a:endParaRPr lang="en-US" sz="1600" b="0" u="none" strike="noStrike">
              <a:solidFill>
                <a:srgbClr val="FFFFFF"/>
              </a:solidFill>
              <a:effectLst/>
              <a:uFillTx/>
              <a:latin typeface="Arial"/>
            </a:endParaRPr>
          </a:p>
        </p:txBody>
      </p:sp>
      <p:sp>
        <p:nvSpPr>
          <p:cNvPr id="157" name="object 6"/>
          <p:cNvSpPr/>
          <p:nvPr/>
        </p:nvSpPr>
        <p:spPr>
          <a:xfrm rot="367800">
            <a:off x="7640640" y="5070960"/>
            <a:ext cx="1387440" cy="2451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600" b="1" u="none" strike="noStrike">
                <a:solidFill>
                  <a:schemeClr val="dk1"/>
                </a:solidFill>
                <a:effectLst/>
                <a:uFillTx/>
                <a:latin typeface="Calibri"/>
              </a:rPr>
              <a:t>Second Growth </a:t>
            </a:r>
            <a:endParaRPr lang="en-US" sz="1600" b="0" u="none" strike="noStrike">
              <a:solidFill>
                <a:srgbClr val="FFFFFF"/>
              </a:solidFill>
              <a:effectLst/>
              <a:uFillTx/>
              <a:latin typeface="Arial"/>
            </a:endParaRPr>
          </a:p>
        </p:txBody>
      </p:sp>
      <p:sp>
        <p:nvSpPr>
          <p:cNvPr id="158" name="object 6"/>
          <p:cNvSpPr/>
          <p:nvPr/>
        </p:nvSpPr>
        <p:spPr>
          <a:xfrm rot="557400">
            <a:off x="5241960" y="4734720"/>
            <a:ext cx="1545120" cy="2451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600" b="1" u="none" strike="noStrike">
                <a:solidFill>
                  <a:schemeClr val="dk1"/>
                </a:solidFill>
                <a:effectLst/>
                <a:uFillTx/>
                <a:latin typeface="Calibri"/>
              </a:rPr>
              <a:t>First Growth</a:t>
            </a:r>
            <a:endParaRPr lang="en-US" sz="1600" b="0" u="none" strike="noStrike">
              <a:solidFill>
                <a:srgbClr val="FFFFFF"/>
              </a:solidFill>
              <a:effectLst/>
              <a:uFillTx/>
              <a:latin typeface="Arial"/>
            </a:endParaRPr>
          </a:p>
        </p:txBody>
      </p:sp>
      <p:sp>
        <p:nvSpPr>
          <p:cNvPr id="159" name="object 6"/>
          <p:cNvSpPr/>
          <p:nvPr/>
        </p:nvSpPr>
        <p:spPr>
          <a:xfrm>
            <a:off x="115560" y="7660080"/>
            <a:ext cx="3434040" cy="2138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1922 courtesy of Edward Fenn</a:t>
            </a:r>
            <a:endParaRPr lang="en-US" sz="1400" b="0" u="none" strike="noStrike">
              <a:solidFill>
                <a:srgbClr val="FFFFFF"/>
              </a:solidFill>
              <a:effectLst/>
              <a:uFillTx/>
              <a:latin typeface="Arial"/>
            </a:endParaRPr>
          </a:p>
        </p:txBody>
      </p:sp>
      <p:pic>
        <p:nvPicPr>
          <p:cNvPr id="160" name="Picture 3"/>
          <p:cNvPicPr/>
          <p:nvPr/>
        </p:nvPicPr>
        <p:blipFill>
          <a:blip r:embed="rId4"/>
          <a:stretch/>
        </p:blipFill>
        <p:spPr>
          <a:xfrm>
            <a:off x="10602000" y="7396920"/>
            <a:ext cx="275400" cy="461160"/>
          </a:xfrm>
          <a:prstGeom prst="rect">
            <a:avLst/>
          </a:prstGeom>
          <a:noFill/>
          <a:ln w="9525">
            <a:noFill/>
          </a:ln>
        </p:spPr>
      </p:pic>
      <p:sp>
        <p:nvSpPr>
          <p:cNvPr id="161" name="object 6"/>
          <p:cNvSpPr/>
          <p:nvPr/>
        </p:nvSpPr>
        <p:spPr>
          <a:xfrm rot="367800">
            <a:off x="7660800" y="5076720"/>
            <a:ext cx="1387440" cy="2451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600" b="1" u="none" strike="noStrike">
                <a:solidFill>
                  <a:srgbClr val="FFFF00"/>
                </a:solidFill>
                <a:effectLst/>
                <a:uFillTx/>
                <a:latin typeface="Calibri"/>
              </a:rPr>
              <a:t>Second Growth </a:t>
            </a:r>
            <a:endParaRPr lang="en-US" sz="1600" b="0" u="none" strike="noStrike">
              <a:solidFill>
                <a:srgbClr val="FFFFFF"/>
              </a:solidFill>
              <a:effectLst/>
              <a:uFillTx/>
              <a:latin typeface="Arial"/>
            </a:endParaRPr>
          </a:p>
        </p:txBody>
      </p:sp>
      <p:sp>
        <p:nvSpPr>
          <p:cNvPr id="162" name="object 6"/>
          <p:cNvSpPr/>
          <p:nvPr/>
        </p:nvSpPr>
        <p:spPr>
          <a:xfrm rot="557400">
            <a:off x="5262120" y="4740840"/>
            <a:ext cx="1545120" cy="2451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600" b="1" u="none" strike="noStrike">
                <a:solidFill>
                  <a:srgbClr val="FFFF00"/>
                </a:solidFill>
                <a:effectLst/>
                <a:uFillTx/>
                <a:latin typeface="Calibri"/>
              </a:rPr>
              <a:t>First Growth</a:t>
            </a:r>
            <a:endParaRPr lang="en-US" sz="1600" b="0" u="none" strike="noStrike">
              <a:solidFill>
                <a:srgbClr val="FFFFFF"/>
              </a:solidFill>
              <a:effectLst/>
              <a:uFillTx/>
              <a:latin typeface="Arial"/>
            </a:endParaRPr>
          </a:p>
        </p:txBody>
      </p:sp>
      <p:sp>
        <p:nvSpPr>
          <p:cNvPr id="163" name="Rectangle 13"/>
          <p:cNvSpPr/>
          <p:nvPr/>
        </p:nvSpPr>
        <p:spPr>
          <a:xfrm>
            <a:off x="532080" y="370440"/>
            <a:ext cx="7372440" cy="2122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a:solidFill>
                  <a:schemeClr val="dk1"/>
                </a:solidFill>
                <a:effectLst/>
                <a:uFillTx/>
                <a:latin typeface="Trajan Pro"/>
              </a:rPr>
              <a:t>What Was</a:t>
            </a:r>
            <a:endParaRPr lang="en-US" sz="4400" b="0" u="none" strike="noStrike">
              <a:solidFill>
                <a:srgbClr val="FFFFFF"/>
              </a:solidFill>
              <a:effectLst/>
              <a:uFillTx/>
              <a:latin typeface="Arial"/>
            </a:endParaRPr>
          </a:p>
          <a:p>
            <a:pPr defTabSz="1097280">
              <a:lnSpc>
                <a:spcPct val="100000"/>
              </a:lnSpc>
              <a:tabLst>
                <a:tab pos="569880" algn="l"/>
                <a:tab pos="1144440" algn="l"/>
              </a:tabLst>
            </a:pPr>
            <a:r>
              <a:rPr lang="en-US" sz="4400" b="0" u="none" strike="noStrike">
                <a:solidFill>
                  <a:schemeClr val="dk1"/>
                </a:solidFill>
                <a:effectLst/>
                <a:uFillTx/>
                <a:latin typeface="Trajan Pro"/>
              </a:rPr>
              <a:t>	Old Growth</a:t>
            </a:r>
            <a:endParaRPr lang="en-US" sz="4400" b="0" u="none" strike="noStrike">
              <a:solidFill>
                <a:srgbClr val="FFFFFF"/>
              </a:solidFill>
              <a:effectLst/>
              <a:uFillTx/>
              <a:latin typeface="Arial"/>
            </a:endParaRPr>
          </a:p>
          <a:p>
            <a:pPr defTabSz="1097280">
              <a:lnSpc>
                <a:spcPct val="100000"/>
              </a:lnSpc>
              <a:tabLst>
                <a:tab pos="569880" algn="l"/>
                <a:tab pos="1144440" algn="l"/>
              </a:tabLst>
            </a:pPr>
            <a:r>
              <a:rPr lang="en-US" sz="4400" b="0" u="none" strike="noStrike">
                <a:solidFill>
                  <a:schemeClr val="dk1"/>
                </a:solidFill>
                <a:effectLst/>
                <a:uFillTx/>
                <a:latin typeface="Trajan Pro"/>
              </a:rPr>
              <a:t>		Stand structure?</a:t>
            </a:r>
            <a:endParaRPr lang="en-US" sz="4400" b="0" u="none" strike="noStrike">
              <a:solidFill>
                <a:srgbClr val="FFFFFF"/>
              </a:solidFill>
              <a:effectLst/>
              <a:uFillTx/>
              <a:latin typeface="Arial"/>
            </a:endParaRPr>
          </a:p>
        </p:txBody>
      </p:sp>
      <p:sp>
        <p:nvSpPr>
          <p:cNvPr id="164" name="object 6"/>
          <p:cNvSpPr/>
          <p:nvPr/>
        </p:nvSpPr>
        <p:spPr>
          <a:xfrm rot="20854200">
            <a:off x="9121320" y="7421040"/>
            <a:ext cx="1594080" cy="2757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800" b="1" u="none" strike="noStrike">
                <a:solidFill>
                  <a:srgbClr val="FFFFFF"/>
                </a:solidFill>
                <a:effectLst/>
                <a:uFillTx/>
                <a:latin typeface="Arial"/>
              </a:rPr>
              <a:t>Old Growth</a:t>
            </a:r>
            <a:endParaRPr lang="en-US" sz="1800" b="0" u="none" strike="noStrike">
              <a:solidFill>
                <a:srgbClr val="FFFFFF"/>
              </a:solidFill>
              <a:effectLst/>
              <a:uFillTx/>
              <a:latin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5" name="Picture 3" descr="G:\Photos\Historical Photos\Fenn 1921\Glenwood Panorama from Upper Ranch Picture 012 Logging Crop.jpg"/>
          <p:cNvPicPr/>
          <p:nvPr/>
        </p:nvPicPr>
        <p:blipFill>
          <a:blip r:embed="rId3">
            <a:lum contrast="12000"/>
          </a:blip>
          <a:srcRect t="1796"/>
          <a:stretch/>
        </p:blipFill>
        <p:spPr>
          <a:xfrm>
            <a:off x="0" y="0"/>
            <a:ext cx="11053440" cy="8228520"/>
          </a:xfrm>
          <a:prstGeom prst="rect">
            <a:avLst/>
          </a:prstGeom>
          <a:noFill/>
          <a:ln w="0">
            <a:noFill/>
          </a:ln>
        </p:spPr>
      </p:pic>
      <p:sp>
        <p:nvSpPr>
          <p:cNvPr id="166" name="object 6"/>
          <p:cNvSpPr/>
          <p:nvPr/>
        </p:nvSpPr>
        <p:spPr>
          <a:xfrm>
            <a:off x="152280" y="7924680"/>
            <a:ext cx="291348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1922 – Courtesy of A. Edward Fenn</a:t>
            </a:r>
            <a:endParaRPr lang="en-US" sz="1200" b="0" u="none" strike="noStrike">
              <a:solidFill>
                <a:srgbClr val="FFFFFF"/>
              </a:solidFill>
              <a:effectLst/>
              <a:uFillTx/>
              <a:latin typeface="Arial"/>
            </a:endParaRPr>
          </a:p>
        </p:txBody>
      </p:sp>
      <p:pic>
        <p:nvPicPr>
          <p:cNvPr id="167" name="Picture 11"/>
          <p:cNvPicPr/>
          <p:nvPr/>
        </p:nvPicPr>
        <p:blipFill>
          <a:blip r:embed="rId4"/>
          <a:stretch/>
        </p:blipFill>
        <p:spPr>
          <a:xfrm>
            <a:off x="10627560" y="7686360"/>
            <a:ext cx="275400" cy="461160"/>
          </a:xfrm>
          <a:prstGeom prst="rect">
            <a:avLst/>
          </a:prstGeom>
          <a:noFill/>
          <a:ln w="9525">
            <a:noFill/>
          </a:ln>
        </p:spPr>
      </p:pic>
      <p:cxnSp>
        <p:nvCxnSpPr>
          <p:cNvPr id="168" name="Straight Connector 26"/>
          <p:cNvCxnSpPr/>
          <p:nvPr/>
        </p:nvCxnSpPr>
        <p:spPr>
          <a:xfrm>
            <a:off x="1453680" y="1695240"/>
            <a:ext cx="1729440" cy="404280"/>
          </a:xfrm>
          <a:prstGeom prst="straightConnector1">
            <a:avLst/>
          </a:prstGeom>
          <a:ln w="50800">
            <a:solidFill>
              <a:schemeClr val="accent6">
                <a:lumMod val="75000"/>
                <a:alpha val="70000"/>
              </a:schemeClr>
            </a:solidFill>
            <a:prstDash val="sysDot"/>
            <a:round/>
          </a:ln>
        </p:spPr>
      </p:cxnSp>
      <p:cxnSp>
        <p:nvCxnSpPr>
          <p:cNvPr id="169" name="Straight Connector 31"/>
          <p:cNvCxnSpPr/>
          <p:nvPr/>
        </p:nvCxnSpPr>
        <p:spPr>
          <a:xfrm>
            <a:off x="6235200" y="2040840"/>
            <a:ext cx="1901880" cy="346680"/>
          </a:xfrm>
          <a:prstGeom prst="straightConnector1">
            <a:avLst/>
          </a:prstGeom>
          <a:ln w="50800">
            <a:solidFill>
              <a:schemeClr val="lt1">
                <a:alpha val="36000"/>
              </a:schemeClr>
            </a:solidFill>
            <a:prstDash val="sysDot"/>
            <a:round/>
          </a:ln>
        </p:spPr>
      </p:cxnSp>
      <p:cxnSp>
        <p:nvCxnSpPr>
          <p:cNvPr id="170" name="Straight Connector 35"/>
          <p:cNvCxnSpPr/>
          <p:nvPr/>
        </p:nvCxnSpPr>
        <p:spPr>
          <a:xfrm>
            <a:off x="5082840" y="2098440"/>
            <a:ext cx="692640" cy="116280"/>
          </a:xfrm>
          <a:prstGeom prst="straightConnector1">
            <a:avLst/>
          </a:prstGeom>
          <a:ln w="50800">
            <a:solidFill>
              <a:schemeClr val="lt1">
                <a:alpha val="36000"/>
              </a:schemeClr>
            </a:solidFill>
            <a:prstDash val="sysDot"/>
            <a:round/>
          </a:ln>
        </p:spPr>
      </p:cxnSp>
      <p:cxnSp>
        <p:nvCxnSpPr>
          <p:cNvPr id="171" name="Straight Connector 37"/>
          <p:cNvCxnSpPr/>
          <p:nvPr/>
        </p:nvCxnSpPr>
        <p:spPr>
          <a:xfrm>
            <a:off x="3354840" y="1637640"/>
            <a:ext cx="1556280" cy="231480"/>
          </a:xfrm>
          <a:prstGeom prst="straightConnector1">
            <a:avLst/>
          </a:prstGeom>
          <a:ln w="50800">
            <a:solidFill>
              <a:schemeClr val="lt1">
                <a:alpha val="36000"/>
              </a:schemeClr>
            </a:solidFill>
            <a:prstDash val="sysDot"/>
            <a:round/>
          </a:ln>
        </p:spPr>
      </p:cxnSp>
      <p:cxnSp>
        <p:nvCxnSpPr>
          <p:cNvPr id="172" name="Straight Connector 39"/>
          <p:cNvCxnSpPr/>
          <p:nvPr/>
        </p:nvCxnSpPr>
        <p:spPr>
          <a:xfrm>
            <a:off x="8424000" y="2271240"/>
            <a:ext cx="2549880" cy="289080"/>
          </a:xfrm>
          <a:prstGeom prst="straightConnector1">
            <a:avLst/>
          </a:prstGeom>
          <a:ln w="50800">
            <a:solidFill>
              <a:schemeClr val="lt1">
                <a:alpha val="36000"/>
              </a:schemeClr>
            </a:solidFill>
            <a:prstDash val="sysDot"/>
            <a:round/>
          </a:ln>
        </p:spPr>
      </p:cxnSp>
      <p:cxnSp>
        <p:nvCxnSpPr>
          <p:cNvPr id="173" name="Straight Connector 45"/>
          <p:cNvCxnSpPr/>
          <p:nvPr/>
        </p:nvCxnSpPr>
        <p:spPr>
          <a:xfrm>
            <a:off x="3585240" y="2386440"/>
            <a:ext cx="1556280" cy="231480"/>
          </a:xfrm>
          <a:prstGeom prst="straightConnector1">
            <a:avLst/>
          </a:prstGeom>
          <a:ln w="50800">
            <a:solidFill>
              <a:schemeClr val="accent6">
                <a:lumMod val="75000"/>
                <a:alpha val="70000"/>
              </a:schemeClr>
            </a:solidFill>
            <a:prstDash val="sysDot"/>
            <a:round/>
          </a:ln>
        </p:spPr>
      </p:cxnSp>
      <p:cxnSp>
        <p:nvCxnSpPr>
          <p:cNvPr id="174" name="Straight Connector 46"/>
          <p:cNvCxnSpPr/>
          <p:nvPr/>
        </p:nvCxnSpPr>
        <p:spPr>
          <a:xfrm>
            <a:off x="6177600" y="2616840"/>
            <a:ext cx="4033440" cy="865080"/>
          </a:xfrm>
          <a:prstGeom prst="straightConnector1">
            <a:avLst/>
          </a:prstGeom>
          <a:ln w="50800">
            <a:solidFill>
              <a:schemeClr val="accent6">
                <a:lumMod val="75000"/>
                <a:alpha val="70000"/>
              </a:schemeClr>
            </a:solidFill>
            <a:prstDash val="sysDot"/>
            <a:round/>
          </a:ln>
        </p:spPr>
      </p:cxnSp>
      <p:sp>
        <p:nvSpPr>
          <p:cNvPr id="175" name="object 6"/>
          <p:cNvSpPr/>
          <p:nvPr/>
        </p:nvSpPr>
        <p:spPr>
          <a:xfrm rot="505800">
            <a:off x="3590280" y="2231280"/>
            <a:ext cx="1545120" cy="21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First Growth Trees</a:t>
            </a:r>
            <a:endParaRPr lang="en-US" sz="1400" b="0" u="none" strike="noStrike">
              <a:solidFill>
                <a:srgbClr val="FFFFFF"/>
              </a:solidFill>
              <a:effectLst/>
              <a:uFillTx/>
              <a:latin typeface="Arial"/>
            </a:endParaRPr>
          </a:p>
        </p:txBody>
      </p:sp>
      <p:sp>
        <p:nvSpPr>
          <p:cNvPr id="176" name="object 6"/>
          <p:cNvSpPr/>
          <p:nvPr/>
        </p:nvSpPr>
        <p:spPr>
          <a:xfrm rot="647400">
            <a:off x="6299280" y="1933920"/>
            <a:ext cx="1793520" cy="21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Second Growth Trees</a:t>
            </a:r>
            <a:endParaRPr lang="en-US" sz="1400" b="0" u="none" strike="noStrike">
              <a:solidFill>
                <a:srgbClr val="FFFFFF"/>
              </a:solidFill>
              <a:effectLst/>
              <a:uFillTx/>
              <a:latin typeface="Arial"/>
            </a:endParaRPr>
          </a:p>
        </p:txBody>
      </p:sp>
      <p:sp>
        <p:nvSpPr>
          <p:cNvPr id="177" name="object 6"/>
          <p:cNvSpPr/>
          <p:nvPr/>
        </p:nvSpPr>
        <p:spPr>
          <a:xfrm rot="20854200">
            <a:off x="8564040" y="7359120"/>
            <a:ext cx="1594080" cy="2757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800" b="1" u="none" strike="noStrike">
                <a:solidFill>
                  <a:srgbClr val="FFFFFF"/>
                </a:solidFill>
                <a:effectLst/>
                <a:uFillTx/>
                <a:latin typeface="Arial"/>
              </a:rPr>
              <a:t>Old Growth</a:t>
            </a:r>
            <a:endParaRPr lang="en-US" sz="1800" b="0" u="none" strike="noStrike">
              <a:solidFill>
                <a:srgbClr val="FFFFFF"/>
              </a:solidFill>
              <a:effectLst/>
              <a:uFillTx/>
              <a:latin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8" name="Picture 3" descr="G:\Photos\Historical Photos\Fenn 1921\Glenwood Panorama from Upper Ranch Picture 012 Logging Crop.jpg"/>
          <p:cNvPicPr/>
          <p:nvPr/>
        </p:nvPicPr>
        <p:blipFill>
          <a:blip r:embed="rId3">
            <a:lum contrast="12000"/>
          </a:blip>
          <a:srcRect t="1796"/>
          <a:stretch/>
        </p:blipFill>
        <p:spPr>
          <a:xfrm>
            <a:off x="0" y="0"/>
            <a:ext cx="11053440" cy="8228520"/>
          </a:xfrm>
          <a:prstGeom prst="rect">
            <a:avLst/>
          </a:prstGeom>
          <a:noFill/>
          <a:ln w="0">
            <a:noFill/>
          </a:ln>
        </p:spPr>
      </p:pic>
      <p:sp>
        <p:nvSpPr>
          <p:cNvPr id="179" name="object 6"/>
          <p:cNvSpPr/>
          <p:nvPr/>
        </p:nvSpPr>
        <p:spPr>
          <a:xfrm>
            <a:off x="152280" y="7924680"/>
            <a:ext cx="291348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1922 – Courtesy of A. Edward Fenn</a:t>
            </a:r>
            <a:endParaRPr lang="en-US" sz="1200" b="0" u="none" strike="noStrike">
              <a:solidFill>
                <a:srgbClr val="FFFFFF"/>
              </a:solidFill>
              <a:effectLst/>
              <a:uFillTx/>
              <a:latin typeface="Arial"/>
            </a:endParaRPr>
          </a:p>
        </p:txBody>
      </p:sp>
      <p:pic>
        <p:nvPicPr>
          <p:cNvPr id="180" name="Picture 11"/>
          <p:cNvPicPr/>
          <p:nvPr/>
        </p:nvPicPr>
        <p:blipFill>
          <a:blip r:embed="rId4"/>
          <a:stretch/>
        </p:blipFill>
        <p:spPr>
          <a:xfrm>
            <a:off x="10627560" y="7686360"/>
            <a:ext cx="275400" cy="461160"/>
          </a:xfrm>
          <a:prstGeom prst="rect">
            <a:avLst/>
          </a:prstGeom>
          <a:noFill/>
          <a:ln w="9525">
            <a:noFill/>
          </a:ln>
        </p:spPr>
      </p:pic>
      <p:sp>
        <p:nvSpPr>
          <p:cNvPr id="181" name="Freeform 4"/>
          <p:cNvSpPr/>
          <p:nvPr/>
        </p:nvSpPr>
        <p:spPr>
          <a:xfrm>
            <a:off x="3455280" y="1004040"/>
            <a:ext cx="474480" cy="1851480"/>
          </a:xfrm>
          <a:custGeom>
            <a:avLst/>
            <a:gdLst>
              <a:gd name="textAreaLeft" fmla="*/ 0 w 474480"/>
              <a:gd name="textAreaRight" fmla="*/ 475560 w 474480"/>
              <a:gd name="textAreaTop" fmla="*/ 0 h 1851480"/>
              <a:gd name="textAreaBottom" fmla="*/ 1852560 h 1851480"/>
              <a:gd name="GluePoint1X" fmla="*/ 161841 w 566443"/>
              <a:gd name="GluePoint1Y" fmla="*/ 8092 h 1464658"/>
              <a:gd name="GluePoint2X" fmla="*/ 40460 w 566443"/>
              <a:gd name="GluePoint2Y" fmla="*/ 315589 h 1464658"/>
              <a:gd name="GluePoint3X" fmla="*/ 0 w 566443"/>
              <a:gd name="GluePoint3Y" fmla="*/ 1408014 h 1464658"/>
              <a:gd name="GluePoint4X" fmla="*/ 566443 w 566443"/>
              <a:gd name="GluePoint4Y" fmla="*/ 1464658 h 1464658"/>
              <a:gd name="GluePoint5X" fmla="*/ 356050 w 566443"/>
              <a:gd name="GluePoint5Y" fmla="*/ 226577 h 1464658"/>
              <a:gd name="GluePoint6X" fmla="*/ 218485 w 566443"/>
              <a:gd name="GluePoint6Y" fmla="*/ 0 h 1464658"/>
              <a:gd name="GluePoint7X" fmla="*/ 161841 w 566443"/>
              <a:gd name="GluePoint7Y" fmla="*/ 8092 h 1464658"/>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Lst>
            <a:rect l="textAreaLeft" t="textAreaTop" r="textAreaRight" b="textAreaBottom"/>
            <a:pathLst>
              <a:path w="566443" h="1464658">
                <a:moveTo>
                  <a:pt x="161841" y="8092"/>
                </a:moveTo>
                <a:lnTo>
                  <a:pt x="40460" y="315589"/>
                </a:lnTo>
                <a:lnTo>
                  <a:pt x="0" y="1408014"/>
                </a:lnTo>
                <a:lnTo>
                  <a:pt x="566443" y="1464658"/>
                </a:lnTo>
                <a:lnTo>
                  <a:pt x="356050" y="226577"/>
                </a:lnTo>
                <a:lnTo>
                  <a:pt x="218485" y="0"/>
                </a:lnTo>
                <a:lnTo>
                  <a:pt x="161841" y="8092"/>
                </a:lnTo>
                <a:close/>
              </a:path>
            </a:pathLst>
          </a:custGeom>
          <a:noFill/>
          <a:ln w="31750">
            <a:solidFill>
              <a:srgbClr val="C0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82" name="Freeform 5"/>
          <p:cNvSpPr/>
          <p:nvPr/>
        </p:nvSpPr>
        <p:spPr>
          <a:xfrm>
            <a:off x="8539560" y="140040"/>
            <a:ext cx="286920" cy="1208520"/>
          </a:xfrm>
          <a:custGeom>
            <a:avLst/>
            <a:gdLst>
              <a:gd name="textAreaLeft" fmla="*/ 0 w 286920"/>
              <a:gd name="textAreaRight" fmla="*/ 288000 w 286920"/>
              <a:gd name="textAreaTop" fmla="*/ 0 h 1208520"/>
              <a:gd name="textAreaBottom" fmla="*/ 1209600 h 1208520"/>
              <a:gd name="GluePoint1X" fmla="*/ 161841 w 566443"/>
              <a:gd name="GluePoint1Y" fmla="*/ 141243 h 1597809"/>
              <a:gd name="GluePoint2X" fmla="*/ 40460 w 566443"/>
              <a:gd name="GluePoint2Y" fmla="*/ 448740 h 1597809"/>
              <a:gd name="GluePoint3X" fmla="*/ 0 w 566443"/>
              <a:gd name="GluePoint3Y" fmla="*/ 1541165 h 1597809"/>
              <a:gd name="GluePoint4X" fmla="*/ 566443 w 566443"/>
              <a:gd name="GluePoint4Y" fmla="*/ 1597809 h 1597809"/>
              <a:gd name="GluePoint5X" fmla="*/ 356050 w 566443"/>
              <a:gd name="GluePoint5Y" fmla="*/ 359728 h 1597809"/>
              <a:gd name="GluePoint6X" fmla="*/ 226577 w 566443"/>
              <a:gd name="GluePoint6Y" fmla="*/ 0 h 1597809"/>
              <a:gd name="GluePoint7X" fmla="*/ 161841 w 566443"/>
              <a:gd name="GluePoint7Y" fmla="*/ 141243 h 1597809"/>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Lst>
            <a:rect l="textAreaLeft" t="textAreaTop" r="textAreaRight" b="textAreaBottom"/>
            <a:pathLst>
              <a:path w="566443" h="1597809">
                <a:moveTo>
                  <a:pt x="161841" y="141243"/>
                </a:moveTo>
                <a:lnTo>
                  <a:pt x="40460" y="448740"/>
                </a:lnTo>
                <a:lnTo>
                  <a:pt x="0" y="1541165"/>
                </a:lnTo>
                <a:lnTo>
                  <a:pt x="566443" y="1597809"/>
                </a:lnTo>
                <a:lnTo>
                  <a:pt x="356050" y="359728"/>
                </a:lnTo>
                <a:lnTo>
                  <a:pt x="226577" y="0"/>
                </a:lnTo>
                <a:lnTo>
                  <a:pt x="161841" y="141243"/>
                </a:lnTo>
                <a:close/>
              </a:path>
            </a:pathLst>
          </a:custGeom>
          <a:noFill/>
          <a:ln w="31750">
            <a:solidFill>
              <a:srgbClr val="C0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83" name="Freeform 8"/>
          <p:cNvSpPr/>
          <p:nvPr/>
        </p:nvSpPr>
        <p:spPr>
          <a:xfrm>
            <a:off x="4622400" y="1176840"/>
            <a:ext cx="565200" cy="1809360"/>
          </a:xfrm>
          <a:custGeom>
            <a:avLst/>
            <a:gdLst>
              <a:gd name="textAreaLeft" fmla="*/ 0 w 565200"/>
              <a:gd name="textAreaRight" fmla="*/ 566280 w 565200"/>
              <a:gd name="textAreaTop" fmla="*/ 0 h 1809360"/>
              <a:gd name="textAreaBottom" fmla="*/ 1810440 h 1809360"/>
              <a:gd name="GluePoint1X" fmla="*/ 161841 w 566443"/>
              <a:gd name="GluePoint1Y" fmla="*/ 8092 h 1464658"/>
              <a:gd name="GluePoint2X" fmla="*/ 40460 w 566443"/>
              <a:gd name="GluePoint2Y" fmla="*/ 315589 h 1464658"/>
              <a:gd name="GluePoint3X" fmla="*/ 0 w 566443"/>
              <a:gd name="GluePoint3Y" fmla="*/ 1408014 h 1464658"/>
              <a:gd name="GluePoint4X" fmla="*/ 566443 w 566443"/>
              <a:gd name="GluePoint4Y" fmla="*/ 1464658 h 1464658"/>
              <a:gd name="GluePoint5X" fmla="*/ 356050 w 566443"/>
              <a:gd name="GluePoint5Y" fmla="*/ 226577 h 1464658"/>
              <a:gd name="GluePoint6X" fmla="*/ 218485 w 566443"/>
              <a:gd name="GluePoint6Y" fmla="*/ 0 h 1464658"/>
              <a:gd name="GluePoint7X" fmla="*/ 161841 w 566443"/>
              <a:gd name="GluePoint7Y" fmla="*/ 8092 h 1464658"/>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Lst>
            <a:rect l="textAreaLeft" t="textAreaTop" r="textAreaRight" b="textAreaBottom"/>
            <a:pathLst>
              <a:path w="566443" h="1464658">
                <a:moveTo>
                  <a:pt x="161841" y="8092"/>
                </a:moveTo>
                <a:lnTo>
                  <a:pt x="40460" y="315589"/>
                </a:lnTo>
                <a:lnTo>
                  <a:pt x="0" y="1408014"/>
                </a:lnTo>
                <a:lnTo>
                  <a:pt x="566443" y="1464658"/>
                </a:lnTo>
                <a:lnTo>
                  <a:pt x="356050" y="226577"/>
                </a:lnTo>
                <a:lnTo>
                  <a:pt x="218485" y="0"/>
                </a:lnTo>
                <a:lnTo>
                  <a:pt x="161841" y="8092"/>
                </a:lnTo>
                <a:close/>
              </a:path>
            </a:pathLst>
          </a:custGeom>
          <a:noFill/>
          <a:ln w="31750">
            <a:solidFill>
              <a:srgbClr val="C0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84" name="Freeform 14"/>
          <p:cNvSpPr/>
          <p:nvPr/>
        </p:nvSpPr>
        <p:spPr>
          <a:xfrm>
            <a:off x="9921960" y="2271240"/>
            <a:ext cx="565200" cy="2072880"/>
          </a:xfrm>
          <a:custGeom>
            <a:avLst/>
            <a:gdLst>
              <a:gd name="textAreaLeft" fmla="*/ 0 w 565200"/>
              <a:gd name="textAreaRight" fmla="*/ 566280 w 565200"/>
              <a:gd name="textAreaTop" fmla="*/ 0 h 2072880"/>
              <a:gd name="textAreaBottom" fmla="*/ 2073960 h 2072880"/>
              <a:gd name="GluePoint1X" fmla="*/ 172821 w 566443"/>
              <a:gd name="GluePoint1Y" fmla="*/ 0 h 1488432"/>
              <a:gd name="GluePoint2X" fmla="*/ 40460 w 566443"/>
              <a:gd name="GluePoint2Y" fmla="*/ 315589 h 1488432"/>
              <a:gd name="GluePoint3X" fmla="*/ 0 w 566443"/>
              <a:gd name="GluePoint3Y" fmla="*/ 1488432 h 1488432"/>
              <a:gd name="GluePoint4X" fmla="*/ 566443 w 566443"/>
              <a:gd name="GluePoint4Y" fmla="*/ 1464658 h 1488432"/>
              <a:gd name="GluePoint5X" fmla="*/ 356050 w 566443"/>
              <a:gd name="GluePoint5Y" fmla="*/ 226577 h 1488432"/>
              <a:gd name="GluePoint6X" fmla="*/ 218485 w 566443"/>
              <a:gd name="GluePoint6Y" fmla="*/ 0 h 1488432"/>
              <a:gd name="GluePoint7X" fmla="*/ 172821 w 566443"/>
              <a:gd name="GluePoint7Y" fmla="*/ 0 h 1488432"/>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Lst>
            <a:rect l="textAreaLeft" t="textAreaTop" r="textAreaRight" b="textAreaBottom"/>
            <a:pathLst>
              <a:path w="566443" h="1488432">
                <a:moveTo>
                  <a:pt x="172821" y="0"/>
                </a:moveTo>
                <a:lnTo>
                  <a:pt x="40460" y="315589"/>
                </a:lnTo>
                <a:lnTo>
                  <a:pt x="0" y="1488432"/>
                </a:lnTo>
                <a:lnTo>
                  <a:pt x="566443" y="1464658"/>
                </a:lnTo>
                <a:lnTo>
                  <a:pt x="356050" y="226577"/>
                </a:lnTo>
                <a:lnTo>
                  <a:pt x="218485" y="0"/>
                </a:lnTo>
                <a:lnTo>
                  <a:pt x="172821" y="0"/>
                </a:lnTo>
                <a:close/>
              </a:path>
            </a:pathLst>
          </a:custGeom>
          <a:noFill/>
          <a:ln w="31750">
            <a:solidFill>
              <a:srgbClr val="C0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85" name="Freeform 15"/>
          <p:cNvSpPr/>
          <p:nvPr/>
        </p:nvSpPr>
        <p:spPr>
          <a:xfrm>
            <a:off x="3700440" y="312840"/>
            <a:ext cx="344520" cy="1612080"/>
          </a:xfrm>
          <a:custGeom>
            <a:avLst/>
            <a:gdLst>
              <a:gd name="textAreaLeft" fmla="*/ 0 w 344520"/>
              <a:gd name="textAreaRight" fmla="*/ 345600 w 344520"/>
              <a:gd name="textAreaTop" fmla="*/ 0 h 1612080"/>
              <a:gd name="textAreaBottom" fmla="*/ 1613160 h 1612080"/>
              <a:gd name="GluePoint1X" fmla="*/ 188814 w 566443"/>
              <a:gd name="GluePoint1Y" fmla="*/ 0 h 1464659"/>
              <a:gd name="GluePoint2X" fmla="*/ 40460 w 566443"/>
              <a:gd name="GluePoint2Y" fmla="*/ 315590 h 1464659"/>
              <a:gd name="GluePoint3X" fmla="*/ 0 w 566443"/>
              <a:gd name="GluePoint3Y" fmla="*/ 1408015 h 1464659"/>
              <a:gd name="GluePoint4X" fmla="*/ 566443 w 566443"/>
              <a:gd name="GluePoint4Y" fmla="*/ 1464659 h 1464659"/>
              <a:gd name="GluePoint5X" fmla="*/ 356050 w 566443"/>
              <a:gd name="GluePoint5Y" fmla="*/ 226578 h 1464659"/>
              <a:gd name="GluePoint6X" fmla="*/ 218485 w 566443"/>
              <a:gd name="GluePoint6Y" fmla="*/ 1 h 1464659"/>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Lst>
            <a:rect l="textAreaLeft" t="textAreaTop" r="textAreaRight" b="textAreaBottom"/>
            <a:pathLst>
              <a:path w="566443" h="1464659">
                <a:moveTo>
                  <a:pt x="188814" y="0"/>
                </a:moveTo>
                <a:lnTo>
                  <a:pt x="40460" y="315590"/>
                </a:lnTo>
                <a:lnTo>
                  <a:pt x="0" y="1408015"/>
                </a:lnTo>
                <a:lnTo>
                  <a:pt x="566443" y="1464659"/>
                </a:lnTo>
                <a:lnTo>
                  <a:pt x="356050" y="226578"/>
                </a:lnTo>
                <a:lnTo>
                  <a:pt x="218485" y="1"/>
                </a:lnTo>
              </a:path>
            </a:pathLst>
          </a:custGeom>
          <a:noFill/>
          <a:ln w="31750">
            <a:solidFill>
              <a:srgbClr val="C0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86" name="Freeform 17"/>
          <p:cNvSpPr/>
          <p:nvPr/>
        </p:nvSpPr>
        <p:spPr>
          <a:xfrm>
            <a:off x="4104000" y="1004040"/>
            <a:ext cx="507600" cy="1924560"/>
          </a:xfrm>
          <a:custGeom>
            <a:avLst/>
            <a:gdLst>
              <a:gd name="textAreaLeft" fmla="*/ 0 w 507600"/>
              <a:gd name="textAreaRight" fmla="*/ 508680 w 507600"/>
              <a:gd name="textAreaTop" fmla="*/ 0 h 1924560"/>
              <a:gd name="textAreaBottom" fmla="*/ 1925640 h 1924560"/>
              <a:gd name="GluePoint1X" fmla="*/ 161841 w 566443"/>
              <a:gd name="GluePoint1Y" fmla="*/ 8091 h 1464657"/>
              <a:gd name="GluePoint2X" fmla="*/ 40460 w 566443"/>
              <a:gd name="GluePoint2Y" fmla="*/ 315588 h 1464657"/>
              <a:gd name="GluePoint3X" fmla="*/ 0 w 566443"/>
              <a:gd name="GluePoint3Y" fmla="*/ 1408013 h 1464657"/>
              <a:gd name="GluePoint4X" fmla="*/ 566443 w 566443"/>
              <a:gd name="GluePoint4Y" fmla="*/ 1464657 h 1464657"/>
              <a:gd name="GluePoint5X" fmla="*/ 356050 w 566443"/>
              <a:gd name="GluePoint5Y" fmla="*/ 226576 h 1464657"/>
              <a:gd name="GluePoint6X" fmla="*/ 256516 w 566443"/>
              <a:gd name="GluePoint6Y" fmla="*/ 0 h 1464657"/>
              <a:gd name="GluePoint7X" fmla="*/ 161841 w 566443"/>
              <a:gd name="GluePoint7Y" fmla="*/ 8091 h 1464657"/>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Lst>
            <a:rect l="textAreaLeft" t="textAreaTop" r="textAreaRight" b="textAreaBottom"/>
            <a:pathLst>
              <a:path w="566443" h="1464657">
                <a:moveTo>
                  <a:pt x="161841" y="8091"/>
                </a:moveTo>
                <a:lnTo>
                  <a:pt x="40460" y="315588"/>
                </a:lnTo>
                <a:lnTo>
                  <a:pt x="0" y="1408013"/>
                </a:lnTo>
                <a:lnTo>
                  <a:pt x="566443" y="1464657"/>
                </a:lnTo>
                <a:lnTo>
                  <a:pt x="356050" y="226576"/>
                </a:lnTo>
                <a:lnTo>
                  <a:pt x="256516" y="0"/>
                </a:lnTo>
                <a:lnTo>
                  <a:pt x="161841" y="8091"/>
                </a:lnTo>
                <a:close/>
              </a:path>
            </a:pathLst>
          </a:custGeom>
          <a:noFill/>
          <a:ln w="31750">
            <a:solidFill>
              <a:srgbClr val="C0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87" name="Freeform 19"/>
          <p:cNvSpPr/>
          <p:nvPr/>
        </p:nvSpPr>
        <p:spPr>
          <a:xfrm>
            <a:off x="9979920" y="1176840"/>
            <a:ext cx="344520" cy="1496880"/>
          </a:xfrm>
          <a:custGeom>
            <a:avLst/>
            <a:gdLst>
              <a:gd name="textAreaLeft" fmla="*/ 0 w 344520"/>
              <a:gd name="textAreaRight" fmla="*/ 345600 w 344520"/>
              <a:gd name="textAreaTop" fmla="*/ 0 h 1496880"/>
              <a:gd name="textAreaBottom" fmla="*/ 1497960 h 1496880"/>
              <a:gd name="GluePoint1X" fmla="*/ 161841 w 566443"/>
              <a:gd name="GluePoint1Y" fmla="*/ 8092 h 1464658"/>
              <a:gd name="GluePoint2X" fmla="*/ 40460 w 566443"/>
              <a:gd name="GluePoint2Y" fmla="*/ 315589 h 1464658"/>
              <a:gd name="GluePoint3X" fmla="*/ 0 w 566443"/>
              <a:gd name="GluePoint3Y" fmla="*/ 1408014 h 1464658"/>
              <a:gd name="GluePoint4X" fmla="*/ 566443 w 566443"/>
              <a:gd name="GluePoint4Y" fmla="*/ 1464658 h 1464658"/>
              <a:gd name="GluePoint5X" fmla="*/ 356050 w 566443"/>
              <a:gd name="GluePoint5Y" fmla="*/ 226577 h 1464658"/>
              <a:gd name="GluePoint6X" fmla="*/ 218485 w 566443"/>
              <a:gd name="GluePoint6Y" fmla="*/ 0 h 1464658"/>
              <a:gd name="GluePoint7X" fmla="*/ 161841 w 566443"/>
              <a:gd name="GluePoint7Y" fmla="*/ 8092 h 1464658"/>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Lst>
            <a:rect l="textAreaLeft" t="textAreaTop" r="textAreaRight" b="textAreaBottom"/>
            <a:pathLst>
              <a:path w="566443" h="1464658">
                <a:moveTo>
                  <a:pt x="161841" y="8092"/>
                </a:moveTo>
                <a:lnTo>
                  <a:pt x="40460" y="315589"/>
                </a:lnTo>
                <a:lnTo>
                  <a:pt x="0" y="1408014"/>
                </a:lnTo>
                <a:lnTo>
                  <a:pt x="566443" y="1464658"/>
                </a:lnTo>
                <a:lnTo>
                  <a:pt x="356050" y="226577"/>
                </a:lnTo>
                <a:lnTo>
                  <a:pt x="218485" y="0"/>
                </a:lnTo>
                <a:lnTo>
                  <a:pt x="161841" y="8092"/>
                </a:lnTo>
                <a:close/>
              </a:path>
            </a:pathLst>
          </a:custGeom>
          <a:noFill/>
          <a:ln w="31750">
            <a:solidFill>
              <a:srgbClr val="C0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88" name="Freeform 20"/>
          <p:cNvSpPr/>
          <p:nvPr/>
        </p:nvSpPr>
        <p:spPr>
          <a:xfrm>
            <a:off x="9345960" y="946440"/>
            <a:ext cx="344520" cy="1438920"/>
          </a:xfrm>
          <a:custGeom>
            <a:avLst/>
            <a:gdLst>
              <a:gd name="textAreaLeft" fmla="*/ 0 w 344520"/>
              <a:gd name="textAreaRight" fmla="*/ 345600 w 344520"/>
              <a:gd name="textAreaTop" fmla="*/ 0 h 1438920"/>
              <a:gd name="textAreaBottom" fmla="*/ 1440000 h 1438920"/>
              <a:gd name="GluePoint1X" fmla="*/ 161841 w 566443"/>
              <a:gd name="GluePoint1Y" fmla="*/ 8092 h 1464658"/>
              <a:gd name="GluePoint2X" fmla="*/ 40460 w 566443"/>
              <a:gd name="GluePoint2Y" fmla="*/ 315589 h 1464658"/>
              <a:gd name="GluePoint3X" fmla="*/ 0 w 566443"/>
              <a:gd name="GluePoint3Y" fmla="*/ 1464658 h 1464658"/>
              <a:gd name="GluePoint4X" fmla="*/ 566443 w 566443"/>
              <a:gd name="GluePoint4Y" fmla="*/ 1464658 h 1464658"/>
              <a:gd name="GluePoint5X" fmla="*/ 356050 w 566443"/>
              <a:gd name="GluePoint5Y" fmla="*/ 226577 h 1464658"/>
              <a:gd name="GluePoint6X" fmla="*/ 218485 w 566443"/>
              <a:gd name="GluePoint6Y" fmla="*/ 0 h 1464658"/>
              <a:gd name="GluePoint7X" fmla="*/ 161841 w 566443"/>
              <a:gd name="GluePoint7Y" fmla="*/ 8092 h 1464658"/>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Lst>
            <a:rect l="textAreaLeft" t="textAreaTop" r="textAreaRight" b="textAreaBottom"/>
            <a:pathLst>
              <a:path w="566443" h="1464658">
                <a:moveTo>
                  <a:pt x="161841" y="8092"/>
                </a:moveTo>
                <a:lnTo>
                  <a:pt x="40460" y="315589"/>
                </a:lnTo>
                <a:lnTo>
                  <a:pt x="0" y="1464658"/>
                </a:lnTo>
                <a:lnTo>
                  <a:pt x="566443" y="1464658"/>
                </a:lnTo>
                <a:lnTo>
                  <a:pt x="356050" y="226577"/>
                </a:lnTo>
                <a:lnTo>
                  <a:pt x="218485" y="0"/>
                </a:lnTo>
                <a:lnTo>
                  <a:pt x="161841" y="8092"/>
                </a:lnTo>
                <a:close/>
              </a:path>
            </a:pathLst>
          </a:custGeom>
          <a:noFill/>
          <a:ln w="31750">
            <a:solidFill>
              <a:srgbClr val="C0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89" name="Freeform 23"/>
          <p:cNvSpPr/>
          <p:nvPr/>
        </p:nvSpPr>
        <p:spPr>
          <a:xfrm>
            <a:off x="8021160" y="485640"/>
            <a:ext cx="286920" cy="978120"/>
          </a:xfrm>
          <a:custGeom>
            <a:avLst/>
            <a:gdLst>
              <a:gd name="textAreaLeft" fmla="*/ 0 w 286920"/>
              <a:gd name="textAreaRight" fmla="*/ 288000 w 286920"/>
              <a:gd name="textAreaTop" fmla="*/ 0 h 978120"/>
              <a:gd name="textAreaBottom" fmla="*/ 979200 h 978120"/>
              <a:gd name="GluePoint1X" fmla="*/ 226577 w 566443"/>
              <a:gd name="GluePoint1Y" fmla="*/ 0 h 1464658"/>
              <a:gd name="GluePoint2X" fmla="*/ 40460 w 566443"/>
              <a:gd name="GluePoint2Y" fmla="*/ 315589 h 1464658"/>
              <a:gd name="GluePoint3X" fmla="*/ 0 w 566443"/>
              <a:gd name="GluePoint3Y" fmla="*/ 1408014 h 1464658"/>
              <a:gd name="GluePoint4X" fmla="*/ 566443 w 566443"/>
              <a:gd name="GluePoint4Y" fmla="*/ 1464658 h 1464658"/>
              <a:gd name="GluePoint5X" fmla="*/ 356050 w 566443"/>
              <a:gd name="GluePoint5Y" fmla="*/ 226577 h 1464658"/>
              <a:gd name="GluePoint6X" fmla="*/ 226577 w 566443"/>
              <a:gd name="GluePoint6Y" fmla="*/ 0 h 1464658"/>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Lst>
            <a:rect l="textAreaLeft" t="textAreaTop" r="textAreaRight" b="textAreaBottom"/>
            <a:pathLst>
              <a:path w="566443" h="1464658">
                <a:moveTo>
                  <a:pt x="226577" y="0"/>
                </a:moveTo>
                <a:lnTo>
                  <a:pt x="40460" y="315589"/>
                </a:lnTo>
                <a:lnTo>
                  <a:pt x="0" y="1408014"/>
                </a:lnTo>
                <a:lnTo>
                  <a:pt x="566443" y="1464658"/>
                </a:lnTo>
                <a:lnTo>
                  <a:pt x="356050" y="226577"/>
                </a:lnTo>
                <a:cubicBezTo>
                  <a:pt x="312892" y="151051"/>
                  <a:pt x="309565" y="135735"/>
                  <a:pt x="226577" y="0"/>
                </a:cubicBezTo>
              </a:path>
            </a:pathLst>
          </a:custGeom>
          <a:noFill/>
          <a:ln w="31750">
            <a:solidFill>
              <a:srgbClr val="C0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90" name="Freeform 27"/>
          <p:cNvSpPr/>
          <p:nvPr/>
        </p:nvSpPr>
        <p:spPr>
          <a:xfrm>
            <a:off x="10498320" y="1752840"/>
            <a:ext cx="565200" cy="2072880"/>
          </a:xfrm>
          <a:custGeom>
            <a:avLst/>
            <a:gdLst>
              <a:gd name="textAreaLeft" fmla="*/ 0 w 565200"/>
              <a:gd name="textAreaRight" fmla="*/ 566280 w 565200"/>
              <a:gd name="textAreaTop" fmla="*/ 0 h 2072880"/>
              <a:gd name="textAreaBottom" fmla="*/ 2073960 h 2072880"/>
              <a:gd name="GluePoint1X" fmla="*/ 172821 w 566443"/>
              <a:gd name="GluePoint1Y" fmla="*/ 0 h 1497782"/>
              <a:gd name="GluePoint2X" fmla="*/ 172821 w 566443"/>
              <a:gd name="GluePoint2Y" fmla="*/ 0 h 1497782"/>
              <a:gd name="GluePoint3X" fmla="*/ 40460 w 566443"/>
              <a:gd name="GluePoint3Y" fmla="*/ 315589 h 1497782"/>
              <a:gd name="GluePoint4X" fmla="*/ 0 w 566443"/>
              <a:gd name="GluePoint4Y" fmla="*/ 1497782 h 1497782"/>
              <a:gd name="GluePoint5X" fmla="*/ 566443 w 566443"/>
              <a:gd name="GluePoint5Y" fmla="*/ 1464658 h 1497782"/>
              <a:gd name="GluePoint6X" fmla="*/ 356050 w 566443"/>
              <a:gd name="GluePoint6Y" fmla="*/ 226577 h 1497782"/>
              <a:gd name="GluePoint7X" fmla="*/ 172821 w 566443"/>
              <a:gd name="GluePoint7Y" fmla="*/ 0 h 1497782"/>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Lst>
            <a:rect l="textAreaLeft" t="textAreaTop" r="textAreaRight" b="textAreaBottom"/>
            <a:pathLst>
              <a:path w="566443" h="1497782">
                <a:moveTo>
                  <a:pt x="172821" y="0"/>
                </a:moveTo>
                <a:lnTo>
                  <a:pt x="172821" y="0"/>
                </a:lnTo>
                <a:lnTo>
                  <a:pt x="40460" y="315589"/>
                </a:lnTo>
                <a:lnTo>
                  <a:pt x="0" y="1497782"/>
                </a:lnTo>
                <a:lnTo>
                  <a:pt x="566443" y="1464658"/>
                </a:lnTo>
                <a:lnTo>
                  <a:pt x="356050" y="226577"/>
                </a:lnTo>
                <a:lnTo>
                  <a:pt x="172821" y="0"/>
                </a:lnTo>
              </a:path>
            </a:pathLst>
          </a:custGeom>
          <a:noFill/>
          <a:ln w="31750">
            <a:solidFill>
              <a:srgbClr val="C0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91" name="Freeform 32"/>
          <p:cNvSpPr/>
          <p:nvPr/>
        </p:nvSpPr>
        <p:spPr>
          <a:xfrm>
            <a:off x="5659200" y="1119240"/>
            <a:ext cx="565200" cy="2154960"/>
          </a:xfrm>
          <a:custGeom>
            <a:avLst/>
            <a:gdLst>
              <a:gd name="textAreaLeft" fmla="*/ 0 w 565200"/>
              <a:gd name="textAreaRight" fmla="*/ 566280 w 565200"/>
              <a:gd name="textAreaTop" fmla="*/ 0 h 2154960"/>
              <a:gd name="textAreaBottom" fmla="*/ 2156040 h 2154960"/>
              <a:gd name="GluePoint1X" fmla="*/ 161841 w 566443"/>
              <a:gd name="GluePoint1Y" fmla="*/ 8092 h 1464658"/>
              <a:gd name="GluePoint2X" fmla="*/ 40460 w 566443"/>
              <a:gd name="GluePoint2Y" fmla="*/ 315589 h 1464658"/>
              <a:gd name="GluePoint3X" fmla="*/ 0 w 566443"/>
              <a:gd name="GluePoint3Y" fmla="*/ 1351633 h 1464658"/>
              <a:gd name="GluePoint4X" fmla="*/ 566443 w 566443"/>
              <a:gd name="GluePoint4Y" fmla="*/ 1464658 h 1464658"/>
              <a:gd name="GluePoint5X" fmla="*/ 356050 w 566443"/>
              <a:gd name="GluePoint5Y" fmla="*/ 226577 h 1464658"/>
              <a:gd name="GluePoint6X" fmla="*/ 218485 w 566443"/>
              <a:gd name="GluePoint6Y" fmla="*/ 0 h 1464658"/>
              <a:gd name="GluePoint7X" fmla="*/ 161841 w 566443"/>
              <a:gd name="GluePoint7Y" fmla="*/ 8092 h 1464658"/>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Lst>
            <a:rect l="textAreaLeft" t="textAreaTop" r="textAreaRight" b="textAreaBottom"/>
            <a:pathLst>
              <a:path w="566443" h="1464658">
                <a:moveTo>
                  <a:pt x="161841" y="8092"/>
                </a:moveTo>
                <a:lnTo>
                  <a:pt x="40460" y="315589"/>
                </a:lnTo>
                <a:lnTo>
                  <a:pt x="0" y="1351633"/>
                </a:lnTo>
                <a:lnTo>
                  <a:pt x="566443" y="1464658"/>
                </a:lnTo>
                <a:lnTo>
                  <a:pt x="356050" y="226577"/>
                </a:lnTo>
                <a:lnTo>
                  <a:pt x="218485" y="0"/>
                </a:lnTo>
                <a:lnTo>
                  <a:pt x="161841" y="8092"/>
                </a:lnTo>
                <a:close/>
              </a:path>
            </a:pathLst>
          </a:custGeom>
          <a:noFill/>
          <a:ln w="31750">
            <a:solidFill>
              <a:srgbClr val="C0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92" name="Freeform 33"/>
          <p:cNvSpPr/>
          <p:nvPr/>
        </p:nvSpPr>
        <p:spPr>
          <a:xfrm>
            <a:off x="8251560" y="1637640"/>
            <a:ext cx="517320" cy="2130480"/>
          </a:xfrm>
          <a:custGeom>
            <a:avLst/>
            <a:gdLst>
              <a:gd name="textAreaLeft" fmla="*/ 0 w 517320"/>
              <a:gd name="textAreaRight" fmla="*/ 518400 w 517320"/>
              <a:gd name="textAreaTop" fmla="*/ 0 h 2130480"/>
              <a:gd name="textAreaBottom" fmla="*/ 2131560 h 2130480"/>
              <a:gd name="GluePoint1X" fmla="*/ 161841 w 518463"/>
              <a:gd name="GluePoint1Y" fmla="*/ 8092 h 1538066"/>
              <a:gd name="GluePoint2X" fmla="*/ 40460 w 518463"/>
              <a:gd name="GluePoint2Y" fmla="*/ 315589 h 1538066"/>
              <a:gd name="GluePoint3X" fmla="*/ 0 w 518463"/>
              <a:gd name="GluePoint3Y" fmla="*/ 1351633 h 1538066"/>
              <a:gd name="GluePoint4X" fmla="*/ 518463 w 518463"/>
              <a:gd name="GluePoint4Y" fmla="*/ 1538066 h 1538066"/>
              <a:gd name="GluePoint5X" fmla="*/ 356050 w 518463"/>
              <a:gd name="GluePoint5Y" fmla="*/ 226577 h 1538066"/>
              <a:gd name="GluePoint6X" fmla="*/ 218485 w 518463"/>
              <a:gd name="GluePoint6Y" fmla="*/ 0 h 1538066"/>
              <a:gd name="GluePoint7X" fmla="*/ 161841 w 518463"/>
              <a:gd name="GluePoint7Y" fmla="*/ 8092 h 1538066"/>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Lst>
            <a:rect l="textAreaLeft" t="textAreaTop" r="textAreaRight" b="textAreaBottom"/>
            <a:pathLst>
              <a:path w="518463" h="1538066">
                <a:moveTo>
                  <a:pt x="161841" y="8092"/>
                </a:moveTo>
                <a:lnTo>
                  <a:pt x="40460" y="315589"/>
                </a:lnTo>
                <a:lnTo>
                  <a:pt x="0" y="1351633"/>
                </a:lnTo>
                <a:lnTo>
                  <a:pt x="518463" y="1538066"/>
                </a:lnTo>
                <a:lnTo>
                  <a:pt x="356050" y="226577"/>
                </a:lnTo>
                <a:lnTo>
                  <a:pt x="218485" y="0"/>
                </a:lnTo>
                <a:lnTo>
                  <a:pt x="161841" y="8092"/>
                </a:lnTo>
                <a:close/>
              </a:path>
            </a:pathLst>
          </a:custGeom>
          <a:noFill/>
          <a:ln w="31750">
            <a:solidFill>
              <a:srgbClr val="C0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93" name="Freeform 34"/>
          <p:cNvSpPr/>
          <p:nvPr/>
        </p:nvSpPr>
        <p:spPr>
          <a:xfrm>
            <a:off x="8769960" y="1868040"/>
            <a:ext cx="517320" cy="2130480"/>
          </a:xfrm>
          <a:custGeom>
            <a:avLst/>
            <a:gdLst>
              <a:gd name="textAreaLeft" fmla="*/ 0 w 517320"/>
              <a:gd name="textAreaRight" fmla="*/ 518400 w 517320"/>
              <a:gd name="textAreaTop" fmla="*/ 0 h 2130480"/>
              <a:gd name="textAreaBottom" fmla="*/ 2131560 h 2130480"/>
              <a:gd name="GluePoint1X" fmla="*/ 161841 w 518463"/>
              <a:gd name="GluePoint1Y" fmla="*/ 8092 h 1538066"/>
              <a:gd name="GluePoint2X" fmla="*/ 40460 w 518463"/>
              <a:gd name="GluePoint2Y" fmla="*/ 315589 h 1538066"/>
              <a:gd name="GluePoint3X" fmla="*/ 0 w 518463"/>
              <a:gd name="GluePoint3Y" fmla="*/ 1351633 h 1538066"/>
              <a:gd name="GluePoint4X" fmla="*/ 518463 w 518463"/>
              <a:gd name="GluePoint4Y" fmla="*/ 1538066 h 1538066"/>
              <a:gd name="GluePoint5X" fmla="*/ 356050 w 518463"/>
              <a:gd name="GluePoint5Y" fmla="*/ 226577 h 1538066"/>
              <a:gd name="GluePoint6X" fmla="*/ 218485 w 518463"/>
              <a:gd name="GluePoint6Y" fmla="*/ 0 h 1538066"/>
              <a:gd name="GluePoint7X" fmla="*/ 161841 w 518463"/>
              <a:gd name="GluePoint7Y" fmla="*/ 8092 h 1538066"/>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Lst>
            <a:rect l="textAreaLeft" t="textAreaTop" r="textAreaRight" b="textAreaBottom"/>
            <a:pathLst>
              <a:path w="518463" h="1538066">
                <a:moveTo>
                  <a:pt x="161841" y="8092"/>
                </a:moveTo>
                <a:lnTo>
                  <a:pt x="40460" y="315589"/>
                </a:lnTo>
                <a:lnTo>
                  <a:pt x="0" y="1351633"/>
                </a:lnTo>
                <a:lnTo>
                  <a:pt x="518463" y="1538066"/>
                </a:lnTo>
                <a:lnTo>
                  <a:pt x="356050" y="226577"/>
                </a:lnTo>
                <a:lnTo>
                  <a:pt x="218485" y="0"/>
                </a:lnTo>
                <a:lnTo>
                  <a:pt x="161841" y="8092"/>
                </a:lnTo>
                <a:close/>
              </a:path>
            </a:pathLst>
          </a:custGeom>
          <a:noFill/>
          <a:ln w="31750">
            <a:solidFill>
              <a:srgbClr val="C0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94" name="Freeform 36"/>
          <p:cNvSpPr/>
          <p:nvPr/>
        </p:nvSpPr>
        <p:spPr>
          <a:xfrm>
            <a:off x="8942760" y="312840"/>
            <a:ext cx="286920" cy="1208520"/>
          </a:xfrm>
          <a:custGeom>
            <a:avLst/>
            <a:gdLst>
              <a:gd name="textAreaLeft" fmla="*/ 0 w 286920"/>
              <a:gd name="textAreaRight" fmla="*/ 288000 w 286920"/>
              <a:gd name="textAreaTop" fmla="*/ 0 h 1208520"/>
              <a:gd name="textAreaBottom" fmla="*/ 1209600 h 1208520"/>
              <a:gd name="GluePoint1X" fmla="*/ 161841 w 566443"/>
              <a:gd name="GluePoint1Y" fmla="*/ 141243 h 1597809"/>
              <a:gd name="GluePoint2X" fmla="*/ 40460 w 566443"/>
              <a:gd name="GluePoint2Y" fmla="*/ 448740 h 1597809"/>
              <a:gd name="GluePoint3X" fmla="*/ 0 w 566443"/>
              <a:gd name="GluePoint3Y" fmla="*/ 1541165 h 1597809"/>
              <a:gd name="GluePoint4X" fmla="*/ 566443 w 566443"/>
              <a:gd name="GluePoint4Y" fmla="*/ 1597809 h 1597809"/>
              <a:gd name="GluePoint5X" fmla="*/ 356050 w 566443"/>
              <a:gd name="GluePoint5Y" fmla="*/ 359728 h 1597809"/>
              <a:gd name="GluePoint6X" fmla="*/ 226577 w 566443"/>
              <a:gd name="GluePoint6Y" fmla="*/ 0 h 1597809"/>
              <a:gd name="GluePoint7X" fmla="*/ 161841 w 566443"/>
              <a:gd name="GluePoint7Y" fmla="*/ 141243 h 1597809"/>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Lst>
            <a:rect l="textAreaLeft" t="textAreaTop" r="textAreaRight" b="textAreaBottom"/>
            <a:pathLst>
              <a:path w="566443" h="1597809">
                <a:moveTo>
                  <a:pt x="161841" y="141243"/>
                </a:moveTo>
                <a:lnTo>
                  <a:pt x="40460" y="448740"/>
                </a:lnTo>
                <a:lnTo>
                  <a:pt x="0" y="1541165"/>
                </a:lnTo>
                <a:lnTo>
                  <a:pt x="566443" y="1597809"/>
                </a:lnTo>
                <a:lnTo>
                  <a:pt x="356050" y="359728"/>
                </a:lnTo>
                <a:lnTo>
                  <a:pt x="226577" y="0"/>
                </a:lnTo>
                <a:lnTo>
                  <a:pt x="161841" y="141243"/>
                </a:lnTo>
                <a:close/>
              </a:path>
            </a:pathLst>
          </a:custGeom>
          <a:noFill/>
          <a:ln w="31750">
            <a:solidFill>
              <a:srgbClr val="C0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95" name="object 6"/>
          <p:cNvSpPr/>
          <p:nvPr/>
        </p:nvSpPr>
        <p:spPr>
          <a:xfrm rot="20854200">
            <a:off x="8564040" y="7359120"/>
            <a:ext cx="1594080" cy="2757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800" b="1" u="none" strike="noStrike">
                <a:solidFill>
                  <a:srgbClr val="FFFFFF"/>
                </a:solidFill>
                <a:effectLst/>
                <a:uFillTx/>
                <a:latin typeface="Arial"/>
              </a:rPr>
              <a:t>Old Growth</a:t>
            </a:r>
            <a:endParaRPr lang="en-US" sz="1800" b="0" u="none" strike="noStrike">
              <a:solidFill>
                <a:srgbClr val="FFFFFF"/>
              </a:solidFill>
              <a:effectLst/>
              <a:uFillTx/>
              <a:latin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6" name="Picture 2" descr="G:\The Wildergarten\Teaching\History\Fenn Edited\Glenwood Panorama from Upper Ranch Picture 012.jpg"/>
          <p:cNvPicPr/>
          <p:nvPr/>
        </p:nvPicPr>
        <p:blipFill>
          <a:blip r:embed="rId3"/>
          <a:srcRect l="256" r="2292" b="1770"/>
          <a:stretch/>
        </p:blipFill>
        <p:spPr>
          <a:xfrm>
            <a:off x="0" y="0"/>
            <a:ext cx="10971720" cy="7957800"/>
          </a:xfrm>
          <a:prstGeom prst="rect">
            <a:avLst/>
          </a:prstGeom>
          <a:noFill/>
          <a:ln w="0">
            <a:noFill/>
          </a:ln>
        </p:spPr>
      </p:pic>
      <p:sp>
        <p:nvSpPr>
          <p:cNvPr id="197" name="object 8"/>
          <p:cNvSpPr/>
          <p:nvPr/>
        </p:nvSpPr>
        <p:spPr>
          <a:xfrm>
            <a:off x="128880" y="7984080"/>
            <a:ext cx="1064880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rgbClr val="FFFFFF"/>
                </a:solidFill>
                <a:effectLst/>
                <a:uFillTx/>
                <a:latin typeface="Arial"/>
              </a:rPr>
              <a:t>Glenwood, 1922, Courtesy of Ed Fenn</a:t>
            </a:r>
            <a:endParaRPr lang="en-US" sz="1200" b="0" u="none" strike="noStrike">
              <a:solidFill>
                <a:srgbClr val="FFFFFF"/>
              </a:solidFill>
              <a:effectLst/>
              <a:uFillTx/>
              <a:latin typeface="Arial"/>
            </a:endParaRPr>
          </a:p>
        </p:txBody>
      </p:sp>
      <p:sp>
        <p:nvSpPr>
          <p:cNvPr id="198" name="object 6"/>
          <p:cNvSpPr/>
          <p:nvPr/>
        </p:nvSpPr>
        <p:spPr>
          <a:xfrm rot="20854200">
            <a:off x="9007560" y="7432920"/>
            <a:ext cx="1647720" cy="2138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Old Growth Trees</a:t>
            </a:r>
            <a:endParaRPr lang="en-US" sz="1400" b="0" u="none" strike="noStrike">
              <a:solidFill>
                <a:srgbClr val="FFFFFF"/>
              </a:solidFill>
              <a:effectLst/>
              <a:uFillTx/>
              <a:latin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9" name="Picture 2" descr="G:\The Wildergarten\Teaching\History\Fenn Edited\Glenwood Panorama from Upper Ranch Picture 012.jpg"/>
          <p:cNvPicPr/>
          <p:nvPr/>
        </p:nvPicPr>
        <p:blipFill>
          <a:blip r:embed="rId3"/>
          <a:srcRect l="256" r="2292" b="1770"/>
          <a:stretch/>
        </p:blipFill>
        <p:spPr>
          <a:xfrm>
            <a:off x="0" y="0"/>
            <a:ext cx="10971720" cy="7957800"/>
          </a:xfrm>
          <a:prstGeom prst="rect">
            <a:avLst/>
          </a:prstGeom>
          <a:noFill/>
          <a:ln w="0">
            <a:noFill/>
          </a:ln>
        </p:spPr>
      </p:pic>
      <p:sp>
        <p:nvSpPr>
          <p:cNvPr id="200" name="object 8"/>
          <p:cNvSpPr/>
          <p:nvPr/>
        </p:nvSpPr>
        <p:spPr>
          <a:xfrm>
            <a:off x="128880" y="7984080"/>
            <a:ext cx="1064880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rgbClr val="FFFFFF"/>
                </a:solidFill>
                <a:effectLst/>
                <a:uFillTx/>
                <a:latin typeface="Arial"/>
              </a:rPr>
              <a:t>Glenwood, 1922, Courtesy of Ed Fenn</a:t>
            </a:r>
            <a:endParaRPr lang="en-US" sz="1200" b="0" u="none" strike="noStrike">
              <a:solidFill>
                <a:srgbClr val="FFFFFF"/>
              </a:solidFill>
              <a:effectLst/>
              <a:uFillTx/>
              <a:latin typeface="Arial"/>
            </a:endParaRPr>
          </a:p>
        </p:txBody>
      </p:sp>
      <p:sp>
        <p:nvSpPr>
          <p:cNvPr id="201" name="Freeform 5"/>
          <p:cNvSpPr/>
          <p:nvPr/>
        </p:nvSpPr>
        <p:spPr>
          <a:xfrm>
            <a:off x="2558160" y="5007600"/>
            <a:ext cx="6787080" cy="2044080"/>
          </a:xfrm>
          <a:custGeom>
            <a:avLst/>
            <a:gdLst>
              <a:gd name="textAreaLeft" fmla="*/ 0 w 6787080"/>
              <a:gd name="textAreaRight" fmla="*/ 6788160 w 6787080"/>
              <a:gd name="textAreaTop" fmla="*/ 0 h 2044080"/>
              <a:gd name="textAreaBottom" fmla="*/ 2045160 h 2044080"/>
              <a:gd name="GluePoint1X" fmla="*/ 6788026 w 6788026"/>
              <a:gd name="GluePoint1Y" fmla="*/ 316838 h 2045048"/>
              <a:gd name="GluePoint2X" fmla="*/ 6327170 w 6788026"/>
              <a:gd name="GluePoint2Y" fmla="*/ 720087 h 2045048"/>
              <a:gd name="GluePoint3X" fmla="*/ 4944602 w 6788026"/>
              <a:gd name="GluePoint3Y" fmla="*/ 835301 h 2045048"/>
              <a:gd name="GluePoint4X" fmla="*/ 3504427 w 6788026"/>
              <a:gd name="GluePoint4Y" fmla="*/ 777694 h 2045048"/>
              <a:gd name="GluePoint5X" fmla="*/ 2006645 w 6788026"/>
              <a:gd name="GluePoint5Y" fmla="*/ 374445 h 2045048"/>
              <a:gd name="GluePoint6X" fmla="*/ 969718 w 6788026"/>
              <a:gd name="GluePoint6Y" fmla="*/ 144017 h 2045048"/>
              <a:gd name="GluePoint7X" fmla="*/ 451256 w 6788026"/>
              <a:gd name="GluePoint7Y" fmla="*/ 28803 h 2045048"/>
              <a:gd name="GluePoint8X" fmla="*/ 48006 w 6788026"/>
              <a:gd name="GluePoint8Y" fmla="*/ 316837 h 2045048"/>
              <a:gd name="GluePoint9X" fmla="*/ 739290 w 6788026"/>
              <a:gd name="GluePoint9Y" fmla="*/ 720087 h 2045048"/>
              <a:gd name="GluePoint10X" fmla="*/ 3273998 w 6788026"/>
              <a:gd name="GluePoint10Y" fmla="*/ 2045048 h 2045048"/>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Lst>
            <a:rect l="textAreaLeft" t="textAreaTop" r="textAreaRight" b="textAreaBottom"/>
            <a:pathLst>
              <a:path w="6788026" h="2045048">
                <a:moveTo>
                  <a:pt x="6788026" y="316838"/>
                </a:moveTo>
                <a:cubicBezTo>
                  <a:pt x="6465826" y="485438"/>
                  <a:pt x="6634407" y="633677"/>
                  <a:pt x="6327170" y="720087"/>
                </a:cubicBezTo>
                <a:cubicBezTo>
                  <a:pt x="5944455" y="722937"/>
                  <a:pt x="5415059" y="825700"/>
                  <a:pt x="4944602" y="835301"/>
                </a:cubicBezTo>
                <a:cubicBezTo>
                  <a:pt x="4474145" y="844902"/>
                  <a:pt x="3989358" y="871504"/>
                  <a:pt x="3504427" y="777694"/>
                </a:cubicBezTo>
                <a:cubicBezTo>
                  <a:pt x="2997536" y="682658"/>
                  <a:pt x="2452306" y="498279"/>
                  <a:pt x="2006645" y="374445"/>
                </a:cubicBezTo>
                <a:lnTo>
                  <a:pt x="969718" y="144017"/>
                </a:lnTo>
                <a:cubicBezTo>
                  <a:pt x="716467" y="83433"/>
                  <a:pt x="604875" y="0"/>
                  <a:pt x="451256" y="28803"/>
                </a:cubicBezTo>
                <a:cubicBezTo>
                  <a:pt x="297637" y="57606"/>
                  <a:pt x="0" y="201623"/>
                  <a:pt x="48006" y="316837"/>
                </a:cubicBezTo>
                <a:cubicBezTo>
                  <a:pt x="96012" y="432051"/>
                  <a:pt x="232078" y="434053"/>
                  <a:pt x="739290" y="720087"/>
                </a:cubicBezTo>
                <a:cubicBezTo>
                  <a:pt x="1584193" y="1161741"/>
                  <a:pt x="2376058" y="1672643"/>
                  <a:pt x="3273998" y="2045048"/>
                </a:cubicBezTo>
              </a:path>
            </a:pathLst>
          </a:custGeom>
          <a:noFill/>
          <a:ln w="50800">
            <a:solidFill>
              <a:srgbClr val="E46C0A"/>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202" name="Freeform 6"/>
          <p:cNvSpPr/>
          <p:nvPr/>
        </p:nvSpPr>
        <p:spPr>
          <a:xfrm>
            <a:off x="-7200" y="4788000"/>
            <a:ext cx="3875040" cy="2178000"/>
          </a:xfrm>
          <a:custGeom>
            <a:avLst/>
            <a:gdLst>
              <a:gd name="textAreaLeft" fmla="*/ 0 w 3875040"/>
              <a:gd name="textAreaRight" fmla="*/ 3876120 w 3875040"/>
              <a:gd name="textAreaTop" fmla="*/ 0 h 2178000"/>
              <a:gd name="textAreaBottom" fmla="*/ 2179080 h 2178000"/>
              <a:gd name="GluePoint1X" fmla="*/ 2958892 w 3876001"/>
              <a:gd name="GluePoint1Y" fmla="*/ 882190 h 2179223"/>
              <a:gd name="GluePoint2X" fmla="*/ 3866400 w 3876001"/>
              <a:gd name="GluePoint2Y" fmla="*/ 1987200 h 2179223"/>
              <a:gd name="GluePoint3X" fmla="*/ 3016499 w 3876001"/>
              <a:gd name="GluePoint3Y" fmla="*/ 2034329 h 2179223"/>
              <a:gd name="GluePoint4X" fmla="*/ 1476000 w 3876001"/>
              <a:gd name="GluePoint4Y" fmla="*/ 1216800 h 2179223"/>
              <a:gd name="GluePoint5X" fmla="*/ 734400 w 3876001"/>
              <a:gd name="GluePoint5Y" fmla="*/ 748800 h 2179223"/>
              <a:gd name="GluePoint6X" fmla="*/ 0 w 3876001"/>
              <a:gd name="GluePoint6Y" fmla="*/ 0 h 2179223"/>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Lst>
            <a:rect l="textAreaLeft" t="textAreaTop" r="textAreaRight" b="textAreaBottom"/>
            <a:pathLst>
              <a:path w="3876001" h="2179223">
                <a:moveTo>
                  <a:pt x="2958892" y="882190"/>
                </a:moveTo>
                <a:cubicBezTo>
                  <a:pt x="3228292" y="1110190"/>
                  <a:pt x="3856799" y="1795177"/>
                  <a:pt x="3866400" y="1987200"/>
                </a:cubicBezTo>
                <a:cubicBezTo>
                  <a:pt x="3876001" y="2179223"/>
                  <a:pt x="3414899" y="2162729"/>
                  <a:pt x="3016499" y="2034329"/>
                </a:cubicBezTo>
                <a:cubicBezTo>
                  <a:pt x="2618099" y="1905929"/>
                  <a:pt x="1856350" y="1431055"/>
                  <a:pt x="1476000" y="1216800"/>
                </a:cubicBezTo>
                <a:cubicBezTo>
                  <a:pt x="1095650" y="1002545"/>
                  <a:pt x="980400" y="951600"/>
                  <a:pt x="734400" y="748800"/>
                </a:cubicBezTo>
                <a:cubicBezTo>
                  <a:pt x="488400" y="546000"/>
                  <a:pt x="244200" y="273000"/>
                  <a:pt x="0" y="0"/>
                </a:cubicBezTo>
              </a:path>
            </a:pathLst>
          </a:custGeom>
          <a:noFill/>
          <a:ln w="50800">
            <a:solidFill>
              <a:srgbClr val="E46C0A"/>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203" name="object 6"/>
          <p:cNvSpPr/>
          <p:nvPr/>
        </p:nvSpPr>
        <p:spPr>
          <a:xfrm rot="20854200">
            <a:off x="9007560" y="7432920"/>
            <a:ext cx="1647720" cy="2138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Old Growth Trees</a:t>
            </a:r>
            <a:endParaRPr lang="en-US" sz="1400" b="0" u="none" strike="noStrike">
              <a:solidFill>
                <a:srgbClr val="FFFFFF"/>
              </a:solidFill>
              <a:effectLst/>
              <a:uFillTx/>
              <a:latin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 name="Picture 7" descr="G:\Photos\Droning On\DJI_0166.JPG"/>
          <p:cNvPicPr/>
          <p:nvPr/>
        </p:nvPicPr>
        <p:blipFill>
          <a:blip r:embed="rId3"/>
          <a:srcRect r="21601" b="1101"/>
          <a:stretch/>
        </p:blipFill>
        <p:spPr>
          <a:xfrm>
            <a:off x="0" y="0"/>
            <a:ext cx="10971720" cy="8218080"/>
          </a:xfrm>
          <a:prstGeom prst="rect">
            <a:avLst/>
          </a:prstGeom>
          <a:noFill/>
          <a:ln w="0">
            <a:noFill/>
          </a:ln>
        </p:spPr>
      </p:pic>
      <p:sp>
        <p:nvSpPr>
          <p:cNvPr id="205" name="object 1"/>
          <p:cNvSpPr/>
          <p:nvPr/>
        </p:nvSpPr>
        <p:spPr>
          <a:xfrm>
            <a:off x="115560" y="7904880"/>
            <a:ext cx="343404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rgbClr val="FFFFFF"/>
                </a:solidFill>
                <a:effectLst/>
                <a:uFillTx/>
                <a:latin typeface="Calibri"/>
              </a:rPr>
              <a:t>December 2025</a:t>
            </a:r>
            <a:endParaRPr lang="en-US" sz="1200" b="0" u="none" strike="noStrike">
              <a:solidFill>
                <a:srgbClr val="FFFFFF"/>
              </a:solidFill>
              <a:effectLst/>
              <a:uFillTx/>
              <a:latin typeface="Arial"/>
            </a:endParaRPr>
          </a:p>
        </p:txBody>
      </p:sp>
      <p:pic>
        <p:nvPicPr>
          <p:cNvPr id="206" name="Picture 9"/>
          <p:cNvPicPr/>
          <p:nvPr/>
        </p:nvPicPr>
        <p:blipFill>
          <a:blip r:embed="rId4"/>
          <a:stretch/>
        </p:blipFill>
        <p:spPr>
          <a:xfrm>
            <a:off x="10602000" y="7615440"/>
            <a:ext cx="275400" cy="461160"/>
          </a:xfrm>
          <a:prstGeom prst="rect">
            <a:avLst/>
          </a:prstGeom>
          <a:noFill/>
          <a:ln w="9525">
            <a:noFill/>
          </a:ln>
        </p:spPr>
      </p:pic>
      <p:sp>
        <p:nvSpPr>
          <p:cNvPr id="207" name="Rectangle 1"/>
          <p:cNvSpPr/>
          <p:nvPr/>
        </p:nvSpPr>
        <p:spPr>
          <a:xfrm>
            <a:off x="301680" y="312840"/>
            <a:ext cx="9561600" cy="2122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1" u="none" strike="noStrike">
                <a:solidFill>
                  <a:schemeClr val="dk1"/>
                </a:solidFill>
                <a:effectLst/>
                <a:uFillTx/>
                <a:latin typeface="Trajan Pro"/>
              </a:rPr>
              <a:t>“Old Growth </a:t>
            </a:r>
            <a:endParaRPr lang="en-US" sz="4400" b="0" u="none" strike="noStrike">
              <a:solidFill>
                <a:srgbClr val="FFFFFF"/>
              </a:solidFill>
              <a:effectLst/>
              <a:uFillTx/>
              <a:latin typeface="Arial"/>
            </a:endParaRPr>
          </a:p>
          <a:p>
            <a:pPr defTabSz="1097280">
              <a:lnSpc>
                <a:spcPct val="100000"/>
              </a:lnSpc>
              <a:tabLst>
                <a:tab pos="569880" algn="l"/>
                <a:tab pos="1144440" algn="l"/>
              </a:tabLst>
            </a:pPr>
            <a:r>
              <a:rPr lang="en-US" sz="4400" b="1" u="none" strike="noStrike">
                <a:solidFill>
                  <a:schemeClr val="dk1"/>
                </a:solidFill>
                <a:effectLst/>
                <a:uFillTx/>
                <a:latin typeface="Trajan Pro"/>
              </a:rPr>
              <a:t>	Stand structure”</a:t>
            </a:r>
            <a:endParaRPr lang="en-US" sz="4400" b="0" u="none" strike="noStrike">
              <a:solidFill>
                <a:srgbClr val="FFFFFF"/>
              </a:solidFill>
              <a:effectLst/>
              <a:uFillTx/>
              <a:latin typeface="Arial"/>
            </a:endParaRPr>
          </a:p>
          <a:p>
            <a:pPr defTabSz="1097280">
              <a:lnSpc>
                <a:spcPct val="100000"/>
              </a:lnSpc>
              <a:tabLst>
                <a:tab pos="569880" algn="l"/>
                <a:tab pos="1144440" algn="l"/>
              </a:tabLst>
            </a:pPr>
            <a:r>
              <a:rPr lang="en-US" sz="4400" b="1" u="none" strike="noStrike">
                <a:solidFill>
                  <a:schemeClr val="dk1"/>
                </a:solidFill>
                <a:effectLst/>
                <a:uFillTx/>
                <a:latin typeface="Trajan Pro"/>
              </a:rPr>
              <a:t>		Out of THIS???</a:t>
            </a:r>
            <a:r>
              <a:rPr lang="en-US" sz="4400" b="0" u="none" strike="noStrike">
                <a:solidFill>
                  <a:schemeClr val="dk1"/>
                </a:solidFill>
                <a:effectLst/>
                <a:uFillTx/>
                <a:latin typeface="Trajan Pro"/>
              </a:rPr>
              <a:t>		</a:t>
            </a:r>
            <a:endParaRPr lang="en-US" sz="4400" b="0" u="none" strike="noStrike">
              <a:solidFill>
                <a:srgbClr val="FFFFFF"/>
              </a:solidFill>
              <a:effectLst/>
              <a:uFillTx/>
              <a:latin typeface="Arial"/>
            </a:endParaRPr>
          </a:p>
        </p:txBody>
      </p:sp>
      <p:sp>
        <p:nvSpPr>
          <p:cNvPr id="208" name="object 2"/>
          <p:cNvSpPr/>
          <p:nvPr/>
        </p:nvSpPr>
        <p:spPr>
          <a:xfrm rot="20854200">
            <a:off x="8542800" y="7584120"/>
            <a:ext cx="1647720" cy="2138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Old Growth Trees</a:t>
            </a:r>
            <a:endParaRPr lang="en-US" sz="1400" b="0" u="none" strike="noStrike">
              <a:solidFill>
                <a:srgbClr val="FFFFFF"/>
              </a:solidFill>
              <a:effectLst/>
              <a:uFillTx/>
              <a:latin typeface="Arial"/>
            </a:endParaRPr>
          </a:p>
        </p:txBody>
      </p:sp>
      <p:sp>
        <p:nvSpPr>
          <p:cNvPr id="209" name="object 3"/>
          <p:cNvSpPr/>
          <p:nvPr/>
        </p:nvSpPr>
        <p:spPr>
          <a:xfrm rot="859800">
            <a:off x="9055800" y="4506120"/>
            <a:ext cx="1793520" cy="21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Second Growth Trees</a:t>
            </a:r>
            <a:endParaRPr lang="en-US" sz="1400" b="0" u="none" strike="noStrike">
              <a:solidFill>
                <a:srgbClr val="FFFFFF"/>
              </a:solidFill>
              <a:effectLst/>
              <a:uFillTx/>
              <a:latin typeface="Arial"/>
            </a:endParaRPr>
          </a:p>
        </p:txBody>
      </p:sp>
      <p:sp>
        <p:nvSpPr>
          <p:cNvPr id="210" name="object 5"/>
          <p:cNvSpPr/>
          <p:nvPr/>
        </p:nvSpPr>
        <p:spPr>
          <a:xfrm rot="526800">
            <a:off x="5952960" y="3983400"/>
            <a:ext cx="1545120" cy="21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First Growth Trees</a:t>
            </a:r>
            <a:endParaRPr lang="en-US" sz="1400" b="0" u="none" strike="noStrike">
              <a:solidFill>
                <a:srgbClr val="FFFFFF"/>
              </a:solidFill>
              <a:effectLst/>
              <a:uFillTx/>
              <a:latin typeface="Arial"/>
            </a:endParaRPr>
          </a:p>
        </p:txBody>
      </p:sp>
      <p:sp>
        <p:nvSpPr>
          <p:cNvPr id="211" name="object 9"/>
          <p:cNvSpPr/>
          <p:nvPr/>
        </p:nvSpPr>
        <p:spPr>
          <a:xfrm rot="20715000">
            <a:off x="5122080" y="6352920"/>
            <a:ext cx="2035800" cy="21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400" b="1" u="none" strike="noStrike">
                <a:solidFill>
                  <a:srgbClr val="FFFFFF"/>
                </a:solidFill>
                <a:effectLst/>
                <a:uFillTx/>
                <a:latin typeface="Calibri"/>
              </a:rPr>
              <a:t>Planted First Growth Trees</a:t>
            </a:r>
            <a:endParaRPr lang="en-US" sz="1400" b="0" u="none" strike="noStrike">
              <a:solidFill>
                <a:srgbClr val="FFFFFF"/>
              </a:solidFill>
              <a:effectLst/>
              <a:uFillTx/>
              <a:latin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3" name="Picture 2" descr="G:\The Wildergarten\Teaching\Presentations\Loma Museum\california-redwood-parks-humboldt-sp-light.jpg"/>
          <p:cNvPicPr/>
          <p:nvPr/>
        </p:nvPicPr>
        <p:blipFill>
          <a:blip r:embed="rId3"/>
          <a:stretch/>
        </p:blipFill>
        <p:spPr>
          <a:xfrm>
            <a:off x="0" y="0"/>
            <a:ext cx="10971720" cy="8228520"/>
          </a:xfrm>
          <a:prstGeom prst="rect">
            <a:avLst/>
          </a:prstGeom>
          <a:noFill/>
          <a:ln w="0">
            <a:noFill/>
          </a:ln>
        </p:spPr>
      </p:pic>
      <p:sp>
        <p:nvSpPr>
          <p:cNvPr id="214" name="TextBox 3"/>
          <p:cNvSpPr/>
          <p:nvPr/>
        </p:nvSpPr>
        <p:spPr>
          <a:xfrm>
            <a:off x="5033160" y="6995160"/>
            <a:ext cx="5897880" cy="11991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1097280">
              <a:lnSpc>
                <a:spcPct val="100000"/>
              </a:lnSpc>
              <a:tabLst>
                <a:tab pos="0" algn="l"/>
              </a:tabLst>
            </a:pPr>
            <a:r>
              <a:rPr lang="en-US" sz="1800" b="0" u="none" strike="noStrike" spc="-6">
                <a:solidFill>
                  <a:srgbClr val="FFFFFF"/>
                </a:solidFill>
                <a:effectLst/>
                <a:uFillTx/>
                <a:latin typeface="Calibri"/>
              </a:rPr>
              <a:t>Photo: Carol Guttery</a:t>
            </a:r>
            <a:endParaRPr lang="en-US" sz="1800" b="0" u="none" strike="noStrike">
              <a:solidFill>
                <a:srgbClr val="FFFFFF"/>
              </a:solidFill>
              <a:effectLst/>
              <a:uFillTx/>
              <a:latin typeface="Arial"/>
            </a:endParaRPr>
          </a:p>
          <a:p>
            <a:pPr algn="r" defTabSz="1097280">
              <a:lnSpc>
                <a:spcPct val="100000"/>
              </a:lnSpc>
              <a:tabLst>
                <a:tab pos="0" algn="l"/>
              </a:tabLst>
            </a:pPr>
            <a:r>
              <a:rPr lang="en-US" sz="1800" b="1" u="none" strike="noStrike" spc="-6">
                <a:solidFill>
                  <a:srgbClr val="FFFFFF"/>
                </a:solidFill>
                <a:effectLst/>
                <a:uFillTx/>
                <a:latin typeface="Calibri"/>
              </a:rPr>
              <a:t>Avenue of the Giants</a:t>
            </a:r>
            <a:endParaRPr lang="en-US" sz="1800" b="0" u="none" strike="noStrike">
              <a:solidFill>
                <a:srgbClr val="FFFFFF"/>
              </a:solidFill>
              <a:effectLst/>
              <a:uFillTx/>
              <a:latin typeface="Arial"/>
            </a:endParaRPr>
          </a:p>
          <a:p>
            <a:pPr algn="r" defTabSz="1097280">
              <a:lnSpc>
                <a:spcPct val="100000"/>
              </a:lnSpc>
              <a:tabLst>
                <a:tab pos="0" algn="l"/>
              </a:tabLst>
            </a:pPr>
            <a:r>
              <a:rPr lang="en-US" sz="1800" b="1" u="none" strike="noStrike" spc="-6">
                <a:solidFill>
                  <a:srgbClr val="FFFFFF"/>
                </a:solidFill>
                <a:effectLst/>
                <a:uFillTx/>
                <a:latin typeface="Calibri"/>
              </a:rPr>
              <a:t>Humboldt Redwoods State Park</a:t>
            </a:r>
            <a:endParaRPr lang="en-US" sz="1800" b="0" u="none" strike="noStrike">
              <a:solidFill>
                <a:srgbClr val="FFFFFF"/>
              </a:solidFill>
              <a:effectLst/>
              <a:uFillTx/>
              <a:latin typeface="Arial"/>
            </a:endParaRPr>
          </a:p>
          <a:p>
            <a:pPr algn="r" defTabSz="1097280">
              <a:lnSpc>
                <a:spcPct val="100000"/>
              </a:lnSpc>
              <a:tabLst>
                <a:tab pos="0" algn="l"/>
              </a:tabLst>
            </a:pPr>
            <a:r>
              <a:rPr lang="en-US" sz="1800" b="0" u="none" strike="noStrike" spc="-6">
                <a:solidFill>
                  <a:srgbClr val="FFFFFF"/>
                </a:solidFill>
                <a:effectLst/>
                <a:uFillTx/>
                <a:latin typeface="Calibri"/>
              </a:rPr>
              <a:t>https://californiacrossings.com/california-redwood-parks-list/</a:t>
            </a:r>
            <a:endParaRPr lang="en-US" sz="1800" b="0" u="none" strike="noStrike">
              <a:solidFill>
                <a:srgbClr val="FFFFFF"/>
              </a:solidFill>
              <a:effectLst/>
              <a:uFillTx/>
              <a:latin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2" name="Picture 2" descr="G:\The Wildergarten\Teaching\Presentations\Santa Cruz Museum\Douglass Roy's Idea of Redwood.jpg"/>
          <p:cNvPicPr/>
          <p:nvPr/>
        </p:nvPicPr>
        <p:blipFill>
          <a:blip r:embed="rId3"/>
          <a:stretch/>
        </p:blipFill>
        <p:spPr>
          <a:xfrm>
            <a:off x="2318040" y="0"/>
            <a:ext cx="6324480" cy="8228520"/>
          </a:xfrm>
          <a:prstGeom prst="rect">
            <a:avLst/>
          </a:prstGeom>
          <a:noFill/>
          <a:ln w="0">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 name="Picture 8" descr="G:\The Wildergarten\Teaching\Presentations\Loma Museum\How We See Redwoods.JPG"/>
          <p:cNvPicPr/>
          <p:nvPr/>
        </p:nvPicPr>
        <p:blipFill>
          <a:blip r:embed="rId3"/>
          <a:srcRect r="11321"/>
          <a:stretch/>
        </p:blipFill>
        <p:spPr>
          <a:xfrm>
            <a:off x="12960" y="0"/>
            <a:ext cx="10934640" cy="8228520"/>
          </a:xfrm>
          <a:prstGeom prst="rect">
            <a:avLst/>
          </a:prstGeom>
          <a:noFill/>
          <a:ln w="0">
            <a:noFill/>
          </a:ln>
        </p:spPr>
      </p:pic>
      <p:sp>
        <p:nvSpPr>
          <p:cNvPr id="216" name="object 8"/>
          <p:cNvSpPr/>
          <p:nvPr/>
        </p:nvSpPr>
        <p:spPr>
          <a:xfrm>
            <a:off x="136440" y="7801560"/>
            <a:ext cx="10648800" cy="36828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tabLst>
                <a:tab pos="0" algn="l"/>
              </a:tabLst>
            </a:pPr>
            <a:r>
              <a:rPr lang="en-US" sz="1200" b="1" u="none" strike="noStrike">
                <a:solidFill>
                  <a:srgbClr val="FFFFFF"/>
                </a:solidFill>
                <a:effectLst/>
                <a:uFillTx/>
                <a:latin typeface="Arial"/>
              </a:rPr>
              <a:t>Prairie Creek Redwoods State Park</a:t>
            </a:r>
            <a:endParaRPr lang="en-US" sz="1200" b="0" u="none" strike="noStrike">
              <a:solidFill>
                <a:srgbClr val="FFFFFF"/>
              </a:solidFill>
              <a:effectLst/>
              <a:uFillTx/>
              <a:latin typeface="Arial"/>
            </a:endParaRPr>
          </a:p>
          <a:p>
            <a:pPr marL="15120" defTabSz="1097280">
              <a:lnSpc>
                <a:spcPct val="100000"/>
              </a:lnSpc>
              <a:tabLst>
                <a:tab pos="0" algn="l"/>
              </a:tabLst>
            </a:pPr>
            <a:r>
              <a:rPr lang="en-US" sz="1200" b="1" u="none" strike="noStrike">
                <a:solidFill>
                  <a:srgbClr val="FFFFFF"/>
                </a:solidFill>
                <a:effectLst/>
                <a:uFillTx/>
                <a:latin typeface="Arial"/>
              </a:rPr>
              <a:t>https://drupal-prod.visitcalifornia.com/sites/default/files/styles/fluid_1920/public/2022-01/CTTC140813103205_3775.jpeg.webp?itok=z8N0PsYX</a:t>
            </a:r>
            <a:endParaRPr lang="en-US" sz="1200" b="0" u="none" strike="noStrike">
              <a:solidFill>
                <a:srgbClr val="FFFFFF"/>
              </a:solidFill>
              <a:effectLst/>
              <a:uFillTx/>
              <a:latin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7" name="Picture 3"/>
          <p:cNvPicPr/>
          <p:nvPr/>
        </p:nvPicPr>
        <p:blipFill>
          <a:blip r:embed="rId3"/>
          <a:stretch/>
        </p:blipFill>
        <p:spPr>
          <a:xfrm>
            <a:off x="10602000" y="7396920"/>
            <a:ext cx="275400" cy="461160"/>
          </a:xfrm>
          <a:prstGeom prst="rect">
            <a:avLst/>
          </a:prstGeom>
          <a:noFill/>
          <a:ln w="9525">
            <a:noFill/>
          </a:ln>
        </p:spPr>
      </p:pic>
      <p:sp>
        <p:nvSpPr>
          <p:cNvPr id="218" name="Rectangle 28"/>
          <p:cNvSpPr/>
          <p:nvPr/>
        </p:nvSpPr>
        <p:spPr>
          <a:xfrm>
            <a:off x="532080" y="370440"/>
            <a:ext cx="6681240" cy="1753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3600" b="0" u="none" strike="noStrike">
                <a:solidFill>
                  <a:schemeClr val="dk1"/>
                </a:solidFill>
                <a:effectLst/>
                <a:uFillTx/>
                <a:latin typeface="Trajan Pro"/>
              </a:rPr>
              <a:t>Recognizing</a:t>
            </a:r>
            <a:endParaRPr lang="en-US" sz="3600" b="0" u="none" strike="noStrike">
              <a:solidFill>
                <a:srgbClr val="FFFFFF"/>
              </a:solidFill>
              <a:effectLst/>
              <a:uFillTx/>
              <a:latin typeface="Arial"/>
            </a:endParaRPr>
          </a:p>
          <a:p>
            <a:pPr defTabSz="1097280">
              <a:lnSpc>
                <a:spcPct val="100000"/>
              </a:lnSpc>
              <a:tabLst>
                <a:tab pos="569880" algn="l"/>
                <a:tab pos="1144440" algn="l"/>
              </a:tabLst>
            </a:pPr>
            <a:r>
              <a:rPr lang="en-US" sz="3600" b="0" u="none" strike="noStrike">
                <a:solidFill>
                  <a:schemeClr val="dk1"/>
                </a:solidFill>
                <a:effectLst/>
                <a:uFillTx/>
                <a:latin typeface="Trajan Pro"/>
              </a:rPr>
              <a:t>	Old Growth</a:t>
            </a:r>
            <a:endParaRPr lang="en-US" sz="3600" b="0" u="none" strike="noStrike">
              <a:solidFill>
                <a:srgbClr val="FFFFFF"/>
              </a:solidFill>
              <a:effectLst/>
              <a:uFillTx/>
              <a:latin typeface="Arial"/>
            </a:endParaRPr>
          </a:p>
          <a:p>
            <a:pPr defTabSz="1097280">
              <a:lnSpc>
                <a:spcPct val="100000"/>
              </a:lnSpc>
              <a:tabLst>
                <a:tab pos="569880" algn="l"/>
                <a:tab pos="1144440" algn="l"/>
              </a:tabLst>
            </a:pPr>
            <a:r>
              <a:rPr lang="en-US" sz="3600" b="0" u="none" strike="noStrike">
                <a:solidFill>
                  <a:schemeClr val="dk1"/>
                </a:solidFill>
                <a:effectLst/>
                <a:uFillTx/>
                <a:latin typeface="Trajan Pro"/>
              </a:rPr>
              <a:t>		Stand structure</a:t>
            </a:r>
            <a:endParaRPr lang="en-US" sz="3600" b="0" u="none" strike="noStrike">
              <a:solidFill>
                <a:srgbClr val="FFFFFF"/>
              </a:solidFill>
              <a:effectLst/>
              <a:uFillTx/>
              <a:latin typeface="Arial"/>
            </a:endParaRPr>
          </a:p>
        </p:txBody>
      </p:sp>
      <p:sp>
        <p:nvSpPr>
          <p:cNvPr id="219" name="AutoShape 2" descr="https://images.squarespace-cdn.com/content/v1/5391fcafe4b0df683d9c51dd/1413993752796-W8E44U9DMW6UAOL9QA1U/image-asset.jpeg"/>
          <p:cNvSpPr/>
          <p:nvPr/>
        </p:nvSpPr>
        <p:spPr>
          <a:xfrm>
            <a:off x="155520" y="-144360"/>
            <a:ext cx="303840" cy="3038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numCol="1" spcCol="0" anchor="t">
            <a:noAutofit/>
          </a:bodyPr>
          <a:lstStyle/>
          <a:p>
            <a:endParaRPr lang="en-US" sz="2200" b="0" u="none" strike="noStrike">
              <a:solidFill>
                <a:schemeClr val="dk1"/>
              </a:solidFill>
              <a:effectLst/>
              <a:uFillTx/>
              <a:latin typeface="Calibri"/>
            </a:endParaRPr>
          </a:p>
        </p:txBody>
      </p:sp>
      <p:pic>
        <p:nvPicPr>
          <p:cNvPr id="220" name="Picture 4" descr="G:\The Wildergarten\Teaching\Presentations\Santa Cruz Museum\Bioregional Council.JPG"/>
          <p:cNvPicPr/>
          <p:nvPr/>
        </p:nvPicPr>
        <p:blipFill>
          <a:blip r:embed="rId4"/>
          <a:srcRect l="18677"/>
          <a:stretch/>
        </p:blipFill>
        <p:spPr>
          <a:xfrm>
            <a:off x="0" y="0"/>
            <a:ext cx="10959840" cy="8228520"/>
          </a:xfrm>
          <a:prstGeom prst="rect">
            <a:avLst/>
          </a:prstGeom>
          <a:noFill/>
          <a:ln w="0">
            <a:noFill/>
          </a:ln>
        </p:spPr>
      </p:pic>
      <p:sp>
        <p:nvSpPr>
          <p:cNvPr id="221" name="Rectangle 8"/>
          <p:cNvSpPr/>
          <p:nvPr/>
        </p:nvSpPr>
        <p:spPr>
          <a:xfrm>
            <a:off x="186480" y="7628760"/>
            <a:ext cx="5485320" cy="46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a:solidFill>
                  <a:schemeClr val="lt1"/>
                </a:solidFill>
                <a:effectLst/>
                <a:uFillTx/>
                <a:latin typeface="Calibri"/>
              </a:rPr>
              <a:t>Santa Cruz Mountains Bioregional Council</a:t>
            </a:r>
            <a:endParaRPr lang="en-US" sz="1200" b="0" u="none" strike="noStrike">
              <a:solidFill>
                <a:srgbClr val="FFFFFF"/>
              </a:solidFill>
              <a:effectLst/>
              <a:uFillTx/>
              <a:latin typeface="Arial"/>
            </a:endParaRPr>
          </a:p>
          <a:p>
            <a:pPr defTabSz="1097280">
              <a:lnSpc>
                <a:spcPct val="100000"/>
              </a:lnSpc>
            </a:pPr>
            <a:r>
              <a:rPr lang="en-US" sz="1200" b="1" u="none" strike="noStrike">
                <a:solidFill>
                  <a:schemeClr val="lt1"/>
                </a:solidFill>
                <a:effectLst/>
                <a:uFillTx/>
                <a:latin typeface="Calibri"/>
              </a:rPr>
              <a:t>https://www.scmbc.org/old-growth-forests-of-scmtns</a:t>
            </a:r>
            <a:endParaRPr lang="en-US" sz="1200" b="0" u="none" strike="noStrike">
              <a:solidFill>
                <a:srgbClr val="FFFFFF"/>
              </a:solidFill>
              <a:effectLst/>
              <a:uFillTx/>
              <a:latin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2" name="Picture 3"/>
          <p:cNvPicPr/>
          <p:nvPr/>
        </p:nvPicPr>
        <p:blipFill>
          <a:blip r:embed="rId3"/>
          <a:stretch/>
        </p:blipFill>
        <p:spPr>
          <a:xfrm>
            <a:off x="10635480" y="7686360"/>
            <a:ext cx="275400" cy="461160"/>
          </a:xfrm>
          <a:prstGeom prst="rect">
            <a:avLst/>
          </a:prstGeom>
          <a:noFill/>
          <a:ln w="9525">
            <a:noFill/>
          </a:ln>
        </p:spPr>
      </p:pic>
      <p:pic>
        <p:nvPicPr>
          <p:cNvPr id="223" name="Picture 6"/>
          <p:cNvPicPr/>
          <p:nvPr/>
        </p:nvPicPr>
        <p:blipFill>
          <a:blip r:embed="rId3"/>
          <a:stretch/>
        </p:blipFill>
        <p:spPr>
          <a:xfrm>
            <a:off x="10627560" y="7686360"/>
            <a:ext cx="275400" cy="461160"/>
          </a:xfrm>
          <a:prstGeom prst="rect">
            <a:avLst/>
          </a:prstGeom>
          <a:noFill/>
          <a:ln w="9525">
            <a:noFill/>
          </a:ln>
        </p:spPr>
      </p:pic>
      <p:pic>
        <p:nvPicPr>
          <p:cNvPr id="224" name="Picture 2" descr="G:\Publish\Natural Process\Art Masters\1 San Vicente Bridge Adjusted.jpg"/>
          <p:cNvPicPr/>
          <p:nvPr/>
        </p:nvPicPr>
        <p:blipFill>
          <a:blip r:embed="rId4"/>
          <a:stretch/>
        </p:blipFill>
        <p:spPr>
          <a:xfrm>
            <a:off x="2246760" y="0"/>
            <a:ext cx="6522120" cy="8249040"/>
          </a:xfrm>
          <a:prstGeom prst="rect">
            <a:avLst/>
          </a:prstGeom>
          <a:noFill/>
          <a:ln w="0">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 name="Picture 3"/>
          <p:cNvPicPr/>
          <p:nvPr/>
        </p:nvPicPr>
        <p:blipFill>
          <a:blip r:embed="rId3"/>
          <a:stretch/>
        </p:blipFill>
        <p:spPr>
          <a:xfrm>
            <a:off x="10635480" y="7686360"/>
            <a:ext cx="275400" cy="461160"/>
          </a:xfrm>
          <a:prstGeom prst="rect">
            <a:avLst/>
          </a:prstGeom>
          <a:noFill/>
          <a:ln w="9525">
            <a:noFill/>
          </a:ln>
        </p:spPr>
      </p:pic>
      <p:pic>
        <p:nvPicPr>
          <p:cNvPr id="226" name="Picture 6"/>
          <p:cNvPicPr/>
          <p:nvPr/>
        </p:nvPicPr>
        <p:blipFill>
          <a:blip r:embed="rId3"/>
          <a:stretch/>
        </p:blipFill>
        <p:spPr>
          <a:xfrm>
            <a:off x="10627560" y="7686360"/>
            <a:ext cx="275400" cy="461160"/>
          </a:xfrm>
          <a:prstGeom prst="rect">
            <a:avLst/>
          </a:prstGeom>
          <a:noFill/>
          <a:ln w="9525">
            <a:noFill/>
          </a:ln>
        </p:spPr>
      </p:pic>
      <p:pic>
        <p:nvPicPr>
          <p:cNvPr id="227" name="Picture 2" descr="G:\Publish\Natural Process\Art Masters\1 San Vicente Bridge Adjusted.jpg"/>
          <p:cNvPicPr/>
          <p:nvPr/>
        </p:nvPicPr>
        <p:blipFill>
          <a:blip r:embed="rId4"/>
          <a:stretch/>
        </p:blipFill>
        <p:spPr>
          <a:xfrm>
            <a:off x="2246760" y="0"/>
            <a:ext cx="6522120" cy="8249040"/>
          </a:xfrm>
          <a:prstGeom prst="rect">
            <a:avLst/>
          </a:prstGeom>
          <a:noFill/>
          <a:ln w="0">
            <a:noFill/>
          </a:ln>
        </p:spPr>
      </p:pic>
      <p:cxnSp>
        <p:nvCxnSpPr>
          <p:cNvPr id="228" name="Straight Arrow Connector 7"/>
          <p:cNvCxnSpPr/>
          <p:nvPr/>
        </p:nvCxnSpPr>
        <p:spPr>
          <a:xfrm flipH="1">
            <a:off x="2894040" y="5900400"/>
            <a:ext cx="173880" cy="346680"/>
          </a:xfrm>
          <a:prstGeom prst="straightConnector1">
            <a:avLst/>
          </a:prstGeom>
          <a:ln w="50800">
            <a:solidFill>
              <a:srgbClr val="C00000"/>
            </a:solidFill>
            <a:round/>
            <a:tailEnd type="arrow" w="med" len="med"/>
          </a:ln>
        </p:spPr>
      </p:cxnSp>
      <p:cxnSp>
        <p:nvCxnSpPr>
          <p:cNvPr id="229" name="Straight Arrow Connector 9"/>
          <p:cNvCxnSpPr/>
          <p:nvPr/>
        </p:nvCxnSpPr>
        <p:spPr>
          <a:xfrm flipH="1">
            <a:off x="6465600" y="3192840"/>
            <a:ext cx="173880" cy="346680"/>
          </a:xfrm>
          <a:prstGeom prst="straightConnector1">
            <a:avLst/>
          </a:prstGeom>
          <a:ln w="50800">
            <a:solidFill>
              <a:srgbClr val="C00000"/>
            </a:solidFill>
            <a:round/>
            <a:tailEnd type="arrow" w="med" len="med"/>
          </a:ln>
        </p:spPr>
      </p:cxnSp>
      <p:cxnSp>
        <p:nvCxnSpPr>
          <p:cNvPr id="230" name="Straight Arrow Connector 11"/>
          <p:cNvCxnSpPr/>
          <p:nvPr/>
        </p:nvCxnSpPr>
        <p:spPr>
          <a:xfrm flipH="1">
            <a:off x="3988440" y="2040840"/>
            <a:ext cx="173880" cy="346680"/>
          </a:xfrm>
          <a:prstGeom prst="straightConnector1">
            <a:avLst/>
          </a:prstGeom>
          <a:ln w="50800">
            <a:solidFill>
              <a:srgbClr val="C00000"/>
            </a:solidFill>
            <a:round/>
            <a:tailEnd type="arrow" w="med" len="med"/>
          </a:ln>
        </p:spPr>
      </p:cxnSp>
      <p:cxnSp>
        <p:nvCxnSpPr>
          <p:cNvPr id="231" name="Straight Arrow Connector 12"/>
          <p:cNvCxnSpPr/>
          <p:nvPr/>
        </p:nvCxnSpPr>
        <p:spPr>
          <a:xfrm flipH="1">
            <a:off x="3642840" y="1810440"/>
            <a:ext cx="173880" cy="346680"/>
          </a:xfrm>
          <a:prstGeom prst="straightConnector1">
            <a:avLst/>
          </a:prstGeom>
          <a:ln w="50800">
            <a:solidFill>
              <a:srgbClr val="C00000"/>
            </a:solidFill>
            <a:round/>
            <a:tailEnd type="arrow" w="med" len="med"/>
          </a:ln>
        </p:spPr>
      </p:cxnSp>
      <p:cxnSp>
        <p:nvCxnSpPr>
          <p:cNvPr id="232" name="Straight Arrow Connector 13"/>
          <p:cNvCxnSpPr/>
          <p:nvPr/>
        </p:nvCxnSpPr>
        <p:spPr>
          <a:xfrm flipH="1">
            <a:off x="3182040" y="946080"/>
            <a:ext cx="173880" cy="347040"/>
          </a:xfrm>
          <a:prstGeom prst="straightConnector1">
            <a:avLst/>
          </a:prstGeom>
          <a:ln w="50800">
            <a:solidFill>
              <a:srgbClr val="C00000"/>
            </a:solidFill>
            <a:round/>
            <a:tailEnd type="arrow" w="med" len="med"/>
          </a:ln>
        </p:spPr>
      </p:cxnSp>
      <p:cxnSp>
        <p:nvCxnSpPr>
          <p:cNvPr id="233" name="Straight Arrow Connector 14"/>
          <p:cNvCxnSpPr/>
          <p:nvPr/>
        </p:nvCxnSpPr>
        <p:spPr>
          <a:xfrm flipH="1">
            <a:off x="2951640" y="542880"/>
            <a:ext cx="173880" cy="346680"/>
          </a:xfrm>
          <a:prstGeom prst="straightConnector1">
            <a:avLst/>
          </a:prstGeom>
          <a:ln w="50800">
            <a:solidFill>
              <a:srgbClr val="C00000"/>
            </a:solidFill>
            <a:round/>
            <a:tailEnd type="arrow" w="med" len="med"/>
          </a:ln>
        </p:spPr>
      </p:cxnSp>
      <p:cxnSp>
        <p:nvCxnSpPr>
          <p:cNvPr id="234" name="Straight Arrow Connector 15"/>
          <p:cNvCxnSpPr/>
          <p:nvPr/>
        </p:nvCxnSpPr>
        <p:spPr>
          <a:xfrm flipH="1">
            <a:off x="2606040" y="312480"/>
            <a:ext cx="173880" cy="346680"/>
          </a:xfrm>
          <a:prstGeom prst="straightConnector1">
            <a:avLst/>
          </a:prstGeom>
          <a:ln w="50800">
            <a:solidFill>
              <a:srgbClr val="C00000"/>
            </a:solidFill>
            <a:round/>
            <a:tailEnd type="arrow" w="med" len="med"/>
          </a:ln>
        </p:spPr>
      </p:cxnSp>
      <p:cxnSp>
        <p:nvCxnSpPr>
          <p:cNvPr id="235" name="Straight Arrow Connector 16"/>
          <p:cNvCxnSpPr/>
          <p:nvPr/>
        </p:nvCxnSpPr>
        <p:spPr>
          <a:xfrm flipH="1">
            <a:off x="4103640" y="888480"/>
            <a:ext cx="173880" cy="347040"/>
          </a:xfrm>
          <a:prstGeom prst="straightConnector1">
            <a:avLst/>
          </a:prstGeom>
          <a:ln w="50800">
            <a:solidFill>
              <a:srgbClr val="C00000"/>
            </a:solidFill>
            <a:round/>
            <a:tailEnd type="arrow" w="med" len="med"/>
          </a:ln>
        </p:spPr>
      </p:cxnSp>
      <p:cxnSp>
        <p:nvCxnSpPr>
          <p:cNvPr id="236" name="Straight Arrow Connector 17"/>
          <p:cNvCxnSpPr/>
          <p:nvPr/>
        </p:nvCxnSpPr>
        <p:spPr>
          <a:xfrm flipH="1">
            <a:off x="4276440" y="1003680"/>
            <a:ext cx="173880" cy="347040"/>
          </a:xfrm>
          <a:prstGeom prst="straightConnector1">
            <a:avLst/>
          </a:prstGeom>
          <a:ln w="50800">
            <a:solidFill>
              <a:srgbClr val="C00000"/>
            </a:solidFill>
            <a:round/>
            <a:tailEnd type="arrow" w="med" len="med"/>
          </a:ln>
        </p:spPr>
      </p:cxnSp>
      <p:cxnSp>
        <p:nvCxnSpPr>
          <p:cNvPr id="237" name="Straight Arrow Connector 18"/>
          <p:cNvCxnSpPr/>
          <p:nvPr/>
        </p:nvCxnSpPr>
        <p:spPr>
          <a:xfrm flipH="1">
            <a:off x="7387200" y="3538440"/>
            <a:ext cx="173880" cy="346680"/>
          </a:xfrm>
          <a:prstGeom prst="straightConnector1">
            <a:avLst/>
          </a:prstGeom>
          <a:ln w="50800">
            <a:solidFill>
              <a:srgbClr val="C00000"/>
            </a:solidFill>
            <a:round/>
            <a:tailEnd type="arrow" w="med" len="med"/>
          </a:ln>
        </p:spPr>
      </p:cxnSp>
      <p:cxnSp>
        <p:nvCxnSpPr>
          <p:cNvPr id="238" name="Straight Arrow Connector 19"/>
          <p:cNvCxnSpPr/>
          <p:nvPr/>
        </p:nvCxnSpPr>
        <p:spPr>
          <a:xfrm flipH="1">
            <a:off x="6120000" y="3480840"/>
            <a:ext cx="173880" cy="346680"/>
          </a:xfrm>
          <a:prstGeom prst="straightConnector1">
            <a:avLst/>
          </a:prstGeom>
          <a:ln w="50800">
            <a:solidFill>
              <a:srgbClr val="C00000"/>
            </a:solidFill>
            <a:round/>
            <a:tailEnd type="arrow" w="med" len="med"/>
          </a:ln>
        </p:spPr>
      </p:cxnSp>
      <p:cxnSp>
        <p:nvCxnSpPr>
          <p:cNvPr id="239" name="Straight Arrow Connector 20"/>
          <p:cNvCxnSpPr/>
          <p:nvPr/>
        </p:nvCxnSpPr>
        <p:spPr>
          <a:xfrm flipH="1">
            <a:off x="5889600" y="3480840"/>
            <a:ext cx="173880" cy="346680"/>
          </a:xfrm>
          <a:prstGeom prst="straightConnector1">
            <a:avLst/>
          </a:prstGeom>
          <a:ln w="50800">
            <a:solidFill>
              <a:srgbClr val="C00000"/>
            </a:solidFill>
            <a:round/>
            <a:tailEnd type="arrow" w="med" len="med"/>
          </a:ln>
        </p:spPr>
      </p:cxnSp>
      <p:cxnSp>
        <p:nvCxnSpPr>
          <p:cNvPr id="240" name="Straight Arrow Connector 21"/>
          <p:cNvCxnSpPr/>
          <p:nvPr/>
        </p:nvCxnSpPr>
        <p:spPr>
          <a:xfrm flipH="1">
            <a:off x="7214400" y="3884040"/>
            <a:ext cx="173880" cy="347040"/>
          </a:xfrm>
          <a:prstGeom prst="straightConnector1">
            <a:avLst/>
          </a:prstGeom>
          <a:ln w="50800">
            <a:solidFill>
              <a:srgbClr val="C00000"/>
            </a:solidFill>
            <a:round/>
            <a:tailEnd type="arrow" w="med" len="med"/>
          </a:ln>
        </p:spPr>
      </p:cxnSp>
      <p:cxnSp>
        <p:nvCxnSpPr>
          <p:cNvPr id="241" name="Straight Arrow Connector 22"/>
          <p:cNvCxnSpPr/>
          <p:nvPr/>
        </p:nvCxnSpPr>
        <p:spPr>
          <a:xfrm flipH="1">
            <a:off x="7963200" y="4172400"/>
            <a:ext cx="173880" cy="346680"/>
          </a:xfrm>
          <a:prstGeom prst="straightConnector1">
            <a:avLst/>
          </a:prstGeom>
          <a:ln w="50800">
            <a:solidFill>
              <a:srgbClr val="C00000"/>
            </a:solidFill>
            <a:round/>
            <a:tailEnd type="arrow" w="med" len="med"/>
          </a:ln>
        </p:spPr>
      </p:cxnSp>
      <p:cxnSp>
        <p:nvCxnSpPr>
          <p:cNvPr id="242" name="Straight Arrow Connector 23"/>
          <p:cNvCxnSpPr/>
          <p:nvPr/>
        </p:nvCxnSpPr>
        <p:spPr>
          <a:xfrm flipH="1">
            <a:off x="8308800" y="4172400"/>
            <a:ext cx="174240" cy="346680"/>
          </a:xfrm>
          <a:prstGeom prst="straightConnector1">
            <a:avLst/>
          </a:prstGeom>
          <a:ln w="50800">
            <a:solidFill>
              <a:srgbClr val="C00000"/>
            </a:solidFill>
            <a:round/>
            <a:tailEnd type="arrow" w="med" len="med"/>
          </a:ln>
        </p:spPr>
      </p:cxnSp>
      <p:cxnSp>
        <p:nvCxnSpPr>
          <p:cNvPr id="243" name="Straight Arrow Connector 24"/>
          <p:cNvCxnSpPr/>
          <p:nvPr/>
        </p:nvCxnSpPr>
        <p:spPr>
          <a:xfrm flipH="1">
            <a:off x="8712360" y="2559240"/>
            <a:ext cx="173880" cy="346680"/>
          </a:xfrm>
          <a:prstGeom prst="straightConnector1">
            <a:avLst/>
          </a:prstGeom>
          <a:ln w="50800">
            <a:solidFill>
              <a:srgbClr val="C00000"/>
            </a:solidFill>
            <a:round/>
            <a:tailEnd type="arrow" w="med" len="med"/>
          </a:ln>
        </p:spPr>
      </p:cxnSp>
      <p:cxnSp>
        <p:nvCxnSpPr>
          <p:cNvPr id="244" name="Straight Arrow Connector 25"/>
          <p:cNvCxnSpPr/>
          <p:nvPr/>
        </p:nvCxnSpPr>
        <p:spPr>
          <a:xfrm flipH="1">
            <a:off x="8654760" y="2789640"/>
            <a:ext cx="173880" cy="346680"/>
          </a:xfrm>
          <a:prstGeom prst="straightConnector1">
            <a:avLst/>
          </a:prstGeom>
          <a:ln w="50800">
            <a:solidFill>
              <a:srgbClr val="C00000"/>
            </a:solidFill>
            <a:round/>
            <a:tailEnd type="arrow" w="med" len="med"/>
          </a:ln>
        </p:spPr>
      </p:cxnSp>
      <p:cxnSp>
        <p:nvCxnSpPr>
          <p:cNvPr id="245" name="Straight Arrow Connector 26"/>
          <p:cNvCxnSpPr/>
          <p:nvPr/>
        </p:nvCxnSpPr>
        <p:spPr>
          <a:xfrm flipH="1">
            <a:off x="8539560" y="2847240"/>
            <a:ext cx="173880" cy="346680"/>
          </a:xfrm>
          <a:prstGeom prst="straightConnector1">
            <a:avLst/>
          </a:prstGeom>
          <a:ln w="50800">
            <a:solidFill>
              <a:srgbClr val="C00000"/>
            </a:solidFill>
            <a:round/>
            <a:tailEnd type="arrow" w="med" len="med"/>
          </a:ln>
        </p:spPr>
      </p:cxnSp>
      <p:cxnSp>
        <p:nvCxnSpPr>
          <p:cNvPr id="246" name="Straight Arrow Connector 27"/>
          <p:cNvCxnSpPr/>
          <p:nvPr/>
        </p:nvCxnSpPr>
        <p:spPr>
          <a:xfrm flipH="1">
            <a:off x="8020800" y="2847240"/>
            <a:ext cx="173880" cy="346680"/>
          </a:xfrm>
          <a:prstGeom prst="straightConnector1">
            <a:avLst/>
          </a:prstGeom>
          <a:ln w="50800">
            <a:solidFill>
              <a:srgbClr val="C00000"/>
            </a:solidFill>
            <a:round/>
            <a:tailEnd type="arrow" w="med" len="med"/>
          </a:ln>
        </p:spPr>
      </p:cxnSp>
      <p:cxnSp>
        <p:nvCxnSpPr>
          <p:cNvPr id="247" name="Straight Arrow Connector 28"/>
          <p:cNvCxnSpPr/>
          <p:nvPr/>
        </p:nvCxnSpPr>
        <p:spPr>
          <a:xfrm flipH="1">
            <a:off x="8136000" y="3250440"/>
            <a:ext cx="173880" cy="346680"/>
          </a:xfrm>
          <a:prstGeom prst="straightConnector1">
            <a:avLst/>
          </a:prstGeom>
          <a:ln w="50800">
            <a:solidFill>
              <a:srgbClr val="C00000"/>
            </a:solidFill>
            <a:round/>
            <a:tailEnd type="arrow" w="med" len="med"/>
          </a:ln>
        </p:spPr>
      </p:cxnSp>
      <p:cxnSp>
        <p:nvCxnSpPr>
          <p:cNvPr id="248" name="Straight Arrow Connector 29"/>
          <p:cNvCxnSpPr/>
          <p:nvPr/>
        </p:nvCxnSpPr>
        <p:spPr>
          <a:xfrm flipH="1">
            <a:off x="8020800" y="3365640"/>
            <a:ext cx="173880" cy="346680"/>
          </a:xfrm>
          <a:prstGeom prst="straightConnector1">
            <a:avLst/>
          </a:prstGeom>
          <a:ln w="50800">
            <a:solidFill>
              <a:srgbClr val="C00000"/>
            </a:solidFill>
            <a:round/>
            <a:tailEnd type="arrow" w="med" len="med"/>
          </a:ln>
        </p:spPr>
      </p:cxnSp>
      <p:cxnSp>
        <p:nvCxnSpPr>
          <p:cNvPr id="249" name="Straight Arrow Connector 30"/>
          <p:cNvCxnSpPr/>
          <p:nvPr/>
        </p:nvCxnSpPr>
        <p:spPr>
          <a:xfrm flipH="1">
            <a:off x="7502400" y="2156040"/>
            <a:ext cx="173880" cy="346680"/>
          </a:xfrm>
          <a:prstGeom prst="straightConnector1">
            <a:avLst/>
          </a:prstGeom>
          <a:ln w="50800">
            <a:solidFill>
              <a:srgbClr val="C00000"/>
            </a:solidFill>
            <a:round/>
            <a:tailEnd type="arrow" w="med" len="med"/>
          </a:ln>
        </p:spPr>
      </p:cxnSp>
      <p:cxnSp>
        <p:nvCxnSpPr>
          <p:cNvPr id="250" name="Straight Arrow Connector 31"/>
          <p:cNvCxnSpPr/>
          <p:nvPr/>
        </p:nvCxnSpPr>
        <p:spPr>
          <a:xfrm flipH="1">
            <a:off x="8193600" y="2040840"/>
            <a:ext cx="173880" cy="346680"/>
          </a:xfrm>
          <a:prstGeom prst="straightConnector1">
            <a:avLst/>
          </a:prstGeom>
          <a:ln w="50800">
            <a:solidFill>
              <a:srgbClr val="C00000"/>
            </a:solidFill>
            <a:round/>
            <a:tailEnd type="arrow" w="med" len="med"/>
          </a:ln>
        </p:spPr>
      </p:cxnSp>
      <p:cxnSp>
        <p:nvCxnSpPr>
          <p:cNvPr id="251" name="Straight Arrow Connector 32"/>
          <p:cNvCxnSpPr/>
          <p:nvPr/>
        </p:nvCxnSpPr>
        <p:spPr>
          <a:xfrm flipH="1">
            <a:off x="4622040" y="1522440"/>
            <a:ext cx="173880" cy="346680"/>
          </a:xfrm>
          <a:prstGeom prst="straightConnector1">
            <a:avLst/>
          </a:prstGeom>
          <a:ln w="50800">
            <a:solidFill>
              <a:srgbClr val="C00000"/>
            </a:solidFill>
            <a:round/>
            <a:tailEnd type="arrow" w="med" len="med"/>
          </a:ln>
        </p:spPr>
      </p:cxnSp>
      <p:cxnSp>
        <p:nvCxnSpPr>
          <p:cNvPr id="252" name="Straight Arrow Connector 33"/>
          <p:cNvCxnSpPr/>
          <p:nvPr/>
        </p:nvCxnSpPr>
        <p:spPr>
          <a:xfrm flipH="1">
            <a:off x="6292800" y="888480"/>
            <a:ext cx="173880" cy="347040"/>
          </a:xfrm>
          <a:prstGeom prst="straightConnector1">
            <a:avLst/>
          </a:prstGeom>
          <a:ln w="50800">
            <a:solidFill>
              <a:srgbClr val="C00000"/>
            </a:solidFill>
            <a:round/>
            <a:tailEnd type="arrow" w="med" len="med"/>
          </a:ln>
        </p:spPr>
      </p:cxnSp>
      <p:cxnSp>
        <p:nvCxnSpPr>
          <p:cNvPr id="253" name="Straight Arrow Connector 34"/>
          <p:cNvCxnSpPr/>
          <p:nvPr/>
        </p:nvCxnSpPr>
        <p:spPr>
          <a:xfrm flipH="1">
            <a:off x="6004800" y="830880"/>
            <a:ext cx="173880" cy="347040"/>
          </a:xfrm>
          <a:prstGeom prst="straightConnector1">
            <a:avLst/>
          </a:prstGeom>
          <a:ln w="50800">
            <a:solidFill>
              <a:srgbClr val="C00000"/>
            </a:solidFill>
            <a:round/>
            <a:tailEnd type="arrow" w="med" len="med"/>
          </a:ln>
        </p:spPr>
      </p:cxnSp>
      <p:cxnSp>
        <p:nvCxnSpPr>
          <p:cNvPr id="254" name="Straight Arrow Connector 35"/>
          <p:cNvCxnSpPr/>
          <p:nvPr/>
        </p:nvCxnSpPr>
        <p:spPr>
          <a:xfrm flipH="1">
            <a:off x="6811200" y="1522440"/>
            <a:ext cx="173880" cy="346680"/>
          </a:xfrm>
          <a:prstGeom prst="straightConnector1">
            <a:avLst/>
          </a:prstGeom>
          <a:ln w="50800">
            <a:solidFill>
              <a:srgbClr val="C00000"/>
            </a:solidFill>
            <a:round/>
            <a:tailEnd type="arrow" w="med" len="med"/>
          </a:ln>
        </p:spPr>
      </p:cxnSp>
      <p:cxnSp>
        <p:nvCxnSpPr>
          <p:cNvPr id="255" name="Straight Arrow Connector 36"/>
          <p:cNvCxnSpPr/>
          <p:nvPr/>
        </p:nvCxnSpPr>
        <p:spPr>
          <a:xfrm flipH="1">
            <a:off x="6580800" y="1292040"/>
            <a:ext cx="173880" cy="346680"/>
          </a:xfrm>
          <a:prstGeom prst="straightConnector1">
            <a:avLst/>
          </a:prstGeom>
          <a:ln w="50800">
            <a:solidFill>
              <a:srgbClr val="C00000"/>
            </a:solidFill>
            <a:round/>
            <a:tailEnd type="arrow" w="med" len="med"/>
          </a:ln>
        </p:spPr>
      </p:cxnSp>
      <p:cxnSp>
        <p:nvCxnSpPr>
          <p:cNvPr id="256" name="Straight Arrow Connector 37"/>
          <p:cNvCxnSpPr/>
          <p:nvPr/>
        </p:nvCxnSpPr>
        <p:spPr>
          <a:xfrm flipH="1">
            <a:off x="7214400" y="1349640"/>
            <a:ext cx="173880" cy="346680"/>
          </a:xfrm>
          <a:prstGeom prst="straightConnector1">
            <a:avLst/>
          </a:prstGeom>
          <a:ln w="50800">
            <a:solidFill>
              <a:srgbClr val="C00000"/>
            </a:solidFill>
            <a:round/>
            <a:tailEnd type="arrow" w="med" len="med"/>
          </a:ln>
        </p:spPr>
      </p:cxnSp>
      <p:cxnSp>
        <p:nvCxnSpPr>
          <p:cNvPr id="257" name="Straight Arrow Connector 38"/>
          <p:cNvCxnSpPr/>
          <p:nvPr/>
        </p:nvCxnSpPr>
        <p:spPr>
          <a:xfrm flipH="1">
            <a:off x="6696000" y="2098440"/>
            <a:ext cx="173880" cy="346680"/>
          </a:xfrm>
          <a:prstGeom prst="straightConnector1">
            <a:avLst/>
          </a:prstGeom>
          <a:ln w="50800">
            <a:solidFill>
              <a:srgbClr val="C00000"/>
            </a:solidFill>
            <a:round/>
            <a:tailEnd type="arrow" w="med" len="med"/>
          </a:ln>
        </p:spPr>
      </p:cxnSp>
      <p:cxnSp>
        <p:nvCxnSpPr>
          <p:cNvPr id="258" name="Straight Arrow Connector 39"/>
          <p:cNvCxnSpPr/>
          <p:nvPr/>
        </p:nvCxnSpPr>
        <p:spPr>
          <a:xfrm flipH="1">
            <a:off x="7156800" y="1752840"/>
            <a:ext cx="173880" cy="346680"/>
          </a:xfrm>
          <a:prstGeom prst="straightConnector1">
            <a:avLst/>
          </a:prstGeom>
          <a:ln w="50800">
            <a:solidFill>
              <a:srgbClr val="C00000"/>
            </a:solidFill>
            <a:round/>
            <a:tailEnd type="arrow" w="med" len="med"/>
          </a:ln>
        </p:spPr>
      </p:cxnSp>
      <p:cxnSp>
        <p:nvCxnSpPr>
          <p:cNvPr id="259" name="Straight Arrow Connector 40"/>
          <p:cNvCxnSpPr/>
          <p:nvPr/>
        </p:nvCxnSpPr>
        <p:spPr>
          <a:xfrm flipH="1">
            <a:off x="5140440" y="600480"/>
            <a:ext cx="173880" cy="346680"/>
          </a:xfrm>
          <a:prstGeom prst="straightConnector1">
            <a:avLst/>
          </a:prstGeom>
          <a:ln w="50800">
            <a:solidFill>
              <a:srgbClr val="C00000"/>
            </a:solidFill>
            <a:round/>
            <a:tailEnd type="arrow" w="med" len="med"/>
          </a:ln>
        </p:spPr>
      </p:cxnSp>
      <p:cxnSp>
        <p:nvCxnSpPr>
          <p:cNvPr id="260" name="Straight Arrow Connector 41"/>
          <p:cNvCxnSpPr/>
          <p:nvPr/>
        </p:nvCxnSpPr>
        <p:spPr>
          <a:xfrm flipH="1">
            <a:off x="5601600" y="1580040"/>
            <a:ext cx="173880" cy="346680"/>
          </a:xfrm>
          <a:prstGeom prst="straightConnector1">
            <a:avLst/>
          </a:prstGeom>
          <a:ln w="50800">
            <a:solidFill>
              <a:srgbClr val="C00000"/>
            </a:solidFill>
            <a:round/>
            <a:tailEnd type="arrow" w="med" len="med"/>
          </a:ln>
        </p:spPr>
      </p:cxnSp>
      <p:cxnSp>
        <p:nvCxnSpPr>
          <p:cNvPr id="261" name="Straight Arrow Connector 42"/>
          <p:cNvCxnSpPr/>
          <p:nvPr/>
        </p:nvCxnSpPr>
        <p:spPr>
          <a:xfrm flipH="1">
            <a:off x="6292800" y="2156040"/>
            <a:ext cx="173880" cy="346680"/>
          </a:xfrm>
          <a:prstGeom prst="straightConnector1">
            <a:avLst/>
          </a:prstGeom>
          <a:ln w="50800">
            <a:solidFill>
              <a:srgbClr val="C00000"/>
            </a:solidFill>
            <a:round/>
            <a:tailEnd type="arrow" w="med" len="med"/>
          </a:ln>
        </p:spPr>
      </p:cxnSp>
      <p:cxnSp>
        <p:nvCxnSpPr>
          <p:cNvPr id="262" name="Straight Arrow Connector 43"/>
          <p:cNvCxnSpPr/>
          <p:nvPr/>
        </p:nvCxnSpPr>
        <p:spPr>
          <a:xfrm flipH="1">
            <a:off x="3412440" y="427680"/>
            <a:ext cx="173880" cy="346680"/>
          </a:xfrm>
          <a:prstGeom prst="straightConnector1">
            <a:avLst/>
          </a:prstGeom>
          <a:ln w="50800">
            <a:solidFill>
              <a:srgbClr val="C00000"/>
            </a:solidFill>
            <a:round/>
            <a:tailEnd type="arrow" w="med" len="med"/>
          </a:ln>
        </p:spPr>
      </p:cxnSp>
      <p:cxnSp>
        <p:nvCxnSpPr>
          <p:cNvPr id="263" name="Straight Arrow Connector 44"/>
          <p:cNvCxnSpPr/>
          <p:nvPr/>
        </p:nvCxnSpPr>
        <p:spPr>
          <a:xfrm flipH="1">
            <a:off x="3066840" y="2040840"/>
            <a:ext cx="173880" cy="346680"/>
          </a:xfrm>
          <a:prstGeom prst="straightConnector1">
            <a:avLst/>
          </a:prstGeom>
          <a:ln w="50800">
            <a:solidFill>
              <a:srgbClr val="C00000"/>
            </a:solidFill>
            <a:round/>
            <a:tailEnd type="arrow" w="med" len="med"/>
          </a:ln>
        </p:spPr>
      </p:cxnSp>
      <p:cxnSp>
        <p:nvCxnSpPr>
          <p:cNvPr id="264" name="Straight Arrow Connector 45"/>
          <p:cNvCxnSpPr/>
          <p:nvPr/>
        </p:nvCxnSpPr>
        <p:spPr>
          <a:xfrm flipH="1">
            <a:off x="3873240" y="370080"/>
            <a:ext cx="173880" cy="346680"/>
          </a:xfrm>
          <a:prstGeom prst="straightConnector1">
            <a:avLst/>
          </a:prstGeom>
          <a:ln w="50800">
            <a:solidFill>
              <a:srgbClr val="C00000"/>
            </a:solidFill>
            <a:round/>
            <a:tailEnd type="arrow" w="med" len="med"/>
          </a:ln>
        </p:spPr>
      </p:cxnSp>
      <p:cxnSp>
        <p:nvCxnSpPr>
          <p:cNvPr id="265" name="Straight Arrow Connector 47"/>
          <p:cNvCxnSpPr/>
          <p:nvPr/>
        </p:nvCxnSpPr>
        <p:spPr>
          <a:xfrm flipH="1">
            <a:off x="4564440" y="600480"/>
            <a:ext cx="173880" cy="346680"/>
          </a:xfrm>
          <a:prstGeom prst="straightConnector1">
            <a:avLst/>
          </a:prstGeom>
          <a:ln w="50800">
            <a:solidFill>
              <a:srgbClr val="C00000"/>
            </a:solidFill>
            <a:round/>
            <a:tailEnd type="arrow" w="med" len="med"/>
          </a:ln>
        </p:spPr>
      </p:cxnSp>
      <p:cxnSp>
        <p:nvCxnSpPr>
          <p:cNvPr id="266" name="Straight Arrow Connector 48"/>
          <p:cNvCxnSpPr/>
          <p:nvPr/>
        </p:nvCxnSpPr>
        <p:spPr>
          <a:xfrm flipH="1">
            <a:off x="4910040" y="830880"/>
            <a:ext cx="173880" cy="347040"/>
          </a:xfrm>
          <a:prstGeom prst="straightConnector1">
            <a:avLst/>
          </a:prstGeom>
          <a:ln w="50800">
            <a:solidFill>
              <a:srgbClr val="C00000"/>
            </a:solidFill>
            <a:round/>
            <a:tailEnd type="arrow" w="med" len="med"/>
          </a:ln>
        </p:spPr>
      </p:cxnSp>
      <p:cxnSp>
        <p:nvCxnSpPr>
          <p:cNvPr id="267" name="Straight Arrow Connector 49"/>
          <p:cNvCxnSpPr/>
          <p:nvPr/>
        </p:nvCxnSpPr>
        <p:spPr>
          <a:xfrm flipH="1">
            <a:off x="6811200" y="4172400"/>
            <a:ext cx="173880" cy="346680"/>
          </a:xfrm>
          <a:prstGeom prst="straightConnector1">
            <a:avLst/>
          </a:prstGeom>
          <a:ln w="50800">
            <a:solidFill>
              <a:srgbClr val="C00000"/>
            </a:solidFill>
            <a:round/>
            <a:tailEnd type="arrow" w="med" len="med"/>
          </a:ln>
        </p:spPr>
      </p:cxnSp>
      <p:cxnSp>
        <p:nvCxnSpPr>
          <p:cNvPr id="268" name="Straight Arrow Connector 50"/>
          <p:cNvCxnSpPr/>
          <p:nvPr/>
        </p:nvCxnSpPr>
        <p:spPr>
          <a:xfrm flipH="1">
            <a:off x="4564440" y="4056840"/>
            <a:ext cx="173880" cy="347040"/>
          </a:xfrm>
          <a:prstGeom prst="straightConnector1">
            <a:avLst/>
          </a:prstGeom>
          <a:ln w="50800">
            <a:solidFill>
              <a:srgbClr val="C00000"/>
            </a:solidFill>
            <a:round/>
            <a:tailEnd type="arrow" w="med" len="med"/>
          </a:ln>
        </p:spPr>
      </p:cxnSp>
      <p:cxnSp>
        <p:nvCxnSpPr>
          <p:cNvPr id="269" name="Straight Arrow Connector 51"/>
          <p:cNvCxnSpPr/>
          <p:nvPr/>
        </p:nvCxnSpPr>
        <p:spPr>
          <a:xfrm flipH="1">
            <a:off x="5255640" y="4056840"/>
            <a:ext cx="173880" cy="347040"/>
          </a:xfrm>
          <a:prstGeom prst="straightConnector1">
            <a:avLst/>
          </a:prstGeom>
          <a:ln w="50800">
            <a:solidFill>
              <a:srgbClr val="C00000"/>
            </a:solidFill>
            <a:round/>
            <a:tailEnd type="arrow" w="med" len="med"/>
          </a:ln>
        </p:spPr>
      </p:cxnSp>
      <p:cxnSp>
        <p:nvCxnSpPr>
          <p:cNvPr id="270" name="Straight Arrow Connector 52"/>
          <p:cNvCxnSpPr/>
          <p:nvPr/>
        </p:nvCxnSpPr>
        <p:spPr>
          <a:xfrm flipH="1">
            <a:off x="4046040" y="485280"/>
            <a:ext cx="173880" cy="346680"/>
          </a:xfrm>
          <a:prstGeom prst="straightConnector1">
            <a:avLst/>
          </a:prstGeom>
          <a:ln w="50800">
            <a:solidFill>
              <a:srgbClr val="C00000"/>
            </a:solidFill>
            <a:round/>
            <a:tailEnd type="arrow" w="med" len="med"/>
          </a:ln>
        </p:spPr>
      </p:cxnSp>
      <p:cxnSp>
        <p:nvCxnSpPr>
          <p:cNvPr id="271" name="Straight Arrow Connector 53"/>
          <p:cNvCxnSpPr/>
          <p:nvPr/>
        </p:nvCxnSpPr>
        <p:spPr>
          <a:xfrm flipH="1">
            <a:off x="4852440" y="485280"/>
            <a:ext cx="173880" cy="346680"/>
          </a:xfrm>
          <a:prstGeom prst="straightConnector1">
            <a:avLst/>
          </a:prstGeom>
          <a:ln w="50800">
            <a:solidFill>
              <a:srgbClr val="C00000"/>
            </a:solidFill>
            <a:round/>
            <a:tailEnd type="arrow" w="med" len="med"/>
          </a:ln>
        </p:spPr>
      </p:cxnSp>
      <p:cxnSp>
        <p:nvCxnSpPr>
          <p:cNvPr id="272" name="Straight Arrow Connector 54"/>
          <p:cNvCxnSpPr/>
          <p:nvPr/>
        </p:nvCxnSpPr>
        <p:spPr>
          <a:xfrm flipH="1">
            <a:off x="5486400" y="689040"/>
            <a:ext cx="173880" cy="346680"/>
          </a:xfrm>
          <a:prstGeom prst="straightConnector1">
            <a:avLst/>
          </a:prstGeom>
          <a:ln w="50800">
            <a:solidFill>
              <a:srgbClr val="C00000"/>
            </a:solidFill>
            <a:round/>
            <a:tailEnd type="arrow" w="med" len="med"/>
          </a:ln>
        </p:spPr>
      </p:cxnSp>
      <p:cxnSp>
        <p:nvCxnSpPr>
          <p:cNvPr id="273" name="Straight Arrow Connector 55"/>
          <p:cNvCxnSpPr/>
          <p:nvPr/>
        </p:nvCxnSpPr>
        <p:spPr>
          <a:xfrm flipH="1">
            <a:off x="6753600" y="1118880"/>
            <a:ext cx="173880" cy="347040"/>
          </a:xfrm>
          <a:prstGeom prst="straightConnector1">
            <a:avLst/>
          </a:prstGeom>
          <a:ln w="50800">
            <a:solidFill>
              <a:srgbClr val="C00000"/>
            </a:solidFill>
            <a:round/>
            <a:tailEnd type="arrow" w="med" len="med"/>
          </a:ln>
        </p:spPr>
      </p:cxnSp>
      <p:cxnSp>
        <p:nvCxnSpPr>
          <p:cNvPr id="274" name="Straight Arrow Connector 56"/>
          <p:cNvCxnSpPr/>
          <p:nvPr/>
        </p:nvCxnSpPr>
        <p:spPr>
          <a:xfrm flipH="1">
            <a:off x="7041600" y="2328840"/>
            <a:ext cx="173880" cy="346680"/>
          </a:xfrm>
          <a:prstGeom prst="straightConnector1">
            <a:avLst/>
          </a:prstGeom>
          <a:ln w="50800">
            <a:solidFill>
              <a:srgbClr val="C00000"/>
            </a:solidFill>
            <a:round/>
            <a:tailEnd type="arrow" w="med" len="med"/>
          </a:ln>
        </p:spPr>
      </p:cxnSp>
      <p:cxnSp>
        <p:nvCxnSpPr>
          <p:cNvPr id="275" name="Straight Arrow Connector 58"/>
          <p:cNvCxnSpPr/>
          <p:nvPr/>
        </p:nvCxnSpPr>
        <p:spPr>
          <a:xfrm flipH="1">
            <a:off x="7560000" y="3538440"/>
            <a:ext cx="173880" cy="346680"/>
          </a:xfrm>
          <a:prstGeom prst="straightConnector1">
            <a:avLst/>
          </a:prstGeom>
          <a:ln w="50800">
            <a:solidFill>
              <a:srgbClr val="C00000"/>
            </a:solidFill>
            <a:round/>
            <a:tailEnd type="arrow" w="med" len="med"/>
          </a:ln>
        </p:spPr>
      </p:cxnSp>
      <p:cxnSp>
        <p:nvCxnSpPr>
          <p:cNvPr id="276" name="Straight Arrow Connector 59"/>
          <p:cNvCxnSpPr/>
          <p:nvPr/>
        </p:nvCxnSpPr>
        <p:spPr>
          <a:xfrm flipH="1">
            <a:off x="8308800" y="3480840"/>
            <a:ext cx="174240" cy="346680"/>
          </a:xfrm>
          <a:prstGeom prst="straightConnector1">
            <a:avLst/>
          </a:prstGeom>
          <a:ln w="50800">
            <a:solidFill>
              <a:srgbClr val="C00000"/>
            </a:solidFill>
            <a:round/>
            <a:tailEnd type="arrow" w="med" len="med"/>
          </a:ln>
        </p:spPr>
      </p:cxnSp>
      <p:cxnSp>
        <p:nvCxnSpPr>
          <p:cNvPr id="277" name="Straight Arrow Connector 60"/>
          <p:cNvCxnSpPr/>
          <p:nvPr/>
        </p:nvCxnSpPr>
        <p:spPr>
          <a:xfrm flipH="1">
            <a:off x="7099200" y="4575600"/>
            <a:ext cx="173880" cy="346680"/>
          </a:xfrm>
          <a:prstGeom prst="straightConnector1">
            <a:avLst/>
          </a:prstGeom>
          <a:ln w="50800">
            <a:solidFill>
              <a:srgbClr val="C00000"/>
            </a:solidFill>
            <a:round/>
            <a:tailEnd type="arrow" w="med" len="med"/>
          </a:ln>
        </p:spPr>
      </p:cxnSp>
      <p:cxnSp>
        <p:nvCxnSpPr>
          <p:cNvPr id="278" name="Straight Arrow Connector 61"/>
          <p:cNvCxnSpPr/>
          <p:nvPr/>
        </p:nvCxnSpPr>
        <p:spPr>
          <a:xfrm flipH="1">
            <a:off x="7675200" y="5036400"/>
            <a:ext cx="173880" cy="346680"/>
          </a:xfrm>
          <a:prstGeom prst="straightConnector1">
            <a:avLst/>
          </a:prstGeom>
          <a:ln w="50800">
            <a:solidFill>
              <a:srgbClr val="C00000"/>
            </a:solidFill>
            <a:round/>
            <a:tailEnd type="arrow" w="med" len="med"/>
          </a:ln>
        </p:spPr>
      </p:cxnSp>
      <p:cxnSp>
        <p:nvCxnSpPr>
          <p:cNvPr id="279" name="Straight Arrow Connector 62"/>
          <p:cNvCxnSpPr/>
          <p:nvPr/>
        </p:nvCxnSpPr>
        <p:spPr>
          <a:xfrm flipH="1">
            <a:off x="6580800" y="5151600"/>
            <a:ext cx="173880" cy="346680"/>
          </a:xfrm>
          <a:prstGeom prst="straightConnector1">
            <a:avLst/>
          </a:prstGeom>
          <a:ln w="50800">
            <a:solidFill>
              <a:srgbClr val="C00000"/>
            </a:solidFill>
            <a:round/>
            <a:tailEnd type="arrow" w="med" len="med"/>
          </a:ln>
        </p:spPr>
      </p:cxnSp>
      <p:cxnSp>
        <p:nvCxnSpPr>
          <p:cNvPr id="280" name="Straight Arrow Connector 63"/>
          <p:cNvCxnSpPr/>
          <p:nvPr/>
        </p:nvCxnSpPr>
        <p:spPr>
          <a:xfrm flipH="1">
            <a:off x="6811200" y="5497200"/>
            <a:ext cx="173880" cy="346680"/>
          </a:xfrm>
          <a:prstGeom prst="straightConnector1">
            <a:avLst/>
          </a:prstGeom>
          <a:ln w="50800">
            <a:solidFill>
              <a:srgbClr val="C00000"/>
            </a:solidFill>
            <a:round/>
            <a:tailEnd type="arrow" w="med" len="med"/>
          </a:ln>
        </p:spPr>
      </p:cxnSp>
      <p:cxnSp>
        <p:nvCxnSpPr>
          <p:cNvPr id="281" name="Straight Arrow Connector 64"/>
          <p:cNvCxnSpPr/>
          <p:nvPr/>
        </p:nvCxnSpPr>
        <p:spPr>
          <a:xfrm flipH="1">
            <a:off x="5428440" y="4921200"/>
            <a:ext cx="174240" cy="346680"/>
          </a:xfrm>
          <a:prstGeom prst="straightConnector1">
            <a:avLst/>
          </a:prstGeom>
          <a:ln w="50800">
            <a:solidFill>
              <a:srgbClr val="C00000"/>
            </a:solidFill>
            <a:round/>
            <a:tailEnd type="arrow" w="med" len="med"/>
          </a:ln>
        </p:spPr>
      </p:cxnSp>
      <p:cxnSp>
        <p:nvCxnSpPr>
          <p:cNvPr id="282" name="Straight Arrow Connector 65"/>
          <p:cNvCxnSpPr/>
          <p:nvPr/>
        </p:nvCxnSpPr>
        <p:spPr>
          <a:xfrm flipH="1">
            <a:off x="4276440" y="4575600"/>
            <a:ext cx="173880" cy="346680"/>
          </a:xfrm>
          <a:prstGeom prst="straightConnector1">
            <a:avLst/>
          </a:prstGeom>
          <a:ln w="50800">
            <a:solidFill>
              <a:srgbClr val="C00000"/>
            </a:solidFill>
            <a:round/>
            <a:tailEnd type="arrow" w="med" len="med"/>
          </a:ln>
        </p:spPr>
      </p:cxnSp>
      <p:cxnSp>
        <p:nvCxnSpPr>
          <p:cNvPr id="283" name="Straight Arrow Connector 66"/>
          <p:cNvCxnSpPr/>
          <p:nvPr/>
        </p:nvCxnSpPr>
        <p:spPr>
          <a:xfrm flipH="1">
            <a:off x="6004800" y="5670000"/>
            <a:ext cx="173880" cy="346680"/>
          </a:xfrm>
          <a:prstGeom prst="straightConnector1">
            <a:avLst/>
          </a:prstGeom>
          <a:ln w="50800">
            <a:solidFill>
              <a:srgbClr val="C00000"/>
            </a:solidFill>
            <a:round/>
            <a:tailEnd type="arrow" w="med" len="med"/>
          </a:ln>
        </p:spPr>
      </p:cxnSp>
      <p:cxnSp>
        <p:nvCxnSpPr>
          <p:cNvPr id="284" name="Straight Arrow Connector 67"/>
          <p:cNvCxnSpPr/>
          <p:nvPr/>
        </p:nvCxnSpPr>
        <p:spPr>
          <a:xfrm flipH="1">
            <a:off x="5544000" y="6130800"/>
            <a:ext cx="173880" cy="346680"/>
          </a:xfrm>
          <a:prstGeom prst="straightConnector1">
            <a:avLst/>
          </a:prstGeom>
          <a:ln w="50800">
            <a:solidFill>
              <a:srgbClr val="C00000"/>
            </a:solidFill>
            <a:round/>
            <a:tailEnd type="arrow" w="med" len="med"/>
          </a:ln>
        </p:spPr>
      </p:cxnSp>
      <p:cxnSp>
        <p:nvCxnSpPr>
          <p:cNvPr id="285" name="Straight Arrow Connector 68"/>
          <p:cNvCxnSpPr/>
          <p:nvPr/>
        </p:nvCxnSpPr>
        <p:spPr>
          <a:xfrm flipH="1">
            <a:off x="5716800" y="3538440"/>
            <a:ext cx="173880" cy="346680"/>
          </a:xfrm>
          <a:prstGeom prst="straightConnector1">
            <a:avLst/>
          </a:prstGeom>
          <a:ln w="50800">
            <a:solidFill>
              <a:srgbClr val="C00000"/>
            </a:solidFill>
            <a:round/>
            <a:tailEnd type="arrow" w="med" len="med"/>
          </a:ln>
        </p:spPr>
      </p:cxnSp>
      <p:cxnSp>
        <p:nvCxnSpPr>
          <p:cNvPr id="286" name="Straight Arrow Connector 69"/>
          <p:cNvCxnSpPr/>
          <p:nvPr/>
        </p:nvCxnSpPr>
        <p:spPr>
          <a:xfrm flipH="1">
            <a:off x="4564440" y="1868040"/>
            <a:ext cx="173880" cy="346680"/>
          </a:xfrm>
          <a:prstGeom prst="straightConnector1">
            <a:avLst/>
          </a:prstGeom>
          <a:ln w="50800">
            <a:solidFill>
              <a:srgbClr val="C00000"/>
            </a:solidFill>
            <a:round/>
            <a:tailEnd type="arrow" w="med" len="med"/>
          </a:ln>
        </p:spPr>
      </p:cxnSp>
      <p:cxnSp>
        <p:nvCxnSpPr>
          <p:cNvPr id="287" name="Straight Arrow Connector 70"/>
          <p:cNvCxnSpPr/>
          <p:nvPr/>
        </p:nvCxnSpPr>
        <p:spPr>
          <a:xfrm flipH="1">
            <a:off x="5313240" y="1522440"/>
            <a:ext cx="174240" cy="346680"/>
          </a:xfrm>
          <a:prstGeom prst="straightConnector1">
            <a:avLst/>
          </a:prstGeom>
          <a:ln w="50800">
            <a:solidFill>
              <a:srgbClr val="C00000"/>
            </a:solidFill>
            <a:round/>
            <a:tailEnd type="arrow" w="med" len="med"/>
          </a:ln>
        </p:spPr>
      </p:cxnSp>
      <p:cxnSp>
        <p:nvCxnSpPr>
          <p:cNvPr id="288" name="Straight Arrow Connector 71"/>
          <p:cNvCxnSpPr/>
          <p:nvPr/>
        </p:nvCxnSpPr>
        <p:spPr>
          <a:xfrm flipH="1">
            <a:off x="3815640" y="2098440"/>
            <a:ext cx="173880" cy="346680"/>
          </a:xfrm>
          <a:prstGeom prst="straightConnector1">
            <a:avLst/>
          </a:prstGeom>
          <a:ln w="50800">
            <a:solidFill>
              <a:srgbClr val="C00000"/>
            </a:solidFill>
            <a:round/>
            <a:tailEnd type="arrow" w="med" len="med"/>
          </a:ln>
        </p:spPr>
      </p:cxnSp>
      <p:cxnSp>
        <p:nvCxnSpPr>
          <p:cNvPr id="289" name="Straight Arrow Connector 72"/>
          <p:cNvCxnSpPr/>
          <p:nvPr/>
        </p:nvCxnSpPr>
        <p:spPr>
          <a:xfrm flipH="1">
            <a:off x="4564440" y="830880"/>
            <a:ext cx="173880" cy="347040"/>
          </a:xfrm>
          <a:prstGeom prst="straightConnector1">
            <a:avLst/>
          </a:prstGeom>
          <a:ln w="50800">
            <a:solidFill>
              <a:srgbClr val="C00000"/>
            </a:solidFill>
            <a:round/>
            <a:tailEnd type="arrow" w="med" len="med"/>
          </a:ln>
        </p:spPr>
      </p:cxnSp>
      <p:cxnSp>
        <p:nvCxnSpPr>
          <p:cNvPr id="290" name="Straight Arrow Connector 73"/>
          <p:cNvCxnSpPr/>
          <p:nvPr/>
        </p:nvCxnSpPr>
        <p:spPr>
          <a:xfrm flipH="1">
            <a:off x="6580800" y="1003680"/>
            <a:ext cx="173880" cy="347040"/>
          </a:xfrm>
          <a:prstGeom prst="straightConnector1">
            <a:avLst/>
          </a:prstGeom>
          <a:ln w="50800">
            <a:solidFill>
              <a:srgbClr val="C00000"/>
            </a:solidFill>
            <a:round/>
            <a:tailEnd type="arrow" w="med" len="med"/>
          </a:ln>
        </p:spPr>
      </p:cxnSp>
      <p:cxnSp>
        <p:nvCxnSpPr>
          <p:cNvPr id="291" name="Straight Arrow Connector 74"/>
          <p:cNvCxnSpPr/>
          <p:nvPr/>
        </p:nvCxnSpPr>
        <p:spPr>
          <a:xfrm flipH="1">
            <a:off x="3642840" y="2501640"/>
            <a:ext cx="173880" cy="346680"/>
          </a:xfrm>
          <a:prstGeom prst="straightConnector1">
            <a:avLst/>
          </a:prstGeom>
          <a:ln w="50800">
            <a:solidFill>
              <a:srgbClr val="C00000"/>
            </a:solidFill>
            <a:round/>
            <a:tailEnd type="arrow" w="med" len="med"/>
          </a:ln>
        </p:spPr>
      </p:cxnSp>
      <p:cxnSp>
        <p:nvCxnSpPr>
          <p:cNvPr id="292" name="Straight Arrow Connector 75"/>
          <p:cNvCxnSpPr/>
          <p:nvPr/>
        </p:nvCxnSpPr>
        <p:spPr>
          <a:xfrm flipH="1">
            <a:off x="4161240" y="2732040"/>
            <a:ext cx="173880" cy="346680"/>
          </a:xfrm>
          <a:prstGeom prst="straightConnector1">
            <a:avLst/>
          </a:prstGeom>
          <a:ln w="50800">
            <a:solidFill>
              <a:srgbClr val="C00000"/>
            </a:solidFill>
            <a:round/>
            <a:tailEnd type="arrow" w="med" len="med"/>
          </a:ln>
        </p:spPr>
      </p:cxnSp>
      <p:cxnSp>
        <p:nvCxnSpPr>
          <p:cNvPr id="293" name="Straight Arrow Connector 76"/>
          <p:cNvCxnSpPr/>
          <p:nvPr/>
        </p:nvCxnSpPr>
        <p:spPr>
          <a:xfrm flipH="1">
            <a:off x="3412440" y="1061280"/>
            <a:ext cx="173880" cy="347040"/>
          </a:xfrm>
          <a:prstGeom prst="straightConnector1">
            <a:avLst/>
          </a:prstGeom>
          <a:ln w="50800">
            <a:solidFill>
              <a:srgbClr val="C00000"/>
            </a:solidFill>
            <a:round/>
            <a:tailEnd type="arrow" w="med" len="med"/>
          </a:ln>
        </p:spPr>
      </p:cxnSp>
      <p:cxnSp>
        <p:nvCxnSpPr>
          <p:cNvPr id="294" name="Straight Arrow Connector 77"/>
          <p:cNvCxnSpPr/>
          <p:nvPr/>
        </p:nvCxnSpPr>
        <p:spPr>
          <a:xfrm flipH="1">
            <a:off x="4103640" y="1176840"/>
            <a:ext cx="173880" cy="346680"/>
          </a:xfrm>
          <a:prstGeom prst="straightConnector1">
            <a:avLst/>
          </a:prstGeom>
          <a:ln w="50800">
            <a:solidFill>
              <a:srgbClr val="C00000"/>
            </a:solidFill>
            <a:round/>
            <a:tailEnd type="arrow" w="med" len="med"/>
          </a:ln>
        </p:spPr>
      </p:cxnSp>
      <p:cxnSp>
        <p:nvCxnSpPr>
          <p:cNvPr id="295" name="Straight Arrow Connector 78"/>
          <p:cNvCxnSpPr/>
          <p:nvPr/>
        </p:nvCxnSpPr>
        <p:spPr>
          <a:xfrm flipH="1">
            <a:off x="4967640" y="1349640"/>
            <a:ext cx="173880" cy="346680"/>
          </a:xfrm>
          <a:prstGeom prst="straightConnector1">
            <a:avLst/>
          </a:prstGeom>
          <a:ln w="50800">
            <a:solidFill>
              <a:srgbClr val="C00000"/>
            </a:solidFill>
            <a:round/>
            <a:tailEnd type="arrow" w="med" len="med"/>
          </a:ln>
        </p:spPr>
      </p:cxnSp>
      <p:cxnSp>
        <p:nvCxnSpPr>
          <p:cNvPr id="296" name="Straight Arrow Connector 79"/>
          <p:cNvCxnSpPr/>
          <p:nvPr/>
        </p:nvCxnSpPr>
        <p:spPr>
          <a:xfrm flipH="1">
            <a:off x="6523200" y="2444040"/>
            <a:ext cx="173880" cy="346680"/>
          </a:xfrm>
          <a:prstGeom prst="straightConnector1">
            <a:avLst/>
          </a:prstGeom>
          <a:ln w="50800">
            <a:solidFill>
              <a:srgbClr val="C00000"/>
            </a:solidFill>
            <a:round/>
            <a:tailEnd type="arrow" w="med" len="med"/>
          </a:ln>
        </p:spPr>
      </p:cxnSp>
      <p:cxnSp>
        <p:nvCxnSpPr>
          <p:cNvPr id="297" name="Straight Arrow Connector 80"/>
          <p:cNvCxnSpPr/>
          <p:nvPr/>
        </p:nvCxnSpPr>
        <p:spPr>
          <a:xfrm flipH="1">
            <a:off x="6408000" y="946080"/>
            <a:ext cx="173880" cy="347040"/>
          </a:xfrm>
          <a:prstGeom prst="straightConnector1">
            <a:avLst/>
          </a:prstGeom>
          <a:ln w="50800">
            <a:solidFill>
              <a:srgbClr val="C00000"/>
            </a:solidFill>
            <a:round/>
            <a:tailEnd type="arrow" w="med" len="med"/>
          </a:ln>
        </p:spPr>
      </p:cxnSp>
      <p:cxnSp>
        <p:nvCxnSpPr>
          <p:cNvPr id="298" name="Straight Arrow Connector 81"/>
          <p:cNvCxnSpPr/>
          <p:nvPr/>
        </p:nvCxnSpPr>
        <p:spPr>
          <a:xfrm flipH="1">
            <a:off x="7963200" y="1752840"/>
            <a:ext cx="173880" cy="346680"/>
          </a:xfrm>
          <a:prstGeom prst="straightConnector1">
            <a:avLst/>
          </a:prstGeom>
          <a:ln w="50800">
            <a:solidFill>
              <a:srgbClr val="C00000"/>
            </a:solidFill>
            <a:round/>
            <a:tailEnd type="arrow" w="med" len="med"/>
          </a:ln>
        </p:spPr>
      </p:cxnSp>
      <p:cxnSp>
        <p:nvCxnSpPr>
          <p:cNvPr id="299" name="Straight Arrow Connector 82"/>
          <p:cNvCxnSpPr/>
          <p:nvPr/>
        </p:nvCxnSpPr>
        <p:spPr>
          <a:xfrm flipH="1">
            <a:off x="8308800" y="2616840"/>
            <a:ext cx="174240" cy="346680"/>
          </a:xfrm>
          <a:prstGeom prst="straightConnector1">
            <a:avLst/>
          </a:prstGeom>
          <a:ln w="50800">
            <a:solidFill>
              <a:srgbClr val="C00000"/>
            </a:solidFill>
            <a:round/>
            <a:tailEnd type="arrow" w="med" len="med"/>
          </a:ln>
        </p:spPr>
      </p:cxnSp>
      <p:cxnSp>
        <p:nvCxnSpPr>
          <p:cNvPr id="300" name="Straight Arrow Connector 83"/>
          <p:cNvCxnSpPr/>
          <p:nvPr/>
        </p:nvCxnSpPr>
        <p:spPr>
          <a:xfrm flipH="1">
            <a:off x="8481960" y="3077640"/>
            <a:ext cx="173880" cy="346680"/>
          </a:xfrm>
          <a:prstGeom prst="straightConnector1">
            <a:avLst/>
          </a:prstGeom>
          <a:ln w="50800">
            <a:solidFill>
              <a:srgbClr val="C00000"/>
            </a:solidFill>
            <a:round/>
            <a:tailEnd type="arrow" w="med" len="med"/>
          </a:ln>
        </p:spPr>
      </p:cxnSp>
      <p:cxnSp>
        <p:nvCxnSpPr>
          <p:cNvPr id="301" name="Straight Arrow Connector 84"/>
          <p:cNvCxnSpPr/>
          <p:nvPr/>
        </p:nvCxnSpPr>
        <p:spPr>
          <a:xfrm flipH="1">
            <a:off x="7675200" y="2847240"/>
            <a:ext cx="173880" cy="346680"/>
          </a:xfrm>
          <a:prstGeom prst="straightConnector1">
            <a:avLst/>
          </a:prstGeom>
          <a:ln w="50800">
            <a:solidFill>
              <a:srgbClr val="C00000"/>
            </a:solidFill>
            <a:round/>
            <a:tailEnd type="arrow" w="med" len="med"/>
          </a:ln>
        </p:spPr>
      </p:cxnSp>
      <p:cxnSp>
        <p:nvCxnSpPr>
          <p:cNvPr id="302" name="Straight Arrow Connector 85"/>
          <p:cNvCxnSpPr/>
          <p:nvPr/>
        </p:nvCxnSpPr>
        <p:spPr>
          <a:xfrm flipH="1">
            <a:off x="7560000" y="1522440"/>
            <a:ext cx="173880" cy="346680"/>
          </a:xfrm>
          <a:prstGeom prst="straightConnector1">
            <a:avLst/>
          </a:prstGeom>
          <a:ln w="50800">
            <a:solidFill>
              <a:srgbClr val="C00000"/>
            </a:solidFill>
            <a:round/>
            <a:tailEnd type="arrow" w="med" len="med"/>
          </a:ln>
        </p:spPr>
      </p:cxnSp>
      <p:cxnSp>
        <p:nvCxnSpPr>
          <p:cNvPr id="303" name="Straight Arrow Connector 86"/>
          <p:cNvCxnSpPr/>
          <p:nvPr/>
        </p:nvCxnSpPr>
        <p:spPr>
          <a:xfrm flipH="1">
            <a:off x="5025240" y="2098440"/>
            <a:ext cx="173880" cy="346680"/>
          </a:xfrm>
          <a:prstGeom prst="straightConnector1">
            <a:avLst/>
          </a:prstGeom>
          <a:ln w="50800">
            <a:solidFill>
              <a:srgbClr val="C00000"/>
            </a:solidFill>
            <a:round/>
            <a:tailEnd type="arrow" w="med" len="med"/>
          </a:ln>
        </p:spPr>
      </p:cxnSp>
      <p:cxnSp>
        <p:nvCxnSpPr>
          <p:cNvPr id="304" name="Straight Arrow Connector 87"/>
          <p:cNvCxnSpPr/>
          <p:nvPr/>
        </p:nvCxnSpPr>
        <p:spPr>
          <a:xfrm flipH="1">
            <a:off x="2778840" y="1176840"/>
            <a:ext cx="173880" cy="346680"/>
          </a:xfrm>
          <a:prstGeom prst="straightConnector1">
            <a:avLst/>
          </a:prstGeom>
          <a:ln w="50800">
            <a:solidFill>
              <a:srgbClr val="C00000"/>
            </a:solidFill>
            <a:round/>
            <a:tailEnd type="arrow" w="med" len="med"/>
          </a:ln>
        </p:spPr>
      </p:cxnSp>
      <p:cxnSp>
        <p:nvCxnSpPr>
          <p:cNvPr id="305" name="Straight Arrow Connector 88"/>
          <p:cNvCxnSpPr/>
          <p:nvPr/>
        </p:nvCxnSpPr>
        <p:spPr>
          <a:xfrm flipH="1">
            <a:off x="5370840" y="1118880"/>
            <a:ext cx="174240" cy="347040"/>
          </a:xfrm>
          <a:prstGeom prst="straightConnector1">
            <a:avLst/>
          </a:prstGeom>
          <a:ln w="50800">
            <a:solidFill>
              <a:srgbClr val="C00000"/>
            </a:solidFill>
            <a:round/>
            <a:tailEnd type="arrow" w="med" len="med"/>
          </a:ln>
        </p:spPr>
      </p:cxnSp>
      <p:cxnSp>
        <p:nvCxnSpPr>
          <p:cNvPr id="306" name="Straight Arrow Connector 89"/>
          <p:cNvCxnSpPr/>
          <p:nvPr/>
        </p:nvCxnSpPr>
        <p:spPr>
          <a:xfrm flipH="1">
            <a:off x="3182040" y="2789640"/>
            <a:ext cx="173880" cy="346680"/>
          </a:xfrm>
          <a:prstGeom prst="straightConnector1">
            <a:avLst/>
          </a:prstGeom>
          <a:ln w="50800">
            <a:solidFill>
              <a:srgbClr val="C00000"/>
            </a:solidFill>
            <a:round/>
            <a:tailEnd type="arrow" w="med" len="med"/>
          </a:ln>
        </p:spPr>
      </p:cxnSp>
      <p:cxnSp>
        <p:nvCxnSpPr>
          <p:cNvPr id="307" name="Straight Arrow Connector 90"/>
          <p:cNvCxnSpPr/>
          <p:nvPr/>
        </p:nvCxnSpPr>
        <p:spPr>
          <a:xfrm flipH="1">
            <a:off x="8424000" y="6937200"/>
            <a:ext cx="174240" cy="347040"/>
          </a:xfrm>
          <a:prstGeom prst="straightConnector1">
            <a:avLst/>
          </a:prstGeom>
          <a:ln w="50800">
            <a:solidFill>
              <a:srgbClr val="C00000"/>
            </a:solidFill>
            <a:round/>
            <a:tailEnd type="arrow" w="med" len="med"/>
          </a:ln>
        </p:spPr>
      </p:cxn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 name="Picture 3"/>
          <p:cNvPicPr/>
          <p:nvPr/>
        </p:nvPicPr>
        <p:blipFill>
          <a:blip r:embed="rId3"/>
          <a:stretch/>
        </p:blipFill>
        <p:spPr>
          <a:xfrm>
            <a:off x="10635480" y="7686360"/>
            <a:ext cx="275400" cy="461160"/>
          </a:xfrm>
          <a:prstGeom prst="rect">
            <a:avLst/>
          </a:prstGeom>
          <a:noFill/>
          <a:ln w="9525">
            <a:noFill/>
          </a:ln>
        </p:spPr>
      </p:pic>
      <p:pic>
        <p:nvPicPr>
          <p:cNvPr id="309" name="Picture 6"/>
          <p:cNvPicPr/>
          <p:nvPr/>
        </p:nvPicPr>
        <p:blipFill>
          <a:blip r:embed="rId3"/>
          <a:stretch/>
        </p:blipFill>
        <p:spPr>
          <a:xfrm>
            <a:off x="10627560" y="7686360"/>
            <a:ext cx="275400" cy="461160"/>
          </a:xfrm>
          <a:prstGeom prst="rect">
            <a:avLst/>
          </a:prstGeom>
          <a:noFill/>
          <a:ln w="9525">
            <a:noFill/>
          </a:ln>
        </p:spPr>
      </p:pic>
      <p:pic>
        <p:nvPicPr>
          <p:cNvPr id="310" name="Picture 2" descr="G:\Publish\Natural Process\Art Masters\1 San Vicente Bridge Adjusted.jpg"/>
          <p:cNvPicPr/>
          <p:nvPr/>
        </p:nvPicPr>
        <p:blipFill>
          <a:blip r:embed="rId4"/>
          <a:stretch/>
        </p:blipFill>
        <p:spPr>
          <a:xfrm>
            <a:off x="2246760" y="0"/>
            <a:ext cx="6522120" cy="8249040"/>
          </a:xfrm>
          <a:prstGeom prst="rect">
            <a:avLst/>
          </a:prstGeom>
          <a:noFill/>
          <a:ln w="0">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1" name="Picture 3"/>
          <p:cNvPicPr/>
          <p:nvPr/>
        </p:nvPicPr>
        <p:blipFill>
          <a:blip r:embed="rId3"/>
          <a:stretch/>
        </p:blipFill>
        <p:spPr>
          <a:xfrm>
            <a:off x="10635480" y="7686360"/>
            <a:ext cx="275400" cy="461160"/>
          </a:xfrm>
          <a:prstGeom prst="rect">
            <a:avLst/>
          </a:prstGeom>
          <a:noFill/>
          <a:ln w="9525">
            <a:noFill/>
          </a:ln>
        </p:spPr>
      </p:pic>
      <p:sp>
        <p:nvSpPr>
          <p:cNvPr id="312" name="object 6"/>
          <p:cNvSpPr/>
          <p:nvPr/>
        </p:nvSpPr>
        <p:spPr>
          <a:xfrm>
            <a:off x="1522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pic>
        <p:nvPicPr>
          <p:cNvPr id="313" name="Picture 6"/>
          <p:cNvPicPr/>
          <p:nvPr/>
        </p:nvPicPr>
        <p:blipFill>
          <a:blip r:embed="rId3"/>
          <a:stretch/>
        </p:blipFill>
        <p:spPr>
          <a:xfrm>
            <a:off x="10627560" y="7686360"/>
            <a:ext cx="275400" cy="461160"/>
          </a:xfrm>
          <a:prstGeom prst="rect">
            <a:avLst/>
          </a:prstGeom>
          <a:noFill/>
          <a:ln w="9525">
            <a:noFill/>
          </a:ln>
        </p:spPr>
      </p:pic>
      <p:pic>
        <p:nvPicPr>
          <p:cNvPr id="314" name="Picture 2" descr="G:\Publish\Natural Process\Art Masters\1 San Vicente Bridge Adjusted.jpg"/>
          <p:cNvPicPr/>
          <p:nvPr/>
        </p:nvPicPr>
        <p:blipFill>
          <a:blip r:embed="rId4"/>
          <a:srcRect r="12348" b="48821"/>
          <a:stretch/>
        </p:blipFill>
        <p:spPr>
          <a:xfrm>
            <a:off x="0" y="0"/>
            <a:ext cx="11145960" cy="8228520"/>
          </a:xfrm>
          <a:prstGeom prst="rect">
            <a:avLst/>
          </a:prstGeom>
          <a:noFill/>
          <a:ln w="0">
            <a:noFill/>
          </a:ln>
        </p:spPr>
      </p:pic>
      <p:sp>
        <p:nvSpPr>
          <p:cNvPr id="315" name="Oval 14"/>
          <p:cNvSpPr/>
          <p:nvPr/>
        </p:nvSpPr>
        <p:spPr>
          <a:xfrm>
            <a:off x="9345960" y="2962800"/>
            <a:ext cx="690120" cy="517320"/>
          </a:xfrm>
          <a:prstGeom prst="ellipse">
            <a:avLst/>
          </a:prstGeom>
          <a:noFill/>
          <a:ln>
            <a:solidFill>
              <a:srgbClr val="C00000"/>
            </a:solidFill>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6" name="Picture 2" descr="G:\Photos\Incoming 24\Incoming 3-24\DSCN4921.JPG"/>
          <p:cNvPicPr/>
          <p:nvPr/>
        </p:nvPicPr>
        <p:blipFill>
          <a:blip r:embed="rId3" cstate="print"/>
          <a:stretch/>
        </p:blipFill>
        <p:spPr>
          <a:xfrm>
            <a:off x="0" y="0"/>
            <a:ext cx="10971720" cy="8228520"/>
          </a:xfrm>
          <a:prstGeom prst="rect">
            <a:avLst/>
          </a:prstGeom>
          <a:noFill/>
          <a:ln w="0">
            <a:noFill/>
          </a:ln>
        </p:spPr>
      </p:pic>
      <p:sp>
        <p:nvSpPr>
          <p:cNvPr id="317" name="Oval 15"/>
          <p:cNvSpPr/>
          <p:nvPr/>
        </p:nvSpPr>
        <p:spPr>
          <a:xfrm>
            <a:off x="8366760" y="6073560"/>
            <a:ext cx="114120" cy="114120"/>
          </a:xfrm>
          <a:prstGeom prst="ellipse">
            <a:avLst/>
          </a:prstGeom>
          <a:solidFill>
            <a:srgbClr val="FF0000"/>
          </a:solidFill>
          <a:ln>
            <a:solidFill>
              <a:srgbClr val="000000"/>
            </a:solidFill>
            <a:round/>
          </a:ln>
        </p:spPr>
        <p:style>
          <a:lnRef idx="2">
            <a:schemeClr val="accent1">
              <a:shade val="50000"/>
            </a:schemeClr>
          </a:lnRef>
          <a:fillRef idx="1">
            <a:schemeClr val="accent1"/>
          </a:fillRef>
          <a:effectRef idx="0">
            <a:schemeClr val="accent1"/>
          </a:effectRef>
          <a:fontRef idx="minor"/>
        </p:style>
        <p:txBody>
          <a:bodyPr lIns="57240" tIns="36720" rIns="57240" bIns="36720" anchor="ctr">
            <a:noAutofit/>
          </a:bodyPr>
          <a:lstStyle/>
          <a:p>
            <a:endParaRPr lang="en-US" sz="2200" b="0" u="none" strike="noStrike">
              <a:solidFill>
                <a:schemeClr val="lt1"/>
              </a:solidFill>
              <a:effectLst/>
              <a:uFillTx/>
              <a:latin typeface="Calibri"/>
            </a:endParaRPr>
          </a:p>
        </p:txBody>
      </p:sp>
      <p:sp>
        <p:nvSpPr>
          <p:cNvPr id="318" name="Oval 16"/>
          <p:cNvSpPr/>
          <p:nvPr/>
        </p:nvSpPr>
        <p:spPr>
          <a:xfrm>
            <a:off x="6408000" y="5670360"/>
            <a:ext cx="114120" cy="114120"/>
          </a:xfrm>
          <a:prstGeom prst="ellipse">
            <a:avLst/>
          </a:prstGeom>
          <a:solidFill>
            <a:srgbClr val="FF0000"/>
          </a:solidFill>
          <a:ln>
            <a:solidFill>
              <a:srgbClr val="000000"/>
            </a:solidFill>
            <a:round/>
          </a:ln>
        </p:spPr>
        <p:style>
          <a:lnRef idx="2">
            <a:schemeClr val="accent1">
              <a:shade val="50000"/>
            </a:schemeClr>
          </a:lnRef>
          <a:fillRef idx="1">
            <a:schemeClr val="accent1"/>
          </a:fillRef>
          <a:effectRef idx="0">
            <a:schemeClr val="accent1"/>
          </a:effectRef>
          <a:fontRef idx="minor"/>
        </p:style>
        <p:txBody>
          <a:bodyPr lIns="57240" tIns="36720" rIns="57240" bIns="36720" anchor="ctr">
            <a:noAutofit/>
          </a:bodyPr>
          <a:lstStyle/>
          <a:p>
            <a:endParaRPr lang="en-US" sz="2200" b="0" u="none" strike="noStrike">
              <a:solidFill>
                <a:schemeClr val="lt1"/>
              </a:solidFill>
              <a:effectLst/>
              <a:uFillTx/>
              <a:latin typeface="Calibri"/>
            </a:endParaRPr>
          </a:p>
        </p:txBody>
      </p:sp>
      <p:sp>
        <p:nvSpPr>
          <p:cNvPr id="319" name="Oval 17"/>
          <p:cNvSpPr/>
          <p:nvPr/>
        </p:nvSpPr>
        <p:spPr>
          <a:xfrm>
            <a:off x="2606040" y="6361560"/>
            <a:ext cx="114120" cy="114120"/>
          </a:xfrm>
          <a:prstGeom prst="ellipse">
            <a:avLst/>
          </a:prstGeom>
          <a:solidFill>
            <a:srgbClr val="FF0000"/>
          </a:solidFill>
          <a:ln>
            <a:solidFill>
              <a:srgbClr val="000000"/>
            </a:solidFill>
            <a:round/>
          </a:ln>
        </p:spPr>
        <p:style>
          <a:lnRef idx="2">
            <a:schemeClr val="accent1">
              <a:shade val="50000"/>
            </a:schemeClr>
          </a:lnRef>
          <a:fillRef idx="1">
            <a:schemeClr val="accent1"/>
          </a:fillRef>
          <a:effectRef idx="0">
            <a:schemeClr val="accent1"/>
          </a:effectRef>
          <a:fontRef idx="minor"/>
        </p:style>
        <p:txBody>
          <a:bodyPr lIns="57240" tIns="36720" rIns="57240" bIns="36720" anchor="ctr">
            <a:noAutofit/>
          </a:bodyPr>
          <a:lstStyle/>
          <a:p>
            <a:endParaRPr lang="en-US" sz="2200" b="0" u="none" strike="noStrike">
              <a:solidFill>
                <a:schemeClr val="lt1"/>
              </a:solidFill>
              <a:effectLst/>
              <a:uFillTx/>
              <a:latin typeface="Calibri"/>
            </a:endParaRPr>
          </a:p>
        </p:txBody>
      </p:sp>
      <p:sp>
        <p:nvSpPr>
          <p:cNvPr id="320" name="Oval 18"/>
          <p:cNvSpPr/>
          <p:nvPr/>
        </p:nvSpPr>
        <p:spPr>
          <a:xfrm>
            <a:off x="3182040" y="5497200"/>
            <a:ext cx="114120" cy="114120"/>
          </a:xfrm>
          <a:prstGeom prst="ellipse">
            <a:avLst/>
          </a:prstGeom>
          <a:solidFill>
            <a:srgbClr val="FF0000"/>
          </a:solidFill>
          <a:ln>
            <a:solidFill>
              <a:srgbClr val="000000"/>
            </a:solidFill>
            <a:round/>
          </a:ln>
        </p:spPr>
        <p:style>
          <a:lnRef idx="2">
            <a:schemeClr val="accent1">
              <a:shade val="50000"/>
            </a:schemeClr>
          </a:lnRef>
          <a:fillRef idx="1">
            <a:schemeClr val="accent1"/>
          </a:fillRef>
          <a:effectRef idx="0">
            <a:schemeClr val="accent1"/>
          </a:effectRef>
          <a:fontRef idx="minor"/>
        </p:style>
        <p:txBody>
          <a:bodyPr lIns="57240" tIns="36720" rIns="57240" bIns="36720" anchor="ctr">
            <a:noAutofit/>
          </a:bodyPr>
          <a:lstStyle/>
          <a:p>
            <a:endParaRPr lang="en-US" sz="2200" b="0" u="none" strike="noStrike">
              <a:solidFill>
                <a:schemeClr val="lt1"/>
              </a:solidFill>
              <a:effectLst/>
              <a:uFillTx/>
              <a:latin typeface="Calibri"/>
            </a:endParaRPr>
          </a:p>
        </p:txBody>
      </p:sp>
      <p:sp>
        <p:nvSpPr>
          <p:cNvPr id="321" name="Oval 19"/>
          <p:cNvSpPr/>
          <p:nvPr/>
        </p:nvSpPr>
        <p:spPr>
          <a:xfrm>
            <a:off x="4795200" y="5497200"/>
            <a:ext cx="364680" cy="364680"/>
          </a:xfrm>
          <a:prstGeom prst="ellipse">
            <a:avLst/>
          </a:prstGeom>
          <a:solidFill>
            <a:srgbClr val="FFC000"/>
          </a:solidFill>
          <a:ln>
            <a:solidFill>
              <a:srgbClr val="000000"/>
            </a:solidFill>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sp>
        <p:nvSpPr>
          <p:cNvPr id="322" name="Oval 20"/>
          <p:cNvSpPr/>
          <p:nvPr/>
        </p:nvSpPr>
        <p:spPr>
          <a:xfrm>
            <a:off x="1742040" y="5900760"/>
            <a:ext cx="114120" cy="114120"/>
          </a:xfrm>
          <a:prstGeom prst="ellipse">
            <a:avLst/>
          </a:prstGeom>
          <a:solidFill>
            <a:srgbClr val="FF0000"/>
          </a:solidFill>
          <a:ln>
            <a:solidFill>
              <a:srgbClr val="000000"/>
            </a:solidFill>
            <a:round/>
          </a:ln>
        </p:spPr>
        <p:style>
          <a:lnRef idx="2">
            <a:schemeClr val="accent1">
              <a:shade val="50000"/>
            </a:schemeClr>
          </a:lnRef>
          <a:fillRef idx="1">
            <a:schemeClr val="accent1"/>
          </a:fillRef>
          <a:effectRef idx="0">
            <a:schemeClr val="accent1"/>
          </a:effectRef>
          <a:fontRef idx="minor"/>
        </p:style>
        <p:txBody>
          <a:bodyPr lIns="57240" tIns="36720" rIns="57240" bIns="36720" anchor="ctr">
            <a:noAutofit/>
          </a:bodyPr>
          <a:lstStyle/>
          <a:p>
            <a:endParaRPr lang="en-US" sz="2200" b="0" u="none" strike="noStrike">
              <a:solidFill>
                <a:schemeClr val="lt1"/>
              </a:solidFill>
              <a:effectLst/>
              <a:uFillTx/>
              <a:latin typeface="Calibri"/>
            </a:endParaRPr>
          </a:p>
        </p:txBody>
      </p:sp>
      <p:sp>
        <p:nvSpPr>
          <p:cNvPr id="323" name="Oval 21"/>
          <p:cNvSpPr/>
          <p:nvPr/>
        </p:nvSpPr>
        <p:spPr>
          <a:xfrm>
            <a:off x="6984360" y="3769200"/>
            <a:ext cx="114120" cy="114120"/>
          </a:xfrm>
          <a:prstGeom prst="ellipse">
            <a:avLst/>
          </a:prstGeom>
          <a:solidFill>
            <a:srgbClr val="FF0000"/>
          </a:solidFill>
          <a:ln>
            <a:solidFill>
              <a:srgbClr val="000000"/>
            </a:solidFill>
            <a:round/>
          </a:ln>
        </p:spPr>
        <p:style>
          <a:lnRef idx="2">
            <a:schemeClr val="accent1">
              <a:shade val="50000"/>
            </a:schemeClr>
          </a:lnRef>
          <a:fillRef idx="1">
            <a:schemeClr val="accent1"/>
          </a:fillRef>
          <a:effectRef idx="0">
            <a:schemeClr val="accent1"/>
          </a:effectRef>
          <a:fontRef idx="minor"/>
        </p:style>
        <p:txBody>
          <a:bodyPr lIns="57240" tIns="36720" rIns="57240" bIns="36720" anchor="ctr">
            <a:noAutofit/>
          </a:bodyPr>
          <a:lstStyle/>
          <a:p>
            <a:endParaRPr lang="en-US" sz="2200" b="0" u="none" strike="noStrike">
              <a:solidFill>
                <a:schemeClr val="lt1"/>
              </a:solidFill>
              <a:effectLst/>
              <a:uFillTx/>
              <a:latin typeface="Calibri"/>
            </a:endParaRPr>
          </a:p>
        </p:txBody>
      </p:sp>
      <p:sp>
        <p:nvSpPr>
          <p:cNvPr id="324" name="Oval 23"/>
          <p:cNvSpPr/>
          <p:nvPr/>
        </p:nvSpPr>
        <p:spPr>
          <a:xfrm>
            <a:off x="3930840" y="5382000"/>
            <a:ext cx="114120" cy="114120"/>
          </a:xfrm>
          <a:prstGeom prst="ellipse">
            <a:avLst/>
          </a:prstGeom>
          <a:solidFill>
            <a:srgbClr val="FF0000"/>
          </a:solidFill>
          <a:ln>
            <a:solidFill>
              <a:srgbClr val="000000"/>
            </a:solidFill>
            <a:round/>
          </a:ln>
        </p:spPr>
        <p:style>
          <a:lnRef idx="2">
            <a:schemeClr val="accent1">
              <a:shade val="50000"/>
            </a:schemeClr>
          </a:lnRef>
          <a:fillRef idx="1">
            <a:schemeClr val="accent1"/>
          </a:fillRef>
          <a:effectRef idx="0">
            <a:schemeClr val="accent1"/>
          </a:effectRef>
          <a:fontRef idx="minor"/>
        </p:style>
        <p:txBody>
          <a:bodyPr lIns="57240" tIns="36720" rIns="57240" bIns="36720" anchor="ctr">
            <a:noAutofit/>
          </a:bodyPr>
          <a:lstStyle/>
          <a:p>
            <a:endParaRPr lang="en-US" sz="2200" b="0" u="none" strike="noStrike">
              <a:solidFill>
                <a:schemeClr val="lt1"/>
              </a:solidFill>
              <a:effectLst/>
              <a:uFillTx/>
              <a:latin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5" name="Picture 3"/>
          <p:cNvPicPr/>
          <p:nvPr/>
        </p:nvPicPr>
        <p:blipFill>
          <a:blip r:embed="rId3"/>
          <a:stretch/>
        </p:blipFill>
        <p:spPr>
          <a:xfrm>
            <a:off x="10635480" y="7686360"/>
            <a:ext cx="275400" cy="461160"/>
          </a:xfrm>
          <a:prstGeom prst="rect">
            <a:avLst/>
          </a:prstGeom>
          <a:noFill/>
          <a:ln w="9525">
            <a:noFill/>
          </a:ln>
        </p:spPr>
      </p:pic>
      <p:sp>
        <p:nvSpPr>
          <p:cNvPr id="326" name="object 6"/>
          <p:cNvSpPr/>
          <p:nvPr/>
        </p:nvSpPr>
        <p:spPr>
          <a:xfrm>
            <a:off x="1522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pic>
        <p:nvPicPr>
          <p:cNvPr id="327" name="Picture 6"/>
          <p:cNvPicPr/>
          <p:nvPr/>
        </p:nvPicPr>
        <p:blipFill>
          <a:blip r:embed="rId3"/>
          <a:stretch/>
        </p:blipFill>
        <p:spPr>
          <a:xfrm>
            <a:off x="10627560" y="7686360"/>
            <a:ext cx="275400" cy="461160"/>
          </a:xfrm>
          <a:prstGeom prst="rect">
            <a:avLst/>
          </a:prstGeom>
          <a:noFill/>
          <a:ln w="9525">
            <a:noFill/>
          </a:ln>
        </p:spPr>
      </p:pic>
      <p:pic>
        <p:nvPicPr>
          <p:cNvPr id="328" name="Picture 2" descr="G:\Publish\Natural Process\Art Masters\1 San Vicente Bridge Adjusted.jpg"/>
          <p:cNvPicPr/>
          <p:nvPr/>
        </p:nvPicPr>
        <p:blipFill>
          <a:blip r:embed="rId4"/>
          <a:srcRect r="12348" b="48821"/>
          <a:stretch/>
        </p:blipFill>
        <p:spPr>
          <a:xfrm>
            <a:off x="0" y="0"/>
            <a:ext cx="11145960" cy="8228520"/>
          </a:xfrm>
          <a:prstGeom prst="rect">
            <a:avLst/>
          </a:prstGeom>
          <a:noFill/>
          <a:ln w="0">
            <a:noFill/>
          </a:ln>
        </p:spPr>
      </p:pic>
      <p:sp>
        <p:nvSpPr>
          <p:cNvPr id="329" name="Oval 14"/>
          <p:cNvSpPr/>
          <p:nvPr/>
        </p:nvSpPr>
        <p:spPr>
          <a:xfrm>
            <a:off x="9345960" y="2962800"/>
            <a:ext cx="690120" cy="517320"/>
          </a:xfrm>
          <a:prstGeom prst="ellipse">
            <a:avLst/>
          </a:prstGeom>
          <a:noFill/>
          <a:ln>
            <a:solidFill>
              <a:srgbClr val="C00000"/>
            </a:solidFill>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0" name="Picture 2" descr="https://i0.wp.com/baynature.org/wp-content/uploads/2026/03/090-P121771-1-copy-1.jpg?fit=2255%2C1503&amp;ssl=1"/>
          <p:cNvPicPr/>
          <p:nvPr/>
        </p:nvPicPr>
        <p:blipFill>
          <a:blip r:embed="rId3"/>
          <a:srcRect l="5109" r="5957"/>
          <a:stretch/>
        </p:blipFill>
        <p:spPr>
          <a:xfrm>
            <a:off x="0" y="0"/>
            <a:ext cx="10971720" cy="8223120"/>
          </a:xfrm>
          <a:prstGeom prst="rect">
            <a:avLst/>
          </a:prstGeom>
          <a:noFill/>
          <a:ln w="0">
            <a:noFill/>
          </a:ln>
        </p:spPr>
      </p:pic>
      <p:sp>
        <p:nvSpPr>
          <p:cNvPr id="331" name="object 6"/>
          <p:cNvSpPr/>
          <p:nvPr/>
        </p:nvSpPr>
        <p:spPr>
          <a:xfrm>
            <a:off x="115560" y="7904880"/>
            <a:ext cx="343404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tabLst>
                <a:tab pos="0" algn="l"/>
              </a:tabLst>
            </a:pPr>
            <a:r>
              <a:rPr lang="en-US" sz="1200" b="1" u="none" strike="noStrike">
                <a:solidFill>
                  <a:srgbClr val="FFFFFF"/>
                </a:solidFill>
                <a:effectLst/>
                <a:uFillTx/>
                <a:latin typeface="Calibri"/>
              </a:rPr>
              <a:t>Brian Baer, © 2025 / California State Parks</a:t>
            </a:r>
            <a:endParaRPr lang="en-US" sz="1200" b="0" u="none" strike="noStrike">
              <a:solidFill>
                <a:srgbClr val="FFFFFF"/>
              </a:solidFill>
              <a:effectLst/>
              <a:uFillTx/>
              <a:latin typeface="Arial"/>
            </a:endParaRPr>
          </a:p>
        </p:txBody>
      </p:sp>
      <p:pic>
        <p:nvPicPr>
          <p:cNvPr id="332" name="Picture 3"/>
          <p:cNvPicPr/>
          <p:nvPr/>
        </p:nvPicPr>
        <p:blipFill>
          <a:blip r:embed="rId4"/>
          <a:stretch/>
        </p:blipFill>
        <p:spPr>
          <a:xfrm>
            <a:off x="10602000" y="7615440"/>
            <a:ext cx="275400" cy="461160"/>
          </a:xfrm>
          <a:prstGeom prst="rect">
            <a:avLst/>
          </a:prstGeom>
          <a:noFill/>
          <a:ln w="9525">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3" name="Picture 2" descr="G:\Photos\Incoming 24\Incoming 3-24\DSCN4907.JPG"/>
          <p:cNvPicPr/>
          <p:nvPr/>
        </p:nvPicPr>
        <p:blipFill>
          <a:blip r:embed="rId3" cstate="print"/>
          <a:stretch/>
        </p:blipFill>
        <p:spPr>
          <a:xfrm>
            <a:off x="0" y="0"/>
            <a:ext cx="10971720" cy="8228520"/>
          </a:xfrm>
          <a:prstGeom prst="rect">
            <a:avLst/>
          </a:prstGeom>
          <a:noFill/>
          <a:ln w="0">
            <a:noFill/>
          </a:ln>
        </p:spPr>
      </p:pic>
      <p:pic>
        <p:nvPicPr>
          <p:cNvPr id="334" name="Picture 3"/>
          <p:cNvPicPr/>
          <p:nvPr/>
        </p:nvPicPr>
        <p:blipFill>
          <a:blip r:embed="rId4"/>
          <a:stretch/>
        </p:blipFill>
        <p:spPr>
          <a:xfrm>
            <a:off x="10635480" y="7686360"/>
            <a:ext cx="275400" cy="461160"/>
          </a:xfrm>
          <a:prstGeom prst="rect">
            <a:avLst/>
          </a:prstGeom>
          <a:noFill/>
          <a:ln w="9525">
            <a:noFill/>
          </a:ln>
        </p:spPr>
      </p:pic>
      <p:sp>
        <p:nvSpPr>
          <p:cNvPr id="335" name="object 6"/>
          <p:cNvSpPr/>
          <p:nvPr/>
        </p:nvSpPr>
        <p:spPr>
          <a:xfrm>
            <a:off x="1522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pic>
        <p:nvPicPr>
          <p:cNvPr id="336" name="Picture 6"/>
          <p:cNvPicPr/>
          <p:nvPr/>
        </p:nvPicPr>
        <p:blipFill>
          <a:blip r:embed="rId4"/>
          <a:stretch/>
        </p:blipFill>
        <p:spPr>
          <a:xfrm>
            <a:off x="10627560" y="7686360"/>
            <a:ext cx="275400" cy="461160"/>
          </a:xfrm>
          <a:prstGeom prst="rect">
            <a:avLst/>
          </a:prstGeom>
          <a:noFill/>
          <a:ln w="9525">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 name="Picture 3" descr="G:\Photos\Incoming 24\Incoming 3-24\DSCN4909.JPG"/>
          <p:cNvPicPr/>
          <p:nvPr/>
        </p:nvPicPr>
        <p:blipFill>
          <a:blip r:embed="rId3"/>
          <a:srcRect t="22500" b="21225"/>
          <a:stretch/>
        </p:blipFill>
        <p:spPr>
          <a:xfrm>
            <a:off x="0" y="0"/>
            <a:ext cx="10971720" cy="8232120"/>
          </a:xfrm>
          <a:prstGeom prst="rect">
            <a:avLst/>
          </a:prstGeom>
          <a:noFill/>
          <a:ln w="0">
            <a:noFill/>
          </a:ln>
        </p:spPr>
      </p:pic>
      <p:pic>
        <p:nvPicPr>
          <p:cNvPr id="338" name="Picture 3"/>
          <p:cNvPicPr/>
          <p:nvPr/>
        </p:nvPicPr>
        <p:blipFill>
          <a:blip r:embed="rId4"/>
          <a:stretch/>
        </p:blipFill>
        <p:spPr>
          <a:xfrm>
            <a:off x="10635480" y="7686360"/>
            <a:ext cx="275400" cy="461160"/>
          </a:xfrm>
          <a:prstGeom prst="rect">
            <a:avLst/>
          </a:prstGeom>
          <a:noFill/>
          <a:ln w="9525">
            <a:noFill/>
          </a:ln>
        </p:spPr>
      </p:pic>
      <p:sp>
        <p:nvSpPr>
          <p:cNvPr id="339" name="object 6"/>
          <p:cNvSpPr/>
          <p:nvPr/>
        </p:nvSpPr>
        <p:spPr>
          <a:xfrm>
            <a:off x="1522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0" name="Picture 2" descr="G:\Photos\Cell Phone Photos\2024\5-24\PXL_20240510_160320813.jpg"/>
          <p:cNvPicPr/>
          <p:nvPr/>
        </p:nvPicPr>
        <p:blipFill>
          <a:blip r:embed="rId3"/>
          <a:stretch/>
        </p:blipFill>
        <p:spPr>
          <a:xfrm rot="5400000">
            <a:off x="1378080" y="-1349280"/>
            <a:ext cx="8228520" cy="10928880"/>
          </a:xfrm>
          <a:prstGeom prst="rect">
            <a:avLst/>
          </a:prstGeom>
          <a:noFill/>
          <a:ln w="0">
            <a:noFill/>
          </a:ln>
        </p:spPr>
      </p:pic>
      <p:sp>
        <p:nvSpPr>
          <p:cNvPr id="341" name="Rectangle 16"/>
          <p:cNvSpPr/>
          <p:nvPr/>
        </p:nvSpPr>
        <p:spPr>
          <a:xfrm>
            <a:off x="416880" y="7167960"/>
            <a:ext cx="9561600" cy="768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dirty="0">
                <a:solidFill>
                  <a:schemeClr val="lt1"/>
                </a:solidFill>
                <a:effectLst/>
                <a:uFillTx/>
                <a:latin typeface="Trajan Pro"/>
              </a:rPr>
              <a:t>Macro Meets Micro		</a:t>
            </a:r>
            <a:endParaRPr lang="en-US" sz="4400" b="0" u="none" strike="noStrike" dirty="0">
              <a:solidFill>
                <a:srgbClr val="FFFFFF"/>
              </a:solidFill>
              <a:effectLst/>
              <a:uFillTx/>
              <a:latin typeface="Arial"/>
            </a:endParaRPr>
          </a:p>
        </p:txBody>
      </p:sp>
      <p:pic>
        <p:nvPicPr>
          <p:cNvPr id="342" name="Picture 3"/>
          <p:cNvPicPr/>
          <p:nvPr/>
        </p:nvPicPr>
        <p:blipFill>
          <a:blip r:embed="rId4"/>
          <a:stretch/>
        </p:blipFill>
        <p:spPr>
          <a:xfrm>
            <a:off x="10635480" y="7647840"/>
            <a:ext cx="275400" cy="461160"/>
          </a:xfrm>
          <a:prstGeom prst="rect">
            <a:avLst/>
          </a:prstGeom>
          <a:noFill/>
          <a:ln w="9525">
            <a:noFill/>
          </a:ln>
        </p:spPr>
      </p:pic>
      <p:pic>
        <p:nvPicPr>
          <p:cNvPr id="343" name="Picture 3"/>
          <p:cNvPicPr/>
          <p:nvPr/>
        </p:nvPicPr>
        <p:blipFill>
          <a:blip r:embed="rId4"/>
          <a:stretch/>
        </p:blipFill>
        <p:spPr>
          <a:xfrm>
            <a:off x="10635480" y="7627320"/>
            <a:ext cx="275400" cy="461160"/>
          </a:xfrm>
          <a:prstGeom prst="rect">
            <a:avLst/>
          </a:prstGeom>
          <a:noFill/>
          <a:ln w="9525">
            <a:no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4" name="Picture 2" descr="G:\Land Technical\Maps\Aerial Photos\1931 c-1436_11 5x7 retouch.jpg"/>
          <p:cNvPicPr/>
          <p:nvPr/>
        </p:nvPicPr>
        <p:blipFill>
          <a:blip r:embed="rId3"/>
          <a:srcRect l="9677" t="32084" r="47417" b="23986"/>
          <a:stretch/>
        </p:blipFill>
        <p:spPr>
          <a:xfrm>
            <a:off x="0" y="0"/>
            <a:ext cx="10971720" cy="8223951"/>
          </a:xfrm>
          <a:prstGeom prst="rect">
            <a:avLst/>
          </a:prstGeom>
          <a:noFill/>
          <a:ln w="0">
            <a:noFill/>
          </a:ln>
        </p:spPr>
      </p:pic>
      <p:cxnSp>
        <p:nvCxnSpPr>
          <p:cNvPr id="3" name="Straight Connector 2">
            <a:extLst>
              <a:ext uri="{FF2B5EF4-FFF2-40B4-BE49-F238E27FC236}">
                <a16:creationId xmlns="" xmlns:a16="http://schemas.microsoft.com/office/drawing/2014/main" id="{89C03CB8-9246-2AF4-6E6F-BF45B00EDF3C}"/>
              </a:ext>
            </a:extLst>
          </p:cNvPr>
          <p:cNvCxnSpPr/>
          <p:nvPr/>
        </p:nvCxnSpPr>
        <p:spPr>
          <a:xfrm flipH="1">
            <a:off x="4259627" y="111240"/>
            <a:ext cx="4146038" cy="7977240"/>
          </a:xfrm>
          <a:prstGeom prst="line">
            <a:avLst/>
          </a:prstGeom>
          <a:ln w="101600">
            <a:solidFill>
              <a:schemeClr val="bg1"/>
            </a:solidFill>
            <a:prstDash val="lgDashDotDot"/>
          </a:ln>
        </p:spPr>
        <p:style>
          <a:lnRef idx="1">
            <a:schemeClr val="accent1"/>
          </a:lnRef>
          <a:fillRef idx="0">
            <a:schemeClr val="accent1"/>
          </a:fillRef>
          <a:effectRef idx="0">
            <a:schemeClr val="accent1"/>
          </a:effectRef>
          <a:fontRef idx="minor">
            <a:schemeClr val="tx1"/>
          </a:fontRef>
        </p:style>
      </p:cxnSp>
      <p:cxnSp>
        <p:nvCxnSpPr>
          <p:cNvPr id="345" name="Straight Connector 30"/>
          <p:cNvCxnSpPr/>
          <p:nvPr/>
        </p:nvCxnSpPr>
        <p:spPr>
          <a:xfrm>
            <a:off x="394200" y="1890360"/>
            <a:ext cx="27000" cy="6278760"/>
          </a:xfrm>
          <a:prstGeom prst="straightConnector1">
            <a:avLst/>
          </a:prstGeom>
          <a:ln w="25400">
            <a:solidFill>
              <a:schemeClr val="lt1">
                <a:alpha val="60000"/>
              </a:schemeClr>
            </a:solidFill>
            <a:round/>
          </a:ln>
        </p:spPr>
      </p:cxnSp>
      <p:grpSp>
        <p:nvGrpSpPr>
          <p:cNvPr id="346" name="Group 56"/>
          <p:cNvGrpSpPr/>
          <p:nvPr/>
        </p:nvGrpSpPr>
        <p:grpSpPr>
          <a:xfrm>
            <a:off x="2087640" y="7628760"/>
            <a:ext cx="3455280" cy="476640"/>
            <a:chOff x="2087640" y="7628760"/>
            <a:chExt cx="3455280" cy="476640"/>
          </a:xfrm>
        </p:grpSpPr>
        <p:sp>
          <p:nvSpPr>
            <p:cNvPr id="347" name="Rectangle 38"/>
            <p:cNvSpPr/>
            <p:nvPr/>
          </p:nvSpPr>
          <p:spPr>
            <a:xfrm>
              <a:off x="2087640" y="7628760"/>
              <a:ext cx="3455280" cy="459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chemeClr val="dk1"/>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dk1"/>
                  </a:solidFill>
                  <a:effectLst/>
                  <a:uFillTx/>
                  <a:latin typeface="Calibri"/>
                </a:rPr>
                <a:t>Courtesy of UCSB Library Geospatial Collection</a:t>
              </a:r>
              <a:endParaRPr lang="en-US" sz="1200" b="0" u="none" strike="noStrike">
                <a:solidFill>
                  <a:srgbClr val="FFFFFF"/>
                </a:solidFill>
                <a:effectLst/>
                <a:uFillTx/>
                <a:latin typeface="Arial"/>
              </a:endParaRPr>
            </a:p>
          </p:txBody>
        </p:sp>
        <p:sp>
          <p:nvSpPr>
            <p:cNvPr id="348" name="Rectangle 37"/>
            <p:cNvSpPr/>
            <p:nvPr/>
          </p:nvSpPr>
          <p:spPr>
            <a:xfrm>
              <a:off x="2098080" y="7644960"/>
              <a:ext cx="3432240" cy="46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chemeClr val="dk1"/>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dk1"/>
                  </a:solidFill>
                  <a:effectLst/>
                  <a:uFillTx/>
                  <a:latin typeface="Calibri"/>
                </a:rPr>
                <a:t>Courtesy of UCSB Library Geospatial Collection</a:t>
              </a:r>
              <a:endParaRPr lang="en-US" sz="1200" b="0" u="none" strike="noStrike">
                <a:solidFill>
                  <a:srgbClr val="FFFFFF"/>
                </a:solidFill>
                <a:effectLst/>
                <a:uFillTx/>
                <a:latin typeface="Arial"/>
              </a:endParaRPr>
            </a:p>
          </p:txBody>
        </p:sp>
        <p:sp>
          <p:nvSpPr>
            <p:cNvPr id="349" name="Rectangle 39"/>
            <p:cNvSpPr/>
            <p:nvPr/>
          </p:nvSpPr>
          <p:spPr>
            <a:xfrm>
              <a:off x="2094120" y="7628760"/>
              <a:ext cx="3373560" cy="46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rgbClr val="FFFFFF"/>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lt1"/>
                  </a:solidFill>
                  <a:effectLst/>
                  <a:uFillTx/>
                  <a:latin typeface="Calibri"/>
                </a:rPr>
                <a:t>Courtesy of UCSB Library Geospatial Collection</a:t>
              </a:r>
              <a:endParaRPr lang="en-US" sz="1200" b="0" u="none" strike="noStrike">
                <a:solidFill>
                  <a:srgbClr val="FFFFFF"/>
                </a:solidFill>
                <a:effectLst/>
                <a:uFillTx/>
                <a:latin typeface="Arial"/>
              </a:endParaRPr>
            </a:p>
          </p:txBody>
        </p:sp>
      </p:grpSp>
      <p:pic>
        <p:nvPicPr>
          <p:cNvPr id="350" name="Picture 3"/>
          <p:cNvPicPr/>
          <p:nvPr/>
        </p:nvPicPr>
        <p:blipFill>
          <a:blip r:embed="rId4"/>
          <a:stretch/>
        </p:blipFill>
        <p:spPr>
          <a:xfrm>
            <a:off x="10613520" y="7571160"/>
            <a:ext cx="275400" cy="461160"/>
          </a:xfrm>
          <a:prstGeom prst="rect">
            <a:avLst/>
          </a:prstGeom>
          <a:noFill/>
          <a:ln w="9525">
            <a:noFill/>
          </a:ln>
        </p:spPr>
      </p:pic>
      <p:cxnSp>
        <p:nvCxnSpPr>
          <p:cNvPr id="351" name="Straight Arrow Connector 75"/>
          <p:cNvCxnSpPr/>
          <p:nvPr/>
        </p:nvCxnSpPr>
        <p:spPr>
          <a:xfrm>
            <a:off x="10094760" y="443160"/>
            <a:ext cx="692280" cy="1080"/>
          </a:xfrm>
          <a:prstGeom prst="straightConnector1">
            <a:avLst/>
          </a:prstGeom>
          <a:ln w="73025">
            <a:solidFill>
              <a:srgbClr val="FFFFFF"/>
            </a:solidFill>
            <a:round/>
            <a:tailEnd type="triangle" w="med" len="med"/>
          </a:ln>
        </p:spPr>
      </p:cxnSp>
      <p:sp>
        <p:nvSpPr>
          <p:cNvPr id="352" name="Freeform 27"/>
          <p:cNvSpPr/>
          <p:nvPr/>
        </p:nvSpPr>
        <p:spPr>
          <a:xfrm>
            <a:off x="238680" y="1613520"/>
            <a:ext cx="3062520" cy="6258600"/>
          </a:xfrm>
          <a:custGeom>
            <a:avLst/>
            <a:gdLst>
              <a:gd name="textAreaLeft" fmla="*/ 0 w 3062520"/>
              <a:gd name="textAreaRight" fmla="*/ 3063600 w 3062520"/>
              <a:gd name="textAreaTop" fmla="*/ 0 h 6258600"/>
              <a:gd name="textAreaBottom" fmla="*/ 6259680 h 6258600"/>
              <a:gd name="GluePoint1X" fmla="*/ 1758202 w 3063688"/>
              <a:gd name="GluePoint1Y" fmla="*/ 0 h 6259606"/>
              <a:gd name="GluePoint2X" fmla="*/ 2497790 w 3063688"/>
              <a:gd name="GluePoint2Y" fmla="*/ 793377 h 6259606"/>
              <a:gd name="GluePoint3X" fmla="*/ 2269190 w 3063688"/>
              <a:gd name="GluePoint3Y" fmla="*/ 2003612 h 6259606"/>
              <a:gd name="GluePoint4X" fmla="*/ 2482578 w 3063688"/>
              <a:gd name="GluePoint4Y" fmla="*/ 2616367 h 6259606"/>
              <a:gd name="GluePoint5X" fmla="*/ 2780179 w 3063688"/>
              <a:gd name="GluePoint5Y" fmla="*/ 3697941 h 6259606"/>
              <a:gd name="GluePoint6X" fmla="*/ 3008779 w 3063688"/>
              <a:gd name="GluePoint6Y" fmla="*/ 4477871 h 6259606"/>
              <a:gd name="GluePoint7X" fmla="*/ 2881032 w 3063688"/>
              <a:gd name="GluePoint7Y" fmla="*/ 4961965 h 6259606"/>
              <a:gd name="GluePoint8X" fmla="*/ 1912843 w 3063688"/>
              <a:gd name="GluePoint8Y" fmla="*/ 5815853 h 6259606"/>
              <a:gd name="GluePoint9X" fmla="*/ 937932 w 3063688"/>
              <a:gd name="GluePoint9Y" fmla="*/ 6259606 h 6259606"/>
              <a:gd name="GluePoint10X" fmla="*/ 292473 w 3063688"/>
              <a:gd name="GluePoint10Y" fmla="*/ 5815853 h 6259606"/>
              <a:gd name="GluePoint11X" fmla="*/ 23532 w 3063688"/>
              <a:gd name="GluePoint11Y" fmla="*/ 4740088 h 6259606"/>
              <a:gd name="GluePoint12X" fmla="*/ 151279 w 3063688"/>
              <a:gd name="GluePoint12Y" fmla="*/ 3267635 h 6259606"/>
              <a:gd name="GluePoint13X" fmla="*/ 366432 w 3063688"/>
              <a:gd name="GluePoint13Y" fmla="*/ 2312894 h 6259606"/>
              <a:gd name="GluePoint14X" fmla="*/ 151279 w 3063688"/>
              <a:gd name="GluePoint14Y" fmla="*/ 1129553 h 6259606"/>
              <a:gd name="GluePoint15X" fmla="*/ 252132 w 3063688"/>
              <a:gd name="GluePoint15Y" fmla="*/ 275665 h 6259606"/>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 ang="0">
                <a:pos x="GluePoint11X" y="GluePoint11Y"/>
              </a:cxn>
              <a:cxn ang="0">
                <a:pos x="GluePoint12X" y="GluePoint12Y"/>
              </a:cxn>
              <a:cxn ang="0">
                <a:pos x="GluePoint13X" y="GluePoint13Y"/>
              </a:cxn>
              <a:cxn ang="0">
                <a:pos x="GluePoint14X" y="GluePoint14Y"/>
              </a:cxn>
              <a:cxn ang="0">
                <a:pos x="GluePoint15X" y="GluePoint15Y"/>
              </a:cxn>
            </a:cxnLst>
            <a:rect l="textAreaLeft" t="textAreaTop" r="textAreaRight" b="textAreaBottom"/>
            <a:pathLst>
              <a:path w="3063688" h="6259606">
                <a:moveTo>
                  <a:pt x="1758202" y="0"/>
                </a:moveTo>
                <a:cubicBezTo>
                  <a:pt x="2085413" y="229721"/>
                  <a:pt x="2412625" y="459442"/>
                  <a:pt x="2497790" y="793377"/>
                </a:cubicBezTo>
                <a:cubicBezTo>
                  <a:pt x="2582955" y="1127312"/>
                  <a:pt x="2271725" y="1699780"/>
                  <a:pt x="2269190" y="2003612"/>
                </a:cubicBezTo>
                <a:cubicBezTo>
                  <a:pt x="2266655" y="2307444"/>
                  <a:pt x="2397413" y="2333979"/>
                  <a:pt x="2482578" y="2616367"/>
                </a:cubicBezTo>
                <a:cubicBezTo>
                  <a:pt x="2567743" y="2898755"/>
                  <a:pt x="2692479" y="3387690"/>
                  <a:pt x="2780179" y="3697941"/>
                </a:cubicBezTo>
                <a:cubicBezTo>
                  <a:pt x="2867879" y="4008192"/>
                  <a:pt x="2991970" y="4267200"/>
                  <a:pt x="3008779" y="4477871"/>
                </a:cubicBezTo>
                <a:cubicBezTo>
                  <a:pt x="3025588" y="4688542"/>
                  <a:pt x="3063688" y="4738968"/>
                  <a:pt x="2881032" y="4961965"/>
                </a:cubicBezTo>
                <a:cubicBezTo>
                  <a:pt x="2698376" y="5184962"/>
                  <a:pt x="2236693" y="5599580"/>
                  <a:pt x="1912843" y="5815853"/>
                </a:cubicBezTo>
                <a:cubicBezTo>
                  <a:pt x="1588993" y="6032126"/>
                  <a:pt x="1207994" y="6259606"/>
                  <a:pt x="937932" y="6259606"/>
                </a:cubicBezTo>
                <a:cubicBezTo>
                  <a:pt x="667870" y="6259606"/>
                  <a:pt x="444873" y="6069106"/>
                  <a:pt x="292473" y="5815853"/>
                </a:cubicBezTo>
                <a:cubicBezTo>
                  <a:pt x="140073" y="5562600"/>
                  <a:pt x="47064" y="5164791"/>
                  <a:pt x="23532" y="4740088"/>
                </a:cubicBezTo>
                <a:cubicBezTo>
                  <a:pt x="0" y="4315385"/>
                  <a:pt x="94129" y="3672167"/>
                  <a:pt x="151279" y="3267635"/>
                </a:cubicBezTo>
                <a:cubicBezTo>
                  <a:pt x="208429" y="2863103"/>
                  <a:pt x="366432" y="2669241"/>
                  <a:pt x="366432" y="2312894"/>
                </a:cubicBezTo>
                <a:cubicBezTo>
                  <a:pt x="366432" y="1956547"/>
                  <a:pt x="170329" y="1469091"/>
                  <a:pt x="151279" y="1129553"/>
                </a:cubicBezTo>
                <a:cubicBezTo>
                  <a:pt x="132229" y="790015"/>
                  <a:pt x="192180" y="532840"/>
                  <a:pt x="252132" y="275665"/>
                </a:cubicBezTo>
              </a:path>
            </a:pathLst>
          </a:custGeom>
          <a:noFill/>
          <a:ln w="50800">
            <a:solidFill>
              <a:srgbClr val="FFFFFF"/>
            </a:solidFill>
            <a:prstDash val="sys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353" name="TextBox 76"/>
          <p:cNvSpPr/>
          <p:nvPr/>
        </p:nvSpPr>
        <p:spPr>
          <a:xfrm>
            <a:off x="9576360" y="111240"/>
            <a:ext cx="525240" cy="66384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3600" b="1" u="none" strike="noStrike">
                <a:solidFill>
                  <a:schemeClr val="lt1"/>
                </a:solidFill>
                <a:effectLst/>
                <a:uFillTx/>
                <a:latin typeface="Calibri"/>
              </a:rPr>
              <a:t>N</a:t>
            </a:r>
            <a:endParaRPr lang="en-US" sz="3600" b="0" u="none" strike="noStrike">
              <a:solidFill>
                <a:srgbClr val="FFFFFF"/>
              </a:solidFill>
              <a:effectLst/>
              <a:uFillTx/>
              <a:latin typeface="Arial"/>
            </a:endParaRPr>
          </a:p>
        </p:txBody>
      </p:sp>
      <p:sp>
        <p:nvSpPr>
          <p:cNvPr id="354" name="Freeform 23"/>
          <p:cNvSpPr/>
          <p:nvPr/>
        </p:nvSpPr>
        <p:spPr>
          <a:xfrm>
            <a:off x="1223640" y="20880"/>
            <a:ext cx="4437360" cy="8125560"/>
          </a:xfrm>
          <a:custGeom>
            <a:avLst/>
            <a:gdLst>
              <a:gd name="textAreaLeft" fmla="*/ 0 w 4437360"/>
              <a:gd name="textAreaRight" fmla="*/ 4438440 w 4437360"/>
              <a:gd name="textAreaTop" fmla="*/ 0 h 8125560"/>
              <a:gd name="textAreaBottom" fmla="*/ 8126640 h 8125560"/>
              <a:gd name="GluePoint1X" fmla="*/ 2275058 w 2336381"/>
              <a:gd name="GluePoint1Y" fmla="*/ 0 h 4223407"/>
              <a:gd name="GluePoint2X" fmla="*/ 2267108 w 2336381"/>
              <a:gd name="GluePoint2Y" fmla="*/ 361767 h 4223407"/>
              <a:gd name="GluePoint3X" fmla="*/ 2320007 w 2336381"/>
              <a:gd name="GluePoint3Y" fmla="*/ 732061 h 4223407"/>
              <a:gd name="GluePoint4X" fmla="*/ 2168866 w 2336381"/>
              <a:gd name="GluePoint4Y" fmla="*/ 1540663 h 4223407"/>
              <a:gd name="GluePoint5X" fmla="*/ 1942155 w 2336381"/>
              <a:gd name="GluePoint5Y" fmla="*/ 2069655 h 4223407"/>
              <a:gd name="GluePoint6X" fmla="*/ 1692774 w 2336381"/>
              <a:gd name="GluePoint6Y" fmla="*/ 2462620 h 4223407"/>
              <a:gd name="GluePoint7X" fmla="*/ 1382936 w 2336381"/>
              <a:gd name="GluePoint7Y" fmla="*/ 3074739 h 4223407"/>
              <a:gd name="GluePoint8X" fmla="*/ 1005084 w 2336381"/>
              <a:gd name="GluePoint8Y" fmla="*/ 3467704 h 4223407"/>
              <a:gd name="GluePoint9X" fmla="*/ 483650 w 2336381"/>
              <a:gd name="GluePoint9Y" fmla="*/ 3928683 h 4223407"/>
              <a:gd name="GluePoint10X" fmla="*/ 0 w 2336381"/>
              <a:gd name="GluePoint10Y" fmla="*/ 4223407 h 4223407"/>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Lst>
            <a:rect l="textAreaLeft" t="textAreaTop" r="textAreaRight" b="textAreaBottom"/>
            <a:pathLst>
              <a:path w="2336381" h="4223407">
                <a:moveTo>
                  <a:pt x="2275058" y="0"/>
                </a:moveTo>
                <a:cubicBezTo>
                  <a:pt x="2270650" y="309208"/>
                  <a:pt x="2259617" y="239757"/>
                  <a:pt x="2267108" y="361767"/>
                </a:cubicBezTo>
                <a:cubicBezTo>
                  <a:pt x="2274600" y="483777"/>
                  <a:pt x="2336381" y="535578"/>
                  <a:pt x="2320007" y="732061"/>
                </a:cubicBezTo>
                <a:cubicBezTo>
                  <a:pt x="2303633" y="928544"/>
                  <a:pt x="2231841" y="1317731"/>
                  <a:pt x="2168866" y="1540663"/>
                </a:cubicBezTo>
                <a:cubicBezTo>
                  <a:pt x="2105891" y="1763595"/>
                  <a:pt x="2021504" y="1915996"/>
                  <a:pt x="1942155" y="2069655"/>
                </a:cubicBezTo>
                <a:cubicBezTo>
                  <a:pt x="1862806" y="2223315"/>
                  <a:pt x="1785977" y="2295106"/>
                  <a:pt x="1692774" y="2462620"/>
                </a:cubicBezTo>
                <a:cubicBezTo>
                  <a:pt x="1599571" y="2630134"/>
                  <a:pt x="1497551" y="2907225"/>
                  <a:pt x="1382936" y="3074739"/>
                </a:cubicBezTo>
                <a:cubicBezTo>
                  <a:pt x="1268321" y="3242253"/>
                  <a:pt x="1154965" y="3325380"/>
                  <a:pt x="1005084" y="3467704"/>
                </a:cubicBezTo>
                <a:cubicBezTo>
                  <a:pt x="855203" y="3610028"/>
                  <a:pt x="651164" y="3802733"/>
                  <a:pt x="483650" y="3928683"/>
                </a:cubicBezTo>
                <a:cubicBezTo>
                  <a:pt x="316136" y="4054634"/>
                  <a:pt x="316767" y="3928565"/>
                  <a:pt x="0" y="4223407"/>
                </a:cubicBezTo>
              </a:path>
            </a:pathLst>
          </a:custGeom>
          <a:noFill/>
          <a:ln w="76200">
            <a:solidFill>
              <a:srgbClr val="00B0F0"/>
            </a:solidFill>
            <a:round/>
            <a:tailEnd type="triangle" w="med" len="me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355" name="Freeform 26"/>
          <p:cNvSpPr/>
          <p:nvPr/>
        </p:nvSpPr>
        <p:spPr>
          <a:xfrm>
            <a:off x="1286280" y="2723040"/>
            <a:ext cx="1099440" cy="4638240"/>
          </a:xfrm>
          <a:custGeom>
            <a:avLst/>
            <a:gdLst>
              <a:gd name="textAreaLeft" fmla="*/ 0 w 1099440"/>
              <a:gd name="textAreaRight" fmla="*/ 1100520 w 1099440"/>
              <a:gd name="textAreaTop" fmla="*/ 0 h 4638240"/>
              <a:gd name="textAreaBottom" fmla="*/ 4639320 h 4638240"/>
              <a:gd name="GluePoint1X" fmla="*/ 17929 w 1100417"/>
              <a:gd name="GluePoint1Y" fmla="*/ 0 h 4639236"/>
              <a:gd name="GluePoint2X" fmla="*/ 186017 w 1100417"/>
              <a:gd name="GluePoint2Y" fmla="*/ 719418 h 4639236"/>
              <a:gd name="GluePoint3X" fmla="*/ 488576 w 1100417"/>
              <a:gd name="GluePoint3Y" fmla="*/ 2205318 h 4639236"/>
              <a:gd name="GluePoint4X" fmla="*/ 360829 w 1100417"/>
              <a:gd name="GluePoint4Y" fmla="*/ 2978524 h 4639236"/>
              <a:gd name="GluePoint5X" fmla="*/ 690282 w 1100417"/>
              <a:gd name="GluePoint5Y" fmla="*/ 4027395 h 4639236"/>
              <a:gd name="GluePoint6X" fmla="*/ 1100417 w 1100417"/>
              <a:gd name="GluePoint6Y" fmla="*/ 4639236 h 4639236"/>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Lst>
            <a:rect l="textAreaLeft" t="textAreaTop" r="textAreaRight" b="textAreaBottom"/>
            <a:pathLst>
              <a:path w="1100417" h="4639236">
                <a:moveTo>
                  <a:pt x="17929" y="0"/>
                </a:moveTo>
                <a:cubicBezTo>
                  <a:pt x="0" y="281268"/>
                  <a:pt x="107576" y="351865"/>
                  <a:pt x="186017" y="719418"/>
                </a:cubicBezTo>
                <a:cubicBezTo>
                  <a:pt x="264458" y="1086971"/>
                  <a:pt x="459441" y="1828800"/>
                  <a:pt x="488576" y="2205318"/>
                </a:cubicBezTo>
                <a:cubicBezTo>
                  <a:pt x="517711" y="2581836"/>
                  <a:pt x="327211" y="2674845"/>
                  <a:pt x="360829" y="2978524"/>
                </a:cubicBezTo>
                <a:cubicBezTo>
                  <a:pt x="394447" y="3282204"/>
                  <a:pt x="567017" y="3750610"/>
                  <a:pt x="690282" y="4027395"/>
                </a:cubicBezTo>
                <a:cubicBezTo>
                  <a:pt x="813547" y="4304180"/>
                  <a:pt x="956982" y="4471708"/>
                  <a:pt x="1100417" y="4639236"/>
                </a:cubicBezTo>
              </a:path>
            </a:pathLst>
          </a:custGeom>
          <a:noFill/>
          <a:ln w="88900">
            <a:solidFill>
              <a:srgbClr val="00B0F0"/>
            </a:solidFill>
            <a:prstDash val="dash"/>
            <a:round/>
            <a:tailEnd type="triangle" w="med" len="me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357" name="Straight Arrow Connector 18"/>
          <p:cNvCxnSpPr/>
          <p:nvPr/>
        </p:nvCxnSpPr>
        <p:spPr>
          <a:xfrm flipH="1">
            <a:off x="589680" y="5209200"/>
            <a:ext cx="519480" cy="1080"/>
          </a:xfrm>
          <a:prstGeom prst="straightConnector1">
            <a:avLst/>
          </a:prstGeom>
          <a:ln w="63500">
            <a:solidFill>
              <a:srgbClr val="FFFFFF"/>
            </a:solidFill>
            <a:round/>
            <a:tailEnd type="arrow" w="med" len="med"/>
          </a:ln>
        </p:spPr>
      </p:cxnSp>
      <p:cxnSp>
        <p:nvCxnSpPr>
          <p:cNvPr id="358" name="Straight Arrow Connector 21"/>
          <p:cNvCxnSpPr/>
          <p:nvPr/>
        </p:nvCxnSpPr>
        <p:spPr>
          <a:xfrm>
            <a:off x="2087280" y="5266800"/>
            <a:ext cx="519840" cy="1080"/>
          </a:xfrm>
          <a:prstGeom prst="straightConnector1">
            <a:avLst/>
          </a:prstGeom>
          <a:ln w="63500">
            <a:solidFill>
              <a:srgbClr val="FFFFFF"/>
            </a:solidFill>
            <a:round/>
            <a:tailEnd type="arrow" w="med" len="med"/>
          </a:ln>
        </p:spPr>
      </p:cxnSp>
      <p:sp>
        <p:nvSpPr>
          <p:cNvPr id="359" name="Freeform 19"/>
          <p:cNvSpPr/>
          <p:nvPr/>
        </p:nvSpPr>
        <p:spPr>
          <a:xfrm>
            <a:off x="0" y="21600"/>
            <a:ext cx="3757320" cy="2669400"/>
          </a:xfrm>
          <a:custGeom>
            <a:avLst/>
            <a:gdLst>
              <a:gd name="textAreaLeft" fmla="*/ 0 w 3757320"/>
              <a:gd name="textAreaRight" fmla="*/ 3758400 w 3757320"/>
              <a:gd name="textAreaTop" fmla="*/ 0 h 2669400"/>
              <a:gd name="textAreaBottom" fmla="*/ 2670480 h 2669400"/>
              <a:gd name="GluePoint1X" fmla="*/ 3758400 w 3758400"/>
              <a:gd name="GluePoint1Y" fmla="*/ 0 h 2670460"/>
              <a:gd name="GluePoint2X" fmla="*/ 2952000 w 3758400"/>
              <a:gd name="GluePoint2Y" fmla="*/ 1425600 h 2670460"/>
              <a:gd name="GluePoint3X" fmla="*/ 1958400 w 3758400"/>
              <a:gd name="GluePoint3Y" fmla="*/ 2412000 h 2670460"/>
              <a:gd name="GluePoint4X" fmla="*/ 705019 w 3758400"/>
              <a:gd name="GluePoint4Y" fmla="*/ 2537810 h 2670460"/>
              <a:gd name="GluePoint5X" fmla="*/ 0 w 3758400"/>
              <a:gd name="GluePoint5Y" fmla="*/ 1616099 h 2670460"/>
            </a:gdLst>
            <a:ahLst/>
            <a:cxnLst>
              <a:cxn ang="0">
                <a:pos x="GluePoint1X" y="GluePoint1Y"/>
              </a:cxn>
              <a:cxn ang="0">
                <a:pos x="GluePoint2X" y="GluePoint2Y"/>
              </a:cxn>
              <a:cxn ang="0">
                <a:pos x="GluePoint3X" y="GluePoint3Y"/>
              </a:cxn>
              <a:cxn ang="0">
                <a:pos x="GluePoint4X" y="GluePoint4Y"/>
              </a:cxn>
              <a:cxn ang="0">
                <a:pos x="GluePoint5X" y="GluePoint5Y"/>
              </a:cxn>
            </a:cxnLst>
            <a:rect l="textAreaLeft" t="textAreaTop" r="textAreaRight" b="textAreaBottom"/>
            <a:pathLst>
              <a:path w="3758400" h="2670460">
                <a:moveTo>
                  <a:pt x="3758400" y="0"/>
                </a:moveTo>
                <a:cubicBezTo>
                  <a:pt x="3505200" y="511800"/>
                  <a:pt x="3252000" y="1023600"/>
                  <a:pt x="2952000" y="1425600"/>
                </a:cubicBezTo>
                <a:cubicBezTo>
                  <a:pt x="2652000" y="1827600"/>
                  <a:pt x="2332897" y="2226632"/>
                  <a:pt x="1958400" y="2412000"/>
                </a:cubicBezTo>
                <a:cubicBezTo>
                  <a:pt x="1583903" y="2597368"/>
                  <a:pt x="1031419" y="2670460"/>
                  <a:pt x="705019" y="2537810"/>
                </a:cubicBezTo>
                <a:cubicBezTo>
                  <a:pt x="378619" y="2405160"/>
                  <a:pt x="186637" y="2021944"/>
                  <a:pt x="0" y="1616099"/>
                </a:cubicBezTo>
              </a:path>
            </a:pathLst>
          </a:custGeom>
          <a:noFill/>
          <a:ln w="76200">
            <a:solidFill>
              <a:srgbClr val="FFFF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360" name="Freeform 20"/>
          <p:cNvSpPr/>
          <p:nvPr/>
        </p:nvSpPr>
        <p:spPr>
          <a:xfrm>
            <a:off x="0" y="1004040"/>
            <a:ext cx="1798560" cy="795600"/>
          </a:xfrm>
          <a:custGeom>
            <a:avLst/>
            <a:gdLst>
              <a:gd name="textAreaLeft" fmla="*/ 0 w 1798560"/>
              <a:gd name="textAreaRight" fmla="*/ 1799640 w 1798560"/>
              <a:gd name="textAreaTop" fmla="*/ 0 h 795600"/>
              <a:gd name="textAreaBottom" fmla="*/ 796680 h 795600"/>
              <a:gd name="GluePoint1X" fmla="*/ 1799552 w 1799552"/>
              <a:gd name="GluePoint1Y" fmla="*/ 460856 h 796800"/>
              <a:gd name="GluePoint2X" fmla="*/ 1267200 w 1799552"/>
              <a:gd name="GluePoint2Y" fmla="*/ 633600 h 796800"/>
              <a:gd name="GluePoint3X" fmla="*/ 468000 w 1799552"/>
              <a:gd name="GluePoint3Y" fmla="*/ 691200 h 796800"/>
              <a:gd name="GluePoint4X" fmla="*/ 0 w 1799552"/>
              <a:gd name="GluePoint4Y" fmla="*/ 0 h 796800"/>
            </a:gdLst>
            <a:ahLst/>
            <a:cxnLst>
              <a:cxn ang="0">
                <a:pos x="GluePoint1X" y="GluePoint1Y"/>
              </a:cxn>
              <a:cxn ang="0">
                <a:pos x="GluePoint2X" y="GluePoint2Y"/>
              </a:cxn>
              <a:cxn ang="0">
                <a:pos x="GluePoint3X" y="GluePoint3Y"/>
              </a:cxn>
              <a:cxn ang="0">
                <a:pos x="GluePoint4X" y="GluePoint4Y"/>
              </a:cxn>
            </a:cxnLst>
            <a:rect l="textAreaLeft" t="textAreaTop" r="textAreaRight" b="textAreaBottom"/>
            <a:pathLst>
              <a:path w="1799552" h="796800">
                <a:moveTo>
                  <a:pt x="1799552" y="460856"/>
                </a:moveTo>
                <a:cubicBezTo>
                  <a:pt x="1572152" y="558656"/>
                  <a:pt x="1489125" y="595209"/>
                  <a:pt x="1267200" y="633600"/>
                </a:cubicBezTo>
                <a:cubicBezTo>
                  <a:pt x="1045275" y="671991"/>
                  <a:pt x="679200" y="796800"/>
                  <a:pt x="468000" y="691200"/>
                </a:cubicBezTo>
                <a:cubicBezTo>
                  <a:pt x="342000" y="571200"/>
                  <a:pt x="171000" y="285600"/>
                  <a:pt x="0" y="0"/>
                </a:cubicBezTo>
              </a:path>
            </a:pathLst>
          </a:custGeom>
          <a:noFill/>
          <a:ln w="76200">
            <a:solidFill>
              <a:srgbClr val="00B0F0"/>
            </a:solidFill>
            <a:round/>
            <a:tailEnd type="triangle" w="lg" len="lg"/>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361" name="Freeform 24"/>
          <p:cNvSpPr/>
          <p:nvPr/>
        </p:nvSpPr>
        <p:spPr>
          <a:xfrm>
            <a:off x="2202840" y="28800"/>
            <a:ext cx="769680" cy="1089360"/>
          </a:xfrm>
          <a:custGeom>
            <a:avLst/>
            <a:gdLst>
              <a:gd name="textAreaLeft" fmla="*/ 0 w 769680"/>
              <a:gd name="textAreaRight" fmla="*/ 770760 w 769680"/>
              <a:gd name="textAreaTop" fmla="*/ 0 h 1089360"/>
              <a:gd name="textAreaBottom" fmla="*/ 1090440 h 1089360"/>
              <a:gd name="GluePoint1X" fmla="*/ 0 w 770799"/>
              <a:gd name="GluePoint1Y" fmla="*/ 1090436 h 1090436"/>
              <a:gd name="GluePoint2X" fmla="*/ 389199 w 770799"/>
              <a:gd name="GluePoint2Y" fmla="*/ 684000 h 1090436"/>
              <a:gd name="GluePoint3X" fmla="*/ 770799 w 770799"/>
              <a:gd name="GluePoint3Y" fmla="*/ 0 h 1090436"/>
            </a:gdLst>
            <a:ahLst/>
            <a:cxnLst>
              <a:cxn ang="0">
                <a:pos x="GluePoint1X" y="GluePoint1Y"/>
              </a:cxn>
              <a:cxn ang="0">
                <a:pos x="GluePoint2X" y="GluePoint2Y"/>
              </a:cxn>
              <a:cxn ang="0">
                <a:pos x="GluePoint3X" y="GluePoint3Y"/>
              </a:cxn>
            </a:cxnLst>
            <a:rect l="textAreaLeft" t="textAreaTop" r="textAreaRight" b="textAreaBottom"/>
            <a:pathLst>
              <a:path w="770799" h="1090436">
                <a:moveTo>
                  <a:pt x="0" y="1090436"/>
                </a:moveTo>
                <a:cubicBezTo>
                  <a:pt x="181200" y="928436"/>
                  <a:pt x="260733" y="865739"/>
                  <a:pt x="389199" y="684000"/>
                </a:cubicBezTo>
                <a:cubicBezTo>
                  <a:pt x="517665" y="502261"/>
                  <a:pt x="654399" y="241200"/>
                  <a:pt x="770799" y="0"/>
                </a:cubicBezTo>
              </a:path>
            </a:pathLst>
          </a:custGeom>
          <a:noFill/>
          <a:ln w="76200">
            <a:solidFill>
              <a:srgbClr val="00B0F0"/>
            </a:solidFill>
            <a:round/>
            <a:tailEnd type="triangle" w="lg" len="lg"/>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362" name="Freeform: Shape 1"/>
          <p:cNvSpPr/>
          <p:nvPr/>
        </p:nvSpPr>
        <p:spPr>
          <a:xfrm>
            <a:off x="6090840" y="2696760"/>
            <a:ext cx="2169000" cy="5470200"/>
          </a:xfrm>
          <a:custGeom>
            <a:avLst/>
            <a:gdLst>
              <a:gd name="textAreaLeft" fmla="*/ 0 w 2169000"/>
              <a:gd name="textAreaRight" fmla="*/ 2169720 w 2169000"/>
              <a:gd name="textAreaTop" fmla="*/ 0 h 5470200"/>
              <a:gd name="textAreaBottom" fmla="*/ 5470920 h 5470200"/>
              <a:gd name="GluePoint1X" fmla="*/ 2169763 w 2169763"/>
              <a:gd name="GluePoint1Y" fmla="*/ 0 h 5470902"/>
              <a:gd name="GluePoint2X" fmla="*/ 1766807 w 2169763"/>
              <a:gd name="GluePoint2Y" fmla="*/ 557939 h 5470902"/>
              <a:gd name="GluePoint3X" fmla="*/ 1534332 w 2169763"/>
              <a:gd name="GluePoint3Y" fmla="*/ 1301858 h 5470902"/>
              <a:gd name="GluePoint4X" fmla="*/ 1286359 w 2169763"/>
              <a:gd name="GluePoint4Y" fmla="*/ 1844298 h 5470902"/>
              <a:gd name="GluePoint5X" fmla="*/ 1053885 w 2169763"/>
              <a:gd name="GluePoint5Y" fmla="*/ 2681207 h 5470902"/>
              <a:gd name="GluePoint6X" fmla="*/ 1100380 w 2169763"/>
              <a:gd name="GluePoint6Y" fmla="*/ 3549112 h 5470902"/>
              <a:gd name="GluePoint7X" fmla="*/ 852407 w 2169763"/>
              <a:gd name="GluePoint7Y" fmla="*/ 4308529 h 5470902"/>
              <a:gd name="GluePoint8X" fmla="*/ 247973 w 2169763"/>
              <a:gd name="GluePoint8Y" fmla="*/ 5253926 h 5470902"/>
              <a:gd name="GluePoint9X" fmla="*/ 0 w 2169763"/>
              <a:gd name="GluePoint9Y" fmla="*/ 5470902 h 5470902"/>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Lst>
            <a:rect l="textAreaLeft" t="textAreaTop" r="textAreaRight" b="textAreaBottom"/>
            <a:pathLst>
              <a:path w="2169763" h="5470902">
                <a:moveTo>
                  <a:pt x="2169763" y="0"/>
                </a:moveTo>
                <a:cubicBezTo>
                  <a:pt x="2021237" y="170481"/>
                  <a:pt x="1872712" y="340963"/>
                  <a:pt x="1766807" y="557939"/>
                </a:cubicBezTo>
                <a:cubicBezTo>
                  <a:pt x="1660902" y="774915"/>
                  <a:pt x="1614407" y="1087465"/>
                  <a:pt x="1534332" y="1301858"/>
                </a:cubicBezTo>
                <a:cubicBezTo>
                  <a:pt x="1454257" y="1516251"/>
                  <a:pt x="1366433" y="1614407"/>
                  <a:pt x="1286359" y="1844298"/>
                </a:cubicBezTo>
                <a:cubicBezTo>
                  <a:pt x="1206284" y="2074190"/>
                  <a:pt x="1084881" y="2397071"/>
                  <a:pt x="1053885" y="2681207"/>
                </a:cubicBezTo>
                <a:cubicBezTo>
                  <a:pt x="1022888" y="2965343"/>
                  <a:pt x="1133960" y="3277892"/>
                  <a:pt x="1100380" y="3549112"/>
                </a:cubicBezTo>
                <a:cubicBezTo>
                  <a:pt x="1066800" y="3820332"/>
                  <a:pt x="994475" y="4024393"/>
                  <a:pt x="852407" y="4308529"/>
                </a:cubicBezTo>
                <a:cubicBezTo>
                  <a:pt x="710339" y="4592665"/>
                  <a:pt x="390041" y="5060197"/>
                  <a:pt x="247973" y="5253926"/>
                </a:cubicBezTo>
                <a:cubicBezTo>
                  <a:pt x="105905" y="5447655"/>
                  <a:pt x="52952" y="5459278"/>
                  <a:pt x="0" y="5470902"/>
                </a:cubicBezTo>
              </a:path>
            </a:pathLst>
          </a:custGeom>
          <a:noFill/>
          <a:ln w="76200">
            <a:solidFill>
              <a:srgbClr val="00B0F0"/>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endParaRPr lang="en-US" sz="1800" b="0" u="none" strike="noStrike">
              <a:solidFill>
                <a:schemeClr val="lt1"/>
              </a:solidFill>
              <a:effectLst/>
              <a:uFillTx/>
              <a:latin typeface="Calibri"/>
            </a:endParaRPr>
          </a:p>
        </p:txBody>
      </p:sp>
      <p:cxnSp>
        <p:nvCxnSpPr>
          <p:cNvPr id="4" name="Straight Connector 3">
            <a:extLst>
              <a:ext uri="{FF2B5EF4-FFF2-40B4-BE49-F238E27FC236}">
                <a16:creationId xmlns="" xmlns:a16="http://schemas.microsoft.com/office/drawing/2014/main" id="{C3C58074-9460-B468-2267-1B5893D7AB53}"/>
              </a:ext>
            </a:extLst>
          </p:cNvPr>
          <p:cNvCxnSpPr>
            <a:cxnSpLocks/>
          </p:cNvCxnSpPr>
          <p:nvPr/>
        </p:nvCxnSpPr>
        <p:spPr>
          <a:xfrm>
            <a:off x="3447288" y="3355848"/>
            <a:ext cx="812339" cy="1910952"/>
          </a:xfrm>
          <a:prstGeom prst="line">
            <a:avLst/>
          </a:prstGeom>
          <a:ln w="136525">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68" name="Straight Arrow Connector 40"/>
          <p:cNvCxnSpPr/>
          <p:nvPr/>
        </p:nvCxnSpPr>
        <p:spPr>
          <a:xfrm flipH="1">
            <a:off x="2712824" y="4117840"/>
            <a:ext cx="1037880" cy="404280"/>
          </a:xfrm>
          <a:prstGeom prst="straightConnector1">
            <a:avLst/>
          </a:prstGeom>
          <a:ln w="63500">
            <a:solidFill>
              <a:srgbClr val="C00000"/>
            </a:solidFill>
            <a:round/>
            <a:headEnd type="arrow" w="med" len="med"/>
            <a:tailEnd type="arrow" w="med" len="med"/>
          </a:ln>
        </p:spPr>
      </p:cxnSp>
      <p:sp>
        <p:nvSpPr>
          <p:cNvPr id="469" name="TextBox 45"/>
          <p:cNvSpPr/>
          <p:nvPr/>
        </p:nvSpPr>
        <p:spPr>
          <a:xfrm rot="20623800">
            <a:off x="2833784" y="4057720"/>
            <a:ext cx="830160" cy="522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2800" b="1" u="none" strike="noStrike">
                <a:solidFill>
                  <a:schemeClr val="lt1"/>
                </a:solidFill>
                <a:effectLst/>
                <a:uFillTx/>
                <a:latin typeface="Calibri"/>
              </a:rPr>
              <a:t>50ft</a:t>
            </a:r>
            <a:endParaRPr lang="en-US" sz="2800" b="0" u="none" strike="noStrike">
              <a:solidFill>
                <a:srgbClr val="FFFFFF"/>
              </a:solidFill>
              <a:effectLst/>
              <a:uFillTx/>
              <a:latin typeface="Arial"/>
            </a:endParaRPr>
          </a:p>
        </p:txBody>
      </p:sp>
      <p:sp>
        <p:nvSpPr>
          <p:cNvPr id="26" name="Freeform 40"/>
          <p:cNvSpPr/>
          <p:nvPr/>
        </p:nvSpPr>
        <p:spPr>
          <a:xfrm>
            <a:off x="-83880" y="2470320"/>
            <a:ext cx="1623240" cy="4684320"/>
          </a:xfrm>
          <a:custGeom>
            <a:avLst/>
            <a:gdLst>
              <a:gd name="textAreaLeft" fmla="*/ 0 w 1623240"/>
              <a:gd name="textAreaRight" fmla="*/ 1624320 w 1623240"/>
              <a:gd name="textAreaTop" fmla="*/ 0 h 4684320"/>
              <a:gd name="textAreaBottom" fmla="*/ 4685400 h 4684320"/>
              <a:gd name="GluePoint1X" fmla="*/ 516000 w 1624320"/>
              <a:gd name="GluePoint1Y" fmla="*/ 4621784 h 4685384"/>
              <a:gd name="GluePoint2X" fmla="*/ 580800 w 1624320"/>
              <a:gd name="GluePoint2Y" fmla="*/ 4621784 h 4685384"/>
              <a:gd name="GluePoint3X" fmla="*/ 962400 w 1624320"/>
              <a:gd name="GluePoint3Y" fmla="*/ 4283384 h 4685384"/>
              <a:gd name="GluePoint4X" fmla="*/ 961840 w 1624320"/>
              <a:gd name="GluePoint4Y" fmla="*/ 3660829 h 4685384"/>
              <a:gd name="GluePoint5X" fmla="*/ 1185600 w 1624320"/>
              <a:gd name="GluePoint5Y" fmla="*/ 3304184 h 4685384"/>
              <a:gd name="GluePoint6X" fmla="*/ 1480304 w 1624320"/>
              <a:gd name="GluePoint6Y" fmla="*/ 3084759 h 4685384"/>
              <a:gd name="GluePoint7X" fmla="*/ 1595517 w 1624320"/>
              <a:gd name="GluePoint7Y" fmla="*/ 1990226 h 4685384"/>
              <a:gd name="GluePoint8X" fmla="*/ 1307483 w 1624320"/>
              <a:gd name="GluePoint8Y" fmla="*/ 838086 h 4685384"/>
              <a:gd name="GluePoint9X" fmla="*/ 1041600 w 1624320"/>
              <a:gd name="GluePoint9Y" fmla="*/ 64184 h 4685384"/>
              <a:gd name="GluePoint10X" fmla="*/ 696000 w 1624320"/>
              <a:gd name="GluePoint10Y" fmla="*/ 452984 h 4685384"/>
              <a:gd name="GluePoint11X" fmla="*/ 228000 w 1624320"/>
              <a:gd name="GluePoint11Y" fmla="*/ 971384 h 4685384"/>
              <a:gd name="GluePoint12X" fmla="*/ 314400 w 1624320"/>
              <a:gd name="GluePoint12Y" fmla="*/ 1799384 h 4685384"/>
              <a:gd name="GluePoint13X" fmla="*/ 184800 w 1624320"/>
              <a:gd name="GluePoint13Y" fmla="*/ 2634584 h 4685384"/>
              <a:gd name="GluePoint14X" fmla="*/ 271200 w 1624320"/>
              <a:gd name="GluePoint14Y" fmla="*/ 3368984 h 4685384"/>
              <a:gd name="GluePoint15X" fmla="*/ 84000 w 1624320"/>
              <a:gd name="GluePoint15Y" fmla="*/ 3764984 h 4685384"/>
              <a:gd name="GluePoint16X" fmla="*/ 62400 w 1624320"/>
              <a:gd name="GluePoint16Y" fmla="*/ 4456184 h 4685384"/>
              <a:gd name="GluePoint17X" fmla="*/ 458400 w 1624320"/>
              <a:gd name="GluePoint17Y" fmla="*/ 4664984 h 4685384"/>
              <a:gd name="GluePoint18X" fmla="*/ 566400 w 1624320"/>
              <a:gd name="GluePoint18Y" fmla="*/ 4578584 h 4685384"/>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 ang="0">
                <a:pos x="GluePoint11X" y="GluePoint11Y"/>
              </a:cxn>
              <a:cxn ang="0">
                <a:pos x="GluePoint12X" y="GluePoint12Y"/>
              </a:cxn>
              <a:cxn ang="0">
                <a:pos x="GluePoint13X" y="GluePoint13Y"/>
              </a:cxn>
              <a:cxn ang="0">
                <a:pos x="GluePoint14X" y="GluePoint14Y"/>
              </a:cxn>
              <a:cxn ang="0">
                <a:pos x="GluePoint15X" y="GluePoint15Y"/>
              </a:cxn>
              <a:cxn ang="0">
                <a:pos x="GluePoint16X" y="GluePoint16Y"/>
              </a:cxn>
              <a:cxn ang="0">
                <a:pos x="GluePoint17X" y="GluePoint17Y"/>
              </a:cxn>
              <a:cxn ang="0">
                <a:pos x="GluePoint18X" y="GluePoint18Y"/>
              </a:cxn>
            </a:cxnLst>
            <a:rect l="textAreaLeft" t="textAreaTop" r="textAreaRight" b="textAreaBottom"/>
            <a:pathLst>
              <a:path w="1624320" h="4685384">
                <a:moveTo>
                  <a:pt x="516000" y="4621784"/>
                </a:moveTo>
                <a:cubicBezTo>
                  <a:pt x="511200" y="4649984"/>
                  <a:pt x="506400" y="4678184"/>
                  <a:pt x="580800" y="4621784"/>
                </a:cubicBezTo>
                <a:cubicBezTo>
                  <a:pt x="655200" y="4565384"/>
                  <a:pt x="898893" y="4443543"/>
                  <a:pt x="962400" y="4283384"/>
                </a:cubicBezTo>
                <a:cubicBezTo>
                  <a:pt x="1025907" y="4123225"/>
                  <a:pt x="924640" y="3824029"/>
                  <a:pt x="961840" y="3660829"/>
                </a:cubicBezTo>
                <a:cubicBezTo>
                  <a:pt x="999040" y="3497629"/>
                  <a:pt x="1099189" y="3400196"/>
                  <a:pt x="1185600" y="3304184"/>
                </a:cubicBezTo>
                <a:cubicBezTo>
                  <a:pt x="1272011" y="3208172"/>
                  <a:pt x="1411985" y="3303752"/>
                  <a:pt x="1480304" y="3084759"/>
                </a:cubicBezTo>
                <a:cubicBezTo>
                  <a:pt x="1548623" y="2865766"/>
                  <a:pt x="1624320" y="2364671"/>
                  <a:pt x="1595517" y="1990226"/>
                </a:cubicBezTo>
                <a:cubicBezTo>
                  <a:pt x="1566714" y="1615781"/>
                  <a:pt x="1399803" y="1159093"/>
                  <a:pt x="1307483" y="838086"/>
                </a:cubicBezTo>
                <a:cubicBezTo>
                  <a:pt x="1215164" y="517079"/>
                  <a:pt x="1288053" y="189757"/>
                  <a:pt x="1041600" y="64184"/>
                </a:cubicBezTo>
                <a:cubicBezTo>
                  <a:pt x="939686" y="0"/>
                  <a:pt x="696000" y="452984"/>
                  <a:pt x="696000" y="452984"/>
                </a:cubicBezTo>
                <a:cubicBezTo>
                  <a:pt x="560400" y="604184"/>
                  <a:pt x="291600" y="746984"/>
                  <a:pt x="228000" y="971384"/>
                </a:cubicBezTo>
                <a:cubicBezTo>
                  <a:pt x="164400" y="1195784"/>
                  <a:pt x="321600" y="1522184"/>
                  <a:pt x="314400" y="1799384"/>
                </a:cubicBezTo>
                <a:cubicBezTo>
                  <a:pt x="307200" y="2076584"/>
                  <a:pt x="192000" y="2372984"/>
                  <a:pt x="184800" y="2634584"/>
                </a:cubicBezTo>
                <a:cubicBezTo>
                  <a:pt x="177600" y="2896184"/>
                  <a:pt x="288000" y="3180584"/>
                  <a:pt x="271200" y="3368984"/>
                </a:cubicBezTo>
                <a:cubicBezTo>
                  <a:pt x="254400" y="3557384"/>
                  <a:pt x="118800" y="3583784"/>
                  <a:pt x="84000" y="3764984"/>
                </a:cubicBezTo>
                <a:cubicBezTo>
                  <a:pt x="49200" y="3946184"/>
                  <a:pt x="0" y="4306184"/>
                  <a:pt x="62400" y="4456184"/>
                </a:cubicBezTo>
                <a:cubicBezTo>
                  <a:pt x="124800" y="4606184"/>
                  <a:pt x="374400" y="4644584"/>
                  <a:pt x="458400" y="4664984"/>
                </a:cubicBezTo>
                <a:cubicBezTo>
                  <a:pt x="542400" y="4685384"/>
                  <a:pt x="554400" y="4631984"/>
                  <a:pt x="566400" y="4578584"/>
                </a:cubicBezTo>
              </a:path>
            </a:pathLst>
          </a:custGeom>
          <a:noFill/>
          <a:ln w="28575">
            <a:solidFill>
              <a:srgbClr val="FF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27" name="Freeform: Shape 37">
            <a:extLst>
              <a:ext uri="{FF2B5EF4-FFF2-40B4-BE49-F238E27FC236}">
                <a16:creationId xmlns="" xmlns:a16="http://schemas.microsoft.com/office/drawing/2014/main" id="{D77860D2-7C96-960C-9324-8D8989558F8B}"/>
              </a:ext>
            </a:extLst>
          </p:cNvPr>
          <p:cNvSpPr/>
          <p:nvPr/>
        </p:nvSpPr>
        <p:spPr>
          <a:xfrm>
            <a:off x="5866543" y="6316109"/>
            <a:ext cx="1068513" cy="1502525"/>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38">
            <a:extLst>
              <a:ext uri="{FF2B5EF4-FFF2-40B4-BE49-F238E27FC236}">
                <a16:creationId xmlns="" xmlns:a16="http://schemas.microsoft.com/office/drawing/2014/main" id="{74F14D5F-3235-2A5D-AA32-53420E496704}"/>
              </a:ext>
            </a:extLst>
          </p:cNvPr>
          <p:cNvSpPr/>
          <p:nvPr/>
        </p:nvSpPr>
        <p:spPr>
          <a:xfrm>
            <a:off x="3175771" y="4931596"/>
            <a:ext cx="1132524" cy="1684484"/>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69"/>
          <p:cNvSpPr/>
          <p:nvPr/>
        </p:nvSpPr>
        <p:spPr>
          <a:xfrm>
            <a:off x="3533363" y="266760"/>
            <a:ext cx="2412757" cy="5304618"/>
          </a:xfrm>
          <a:custGeom>
            <a:avLst/>
            <a:gdLst>
              <a:gd name="textAreaLeft" fmla="*/ 0 w 2762280"/>
              <a:gd name="textAreaRight" fmla="*/ 2763360 w 2762280"/>
              <a:gd name="textAreaTop" fmla="*/ 0 h 6381720"/>
              <a:gd name="textAreaBottom" fmla="*/ 6382800 h 6381720"/>
              <a:gd name="GluePoint1X" fmla="*/ 1132013 w 2587374"/>
              <a:gd name="GluePoint1Y" fmla="*/ 4766361 h 5937843"/>
              <a:gd name="GluePoint2X" fmla="*/ 1543842 w 2587374"/>
              <a:gd name="GluePoint2Y" fmla="*/ 4843143 h 5937843"/>
              <a:gd name="GluePoint3X" fmla="*/ 1878889 w 2587374"/>
              <a:gd name="GluePoint3Y" fmla="*/ 4117207 h 5937843"/>
              <a:gd name="GluePoint4X" fmla="*/ 2213936 w 2587374"/>
              <a:gd name="GluePoint4Y" fmla="*/ 3433152 h 5937843"/>
              <a:gd name="GluePoint5X" fmla="*/ 2535023 w 2587374"/>
              <a:gd name="GluePoint5Y" fmla="*/ 2434990 h 5937843"/>
              <a:gd name="GluePoint6X" fmla="*/ 2528043 w 2587374"/>
              <a:gd name="GluePoint6Y" fmla="*/ 1290245 h 5937843"/>
              <a:gd name="GluePoint7X" fmla="*/ 2423341 w 2587374"/>
              <a:gd name="GluePoint7Y" fmla="*/ 613170 h 5937843"/>
              <a:gd name="GluePoint8X" fmla="*/ 2101928 w 2587374"/>
              <a:gd name="GluePoint8Y" fmla="*/ 150073 h 5937843"/>
              <a:gd name="GluePoint9X" fmla="*/ 922608 w 2587374"/>
              <a:gd name="GluePoint9Y" fmla="*/ 1513610 h 5937843"/>
              <a:gd name="GluePoint10X" fmla="*/ 573601 w 2587374"/>
              <a:gd name="GluePoint10Y" fmla="*/ 2016181 h 5937843"/>
              <a:gd name="GluePoint11X" fmla="*/ 360342 w 2587374"/>
              <a:gd name="GluePoint11Y" fmla="*/ 2667364 h 5937843"/>
              <a:gd name="GluePoint12X" fmla="*/ 375894 w 2587374"/>
              <a:gd name="GluePoint12Y" fmla="*/ 3097549 h 5937843"/>
              <a:gd name="GluePoint13X" fmla="*/ 645586 w 2587374"/>
              <a:gd name="GluePoint13Y" fmla="*/ 3687045 h 5937843"/>
              <a:gd name="GluePoint14X" fmla="*/ 429833 w 2587374"/>
              <a:gd name="GluePoint14Y" fmla="*/ 4330130 h 5937843"/>
              <a:gd name="GluePoint15X" fmla="*/ 15188 w 2587374"/>
              <a:gd name="GluePoint15Y" fmla="*/ 5324773 h 5937843"/>
              <a:gd name="GluePoint16X" fmla="*/ 520959 w 2587374"/>
              <a:gd name="GluePoint16Y" fmla="*/ 5906432 h 5937843"/>
              <a:gd name="GluePoint17X" fmla="*/ 887707 w 2587374"/>
              <a:gd name="GluePoint17Y" fmla="*/ 5136309 h 5937843"/>
              <a:gd name="GluePoint18X" fmla="*/ 1132013 w 2587374"/>
              <a:gd name="GluePoint18Y" fmla="*/ 4766361 h 5937843"/>
              <a:gd name="connsiteX0" fmla="*/ 1193137 w 2648498"/>
              <a:gd name="connsiteY0" fmla="*/ 4766361 h 5459136"/>
              <a:gd name="connsiteX1" fmla="*/ 1604966 w 2648498"/>
              <a:gd name="connsiteY1" fmla="*/ 4843143 h 5459136"/>
              <a:gd name="connsiteX2" fmla="*/ 1940013 w 2648498"/>
              <a:gd name="connsiteY2" fmla="*/ 4117207 h 5459136"/>
              <a:gd name="connsiteX3" fmla="*/ 2275060 w 2648498"/>
              <a:gd name="connsiteY3" fmla="*/ 3433152 h 5459136"/>
              <a:gd name="connsiteX4" fmla="*/ 2596147 w 2648498"/>
              <a:gd name="connsiteY4" fmla="*/ 2434990 h 5459136"/>
              <a:gd name="connsiteX5" fmla="*/ 2589167 w 2648498"/>
              <a:gd name="connsiteY5" fmla="*/ 1290245 h 5459136"/>
              <a:gd name="connsiteX6" fmla="*/ 2484465 w 2648498"/>
              <a:gd name="connsiteY6" fmla="*/ 613170 h 5459136"/>
              <a:gd name="connsiteX7" fmla="*/ 2163052 w 2648498"/>
              <a:gd name="connsiteY7" fmla="*/ 150073 h 5459136"/>
              <a:gd name="connsiteX8" fmla="*/ 983732 w 2648498"/>
              <a:gd name="connsiteY8" fmla="*/ 1513610 h 5459136"/>
              <a:gd name="connsiteX9" fmla="*/ 634725 w 2648498"/>
              <a:gd name="connsiteY9" fmla="*/ 2016181 h 5459136"/>
              <a:gd name="connsiteX10" fmla="*/ 421466 w 2648498"/>
              <a:gd name="connsiteY10" fmla="*/ 2667364 h 5459136"/>
              <a:gd name="connsiteX11" fmla="*/ 437018 w 2648498"/>
              <a:gd name="connsiteY11" fmla="*/ 3097549 h 5459136"/>
              <a:gd name="connsiteX12" fmla="*/ 706710 w 2648498"/>
              <a:gd name="connsiteY12" fmla="*/ 3687045 h 5459136"/>
              <a:gd name="connsiteX13" fmla="*/ 490957 w 2648498"/>
              <a:gd name="connsiteY13" fmla="*/ 4330130 h 5459136"/>
              <a:gd name="connsiteX14" fmla="*/ 76312 w 2648498"/>
              <a:gd name="connsiteY14" fmla="*/ 5324773 h 5459136"/>
              <a:gd name="connsiteX15" fmla="*/ 948831 w 2648498"/>
              <a:gd name="connsiteY15" fmla="*/ 5136309 h 5459136"/>
              <a:gd name="connsiteX16" fmla="*/ 1193137 w 2648498"/>
              <a:gd name="connsiteY16" fmla="*/ 4766361 h 5459136"/>
              <a:gd name="connsiteX0" fmla="*/ 804622 w 2259983"/>
              <a:gd name="connsiteY0" fmla="*/ 4766361 h 5136309"/>
              <a:gd name="connsiteX1" fmla="*/ 1216451 w 2259983"/>
              <a:gd name="connsiteY1" fmla="*/ 4843143 h 5136309"/>
              <a:gd name="connsiteX2" fmla="*/ 1551498 w 2259983"/>
              <a:gd name="connsiteY2" fmla="*/ 4117207 h 5136309"/>
              <a:gd name="connsiteX3" fmla="*/ 1886545 w 2259983"/>
              <a:gd name="connsiteY3" fmla="*/ 3433152 h 5136309"/>
              <a:gd name="connsiteX4" fmla="*/ 2207632 w 2259983"/>
              <a:gd name="connsiteY4" fmla="*/ 2434990 h 5136309"/>
              <a:gd name="connsiteX5" fmla="*/ 2200652 w 2259983"/>
              <a:gd name="connsiteY5" fmla="*/ 1290245 h 5136309"/>
              <a:gd name="connsiteX6" fmla="*/ 2095950 w 2259983"/>
              <a:gd name="connsiteY6" fmla="*/ 613170 h 5136309"/>
              <a:gd name="connsiteX7" fmla="*/ 1774537 w 2259983"/>
              <a:gd name="connsiteY7" fmla="*/ 150073 h 5136309"/>
              <a:gd name="connsiteX8" fmla="*/ 595217 w 2259983"/>
              <a:gd name="connsiteY8" fmla="*/ 1513610 h 5136309"/>
              <a:gd name="connsiteX9" fmla="*/ 246210 w 2259983"/>
              <a:gd name="connsiteY9" fmla="*/ 2016181 h 5136309"/>
              <a:gd name="connsiteX10" fmla="*/ 32951 w 2259983"/>
              <a:gd name="connsiteY10" fmla="*/ 2667364 h 5136309"/>
              <a:gd name="connsiteX11" fmla="*/ 48503 w 2259983"/>
              <a:gd name="connsiteY11" fmla="*/ 3097549 h 5136309"/>
              <a:gd name="connsiteX12" fmla="*/ 318195 w 2259983"/>
              <a:gd name="connsiteY12" fmla="*/ 3687045 h 5136309"/>
              <a:gd name="connsiteX13" fmla="*/ 102442 w 2259983"/>
              <a:gd name="connsiteY13" fmla="*/ 4330130 h 5136309"/>
              <a:gd name="connsiteX14" fmla="*/ 560316 w 2259983"/>
              <a:gd name="connsiteY14" fmla="*/ 5136309 h 5136309"/>
              <a:gd name="connsiteX15" fmla="*/ 804622 w 2259983"/>
              <a:gd name="connsiteY15" fmla="*/ 4766361 h 5136309"/>
              <a:gd name="connsiteX0" fmla="*/ 804622 w 2259983"/>
              <a:gd name="connsiteY0" fmla="*/ 4766361 h 4951335"/>
              <a:gd name="connsiteX1" fmla="*/ 1216451 w 2259983"/>
              <a:gd name="connsiteY1" fmla="*/ 4843143 h 4951335"/>
              <a:gd name="connsiteX2" fmla="*/ 1551498 w 2259983"/>
              <a:gd name="connsiteY2" fmla="*/ 4117207 h 4951335"/>
              <a:gd name="connsiteX3" fmla="*/ 1886545 w 2259983"/>
              <a:gd name="connsiteY3" fmla="*/ 3433152 h 4951335"/>
              <a:gd name="connsiteX4" fmla="*/ 2207632 w 2259983"/>
              <a:gd name="connsiteY4" fmla="*/ 2434990 h 4951335"/>
              <a:gd name="connsiteX5" fmla="*/ 2200652 w 2259983"/>
              <a:gd name="connsiteY5" fmla="*/ 1290245 h 4951335"/>
              <a:gd name="connsiteX6" fmla="*/ 2095950 w 2259983"/>
              <a:gd name="connsiteY6" fmla="*/ 613170 h 4951335"/>
              <a:gd name="connsiteX7" fmla="*/ 1774537 w 2259983"/>
              <a:gd name="connsiteY7" fmla="*/ 150073 h 4951335"/>
              <a:gd name="connsiteX8" fmla="*/ 595217 w 2259983"/>
              <a:gd name="connsiteY8" fmla="*/ 1513610 h 4951335"/>
              <a:gd name="connsiteX9" fmla="*/ 246210 w 2259983"/>
              <a:gd name="connsiteY9" fmla="*/ 2016181 h 4951335"/>
              <a:gd name="connsiteX10" fmla="*/ 32951 w 2259983"/>
              <a:gd name="connsiteY10" fmla="*/ 2667364 h 4951335"/>
              <a:gd name="connsiteX11" fmla="*/ 48503 w 2259983"/>
              <a:gd name="connsiteY11" fmla="*/ 3097549 h 4951335"/>
              <a:gd name="connsiteX12" fmla="*/ 318195 w 2259983"/>
              <a:gd name="connsiteY12" fmla="*/ 3687045 h 4951335"/>
              <a:gd name="connsiteX13" fmla="*/ 102442 w 2259983"/>
              <a:gd name="connsiteY13" fmla="*/ 4330130 h 4951335"/>
              <a:gd name="connsiteX14" fmla="*/ 560316 w 2259983"/>
              <a:gd name="connsiteY14" fmla="*/ 4486452 h 4951335"/>
              <a:gd name="connsiteX15" fmla="*/ 804622 w 2259983"/>
              <a:gd name="connsiteY15" fmla="*/ 4766361 h 4951335"/>
              <a:gd name="connsiteX0" fmla="*/ 804622 w 2259983"/>
              <a:gd name="connsiteY0" fmla="*/ 4766361 h 4951335"/>
              <a:gd name="connsiteX1" fmla="*/ 1216451 w 2259983"/>
              <a:gd name="connsiteY1" fmla="*/ 4843143 h 4951335"/>
              <a:gd name="connsiteX2" fmla="*/ 1551498 w 2259983"/>
              <a:gd name="connsiteY2" fmla="*/ 4117207 h 4951335"/>
              <a:gd name="connsiteX3" fmla="*/ 1886545 w 2259983"/>
              <a:gd name="connsiteY3" fmla="*/ 3433152 h 4951335"/>
              <a:gd name="connsiteX4" fmla="*/ 2207632 w 2259983"/>
              <a:gd name="connsiteY4" fmla="*/ 2434990 h 4951335"/>
              <a:gd name="connsiteX5" fmla="*/ 2200652 w 2259983"/>
              <a:gd name="connsiteY5" fmla="*/ 1290245 h 4951335"/>
              <a:gd name="connsiteX6" fmla="*/ 2095950 w 2259983"/>
              <a:gd name="connsiteY6" fmla="*/ 613170 h 4951335"/>
              <a:gd name="connsiteX7" fmla="*/ 1774537 w 2259983"/>
              <a:gd name="connsiteY7" fmla="*/ 150073 h 4951335"/>
              <a:gd name="connsiteX8" fmla="*/ 595217 w 2259983"/>
              <a:gd name="connsiteY8" fmla="*/ 1513610 h 4951335"/>
              <a:gd name="connsiteX9" fmla="*/ 246210 w 2259983"/>
              <a:gd name="connsiteY9" fmla="*/ 2016181 h 4951335"/>
              <a:gd name="connsiteX10" fmla="*/ 32951 w 2259983"/>
              <a:gd name="connsiteY10" fmla="*/ 2667364 h 4951335"/>
              <a:gd name="connsiteX11" fmla="*/ 48503 w 2259983"/>
              <a:gd name="connsiteY11" fmla="*/ 3097549 h 4951335"/>
              <a:gd name="connsiteX12" fmla="*/ 318195 w 2259983"/>
              <a:gd name="connsiteY12" fmla="*/ 3687045 h 4951335"/>
              <a:gd name="connsiteX13" fmla="*/ 102442 w 2259983"/>
              <a:gd name="connsiteY13" fmla="*/ 4330130 h 4951335"/>
              <a:gd name="connsiteX14" fmla="*/ 560316 w 2259983"/>
              <a:gd name="connsiteY14" fmla="*/ 4486452 h 4951335"/>
              <a:gd name="connsiteX15" fmla="*/ 804622 w 2259983"/>
              <a:gd name="connsiteY15" fmla="*/ 4766361 h 4951335"/>
              <a:gd name="connsiteX0" fmla="*/ 856270 w 2259983"/>
              <a:gd name="connsiteY0" fmla="*/ 4672303 h 4935659"/>
              <a:gd name="connsiteX1" fmla="*/ 1216451 w 2259983"/>
              <a:gd name="connsiteY1" fmla="*/ 4843143 h 4935659"/>
              <a:gd name="connsiteX2" fmla="*/ 1551498 w 2259983"/>
              <a:gd name="connsiteY2" fmla="*/ 4117207 h 4935659"/>
              <a:gd name="connsiteX3" fmla="*/ 1886545 w 2259983"/>
              <a:gd name="connsiteY3" fmla="*/ 3433152 h 4935659"/>
              <a:gd name="connsiteX4" fmla="*/ 2207632 w 2259983"/>
              <a:gd name="connsiteY4" fmla="*/ 2434990 h 4935659"/>
              <a:gd name="connsiteX5" fmla="*/ 2200652 w 2259983"/>
              <a:gd name="connsiteY5" fmla="*/ 1290245 h 4935659"/>
              <a:gd name="connsiteX6" fmla="*/ 2095950 w 2259983"/>
              <a:gd name="connsiteY6" fmla="*/ 613170 h 4935659"/>
              <a:gd name="connsiteX7" fmla="*/ 1774537 w 2259983"/>
              <a:gd name="connsiteY7" fmla="*/ 150073 h 4935659"/>
              <a:gd name="connsiteX8" fmla="*/ 595217 w 2259983"/>
              <a:gd name="connsiteY8" fmla="*/ 1513610 h 4935659"/>
              <a:gd name="connsiteX9" fmla="*/ 246210 w 2259983"/>
              <a:gd name="connsiteY9" fmla="*/ 2016181 h 4935659"/>
              <a:gd name="connsiteX10" fmla="*/ 32951 w 2259983"/>
              <a:gd name="connsiteY10" fmla="*/ 2667364 h 4935659"/>
              <a:gd name="connsiteX11" fmla="*/ 48503 w 2259983"/>
              <a:gd name="connsiteY11" fmla="*/ 3097549 h 4935659"/>
              <a:gd name="connsiteX12" fmla="*/ 318195 w 2259983"/>
              <a:gd name="connsiteY12" fmla="*/ 3687045 h 4935659"/>
              <a:gd name="connsiteX13" fmla="*/ 102442 w 2259983"/>
              <a:gd name="connsiteY13" fmla="*/ 4330130 h 4935659"/>
              <a:gd name="connsiteX14" fmla="*/ 560316 w 2259983"/>
              <a:gd name="connsiteY14" fmla="*/ 4486452 h 4935659"/>
              <a:gd name="connsiteX15" fmla="*/ 856270 w 2259983"/>
              <a:gd name="connsiteY15" fmla="*/ 4672303 h 4935659"/>
              <a:gd name="connsiteX0" fmla="*/ 856270 w 2259983"/>
              <a:gd name="connsiteY0" fmla="*/ 4672303 h 4935659"/>
              <a:gd name="connsiteX1" fmla="*/ 1216451 w 2259983"/>
              <a:gd name="connsiteY1" fmla="*/ 4843143 h 4935659"/>
              <a:gd name="connsiteX2" fmla="*/ 1551498 w 2259983"/>
              <a:gd name="connsiteY2" fmla="*/ 4117207 h 4935659"/>
              <a:gd name="connsiteX3" fmla="*/ 1886545 w 2259983"/>
              <a:gd name="connsiteY3" fmla="*/ 3433152 h 4935659"/>
              <a:gd name="connsiteX4" fmla="*/ 2207632 w 2259983"/>
              <a:gd name="connsiteY4" fmla="*/ 2434990 h 4935659"/>
              <a:gd name="connsiteX5" fmla="*/ 2200652 w 2259983"/>
              <a:gd name="connsiteY5" fmla="*/ 1290245 h 4935659"/>
              <a:gd name="connsiteX6" fmla="*/ 2095950 w 2259983"/>
              <a:gd name="connsiteY6" fmla="*/ 613170 h 4935659"/>
              <a:gd name="connsiteX7" fmla="*/ 1774537 w 2259983"/>
              <a:gd name="connsiteY7" fmla="*/ 150073 h 4935659"/>
              <a:gd name="connsiteX8" fmla="*/ 595217 w 2259983"/>
              <a:gd name="connsiteY8" fmla="*/ 1513610 h 4935659"/>
              <a:gd name="connsiteX9" fmla="*/ 246210 w 2259983"/>
              <a:gd name="connsiteY9" fmla="*/ 2016181 h 4935659"/>
              <a:gd name="connsiteX10" fmla="*/ 32951 w 2259983"/>
              <a:gd name="connsiteY10" fmla="*/ 2667364 h 4935659"/>
              <a:gd name="connsiteX11" fmla="*/ 48503 w 2259983"/>
              <a:gd name="connsiteY11" fmla="*/ 3097549 h 4935659"/>
              <a:gd name="connsiteX12" fmla="*/ 318195 w 2259983"/>
              <a:gd name="connsiteY12" fmla="*/ 3687045 h 4935659"/>
              <a:gd name="connsiteX13" fmla="*/ 102442 w 2259983"/>
              <a:gd name="connsiteY13" fmla="*/ 4330130 h 4935659"/>
              <a:gd name="connsiteX14" fmla="*/ 560316 w 2259983"/>
              <a:gd name="connsiteY14" fmla="*/ 4486452 h 4935659"/>
              <a:gd name="connsiteX15" fmla="*/ 856270 w 2259983"/>
              <a:gd name="connsiteY15" fmla="*/ 4672303 h 493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59983" h="4935659">
                <a:moveTo>
                  <a:pt x="856270" y="4672303"/>
                </a:moveTo>
                <a:cubicBezTo>
                  <a:pt x="1007968" y="4760138"/>
                  <a:pt x="1100580" y="4935659"/>
                  <a:pt x="1216451" y="4843143"/>
                </a:cubicBezTo>
                <a:cubicBezTo>
                  <a:pt x="1332322" y="4750627"/>
                  <a:pt x="1439816" y="4352205"/>
                  <a:pt x="1551498" y="4117207"/>
                </a:cubicBezTo>
                <a:cubicBezTo>
                  <a:pt x="1663180" y="3882209"/>
                  <a:pt x="1777189" y="3713521"/>
                  <a:pt x="1886545" y="3433152"/>
                </a:cubicBezTo>
                <a:cubicBezTo>
                  <a:pt x="1995901" y="3152783"/>
                  <a:pt x="2155281" y="2792141"/>
                  <a:pt x="2207632" y="2434990"/>
                </a:cubicBezTo>
                <a:cubicBezTo>
                  <a:pt x="2259983" y="2077839"/>
                  <a:pt x="2219266" y="1593882"/>
                  <a:pt x="2200652" y="1290245"/>
                </a:cubicBezTo>
                <a:cubicBezTo>
                  <a:pt x="2182038" y="986608"/>
                  <a:pt x="2166969" y="803199"/>
                  <a:pt x="2095950" y="613170"/>
                </a:cubicBezTo>
                <a:cubicBezTo>
                  <a:pt x="2024931" y="423141"/>
                  <a:pt x="2024659" y="0"/>
                  <a:pt x="1774537" y="150073"/>
                </a:cubicBezTo>
                <a:cubicBezTo>
                  <a:pt x="1524415" y="300146"/>
                  <a:pt x="849938" y="1202592"/>
                  <a:pt x="595217" y="1513610"/>
                </a:cubicBezTo>
                <a:cubicBezTo>
                  <a:pt x="340496" y="1824628"/>
                  <a:pt x="339921" y="1823889"/>
                  <a:pt x="246210" y="2016181"/>
                </a:cubicBezTo>
                <a:cubicBezTo>
                  <a:pt x="152499" y="2208473"/>
                  <a:pt x="65902" y="2487136"/>
                  <a:pt x="32951" y="2667364"/>
                </a:cubicBezTo>
                <a:cubicBezTo>
                  <a:pt x="0" y="2847592"/>
                  <a:pt x="962" y="2927602"/>
                  <a:pt x="48503" y="3097549"/>
                </a:cubicBezTo>
                <a:cubicBezTo>
                  <a:pt x="96044" y="3267496"/>
                  <a:pt x="309205" y="3481615"/>
                  <a:pt x="318195" y="3687045"/>
                </a:cubicBezTo>
                <a:cubicBezTo>
                  <a:pt x="327185" y="3892475"/>
                  <a:pt x="62089" y="4196896"/>
                  <a:pt x="102442" y="4330130"/>
                </a:cubicBezTo>
                <a:cubicBezTo>
                  <a:pt x="142796" y="4463365"/>
                  <a:pt x="443286" y="4413747"/>
                  <a:pt x="560316" y="4486452"/>
                </a:cubicBezTo>
                <a:lnTo>
                  <a:pt x="856270" y="4672303"/>
                </a:lnTo>
                <a:close/>
              </a:path>
            </a:pathLst>
          </a:custGeom>
          <a:noFill/>
          <a:ln w="25400">
            <a:solidFill>
              <a:srgbClr val="FF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356" name="TextBox 22"/>
          <p:cNvSpPr/>
          <p:nvPr/>
        </p:nvSpPr>
        <p:spPr>
          <a:xfrm>
            <a:off x="1026000" y="4781520"/>
            <a:ext cx="1175760" cy="8298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400" b="1" u="none" strike="noStrike" dirty="0">
                <a:solidFill>
                  <a:schemeClr val="lt1"/>
                </a:solidFill>
                <a:effectLst/>
                <a:uFillTx/>
                <a:latin typeface="Calibri"/>
              </a:rPr>
              <a:t>Spanish</a:t>
            </a:r>
            <a:endParaRPr lang="en-US" sz="2400" b="0" u="none" strike="noStrike" dirty="0">
              <a:solidFill>
                <a:srgbClr val="FFFFFF"/>
              </a:solidFill>
              <a:effectLst/>
              <a:uFillTx/>
              <a:latin typeface="Arial"/>
            </a:endParaRPr>
          </a:p>
          <a:p>
            <a:pPr algn="ctr" defTabSz="1097280">
              <a:lnSpc>
                <a:spcPct val="100000"/>
              </a:lnSpc>
            </a:pPr>
            <a:r>
              <a:rPr lang="en-US" sz="2400" b="1" u="none" strike="noStrike" dirty="0">
                <a:solidFill>
                  <a:schemeClr val="lt1"/>
                </a:solidFill>
                <a:effectLst/>
                <a:uFillTx/>
                <a:latin typeface="Calibri"/>
              </a:rPr>
              <a:t>Gulch</a:t>
            </a:r>
            <a:endParaRPr lang="en-US" sz="2400" b="0" u="none" strike="noStrike" dirty="0">
              <a:solidFill>
                <a:srgbClr val="FFFFFF"/>
              </a:solidFill>
              <a:effectLst/>
              <a:uFillTx/>
              <a:latin typeface="Arial"/>
            </a:endParaRPr>
          </a:p>
        </p:txBody>
      </p:sp>
      <p:sp>
        <p:nvSpPr>
          <p:cNvPr id="30" name="Freeform: Shape 37">
            <a:extLst>
              <a:ext uri="{FF2B5EF4-FFF2-40B4-BE49-F238E27FC236}">
                <a16:creationId xmlns="" xmlns:a16="http://schemas.microsoft.com/office/drawing/2014/main" id="{D77860D2-7C96-960C-9324-8D8989558F8B}"/>
              </a:ext>
            </a:extLst>
          </p:cNvPr>
          <p:cNvSpPr/>
          <p:nvPr/>
        </p:nvSpPr>
        <p:spPr>
          <a:xfrm>
            <a:off x="6690283" y="4198593"/>
            <a:ext cx="597347" cy="837499"/>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7">
            <a:extLst>
              <a:ext uri="{FF2B5EF4-FFF2-40B4-BE49-F238E27FC236}">
                <a16:creationId xmlns="" xmlns:a16="http://schemas.microsoft.com/office/drawing/2014/main" id="{D77860D2-7C96-960C-9324-8D8989558F8B}"/>
              </a:ext>
            </a:extLst>
          </p:cNvPr>
          <p:cNvSpPr/>
          <p:nvPr/>
        </p:nvSpPr>
        <p:spPr>
          <a:xfrm>
            <a:off x="6677263" y="5692726"/>
            <a:ext cx="597347" cy="837499"/>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47"/>
          <p:cNvSpPr/>
          <p:nvPr/>
        </p:nvSpPr>
        <p:spPr>
          <a:xfrm>
            <a:off x="4275306" y="2635589"/>
            <a:ext cx="534331" cy="849173"/>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4800" b="1" u="none" strike="noStrike" dirty="0" smtClean="0">
                <a:solidFill>
                  <a:srgbClr val="C00000"/>
                </a:solidFill>
                <a:effectLst/>
                <a:uFillTx/>
                <a:latin typeface="Calibri"/>
              </a:rPr>
              <a:t>1</a:t>
            </a:r>
            <a:endParaRPr lang="en-US" sz="4800" b="0" u="none" strike="noStrike" dirty="0">
              <a:solidFill>
                <a:srgbClr val="C00000"/>
              </a:solidFill>
              <a:effectLst/>
              <a:uFillTx/>
              <a:latin typeface="Aria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 name="Picture 2" descr="G:\Land Technical\Maps\Aerial Photos\1931 c-1436_11 5x7 retouch.jpg"/>
          <p:cNvPicPr/>
          <p:nvPr/>
        </p:nvPicPr>
        <p:blipFill>
          <a:blip r:embed="rId3"/>
          <a:srcRect l="9677" t="32084" r="47417" b="23986"/>
          <a:stretch/>
        </p:blipFill>
        <p:spPr>
          <a:xfrm>
            <a:off x="0" y="0"/>
            <a:ext cx="10971720" cy="8223951"/>
          </a:xfrm>
          <a:prstGeom prst="rect">
            <a:avLst/>
          </a:prstGeom>
          <a:noFill/>
          <a:ln w="0">
            <a:noFill/>
          </a:ln>
        </p:spPr>
      </p:pic>
      <p:cxnSp>
        <p:nvCxnSpPr>
          <p:cNvPr id="415" name="Straight Connector 30"/>
          <p:cNvCxnSpPr/>
          <p:nvPr/>
        </p:nvCxnSpPr>
        <p:spPr>
          <a:xfrm>
            <a:off x="394200" y="1890360"/>
            <a:ext cx="27000" cy="6278760"/>
          </a:xfrm>
          <a:prstGeom prst="straightConnector1">
            <a:avLst/>
          </a:prstGeom>
          <a:ln w="25400">
            <a:solidFill>
              <a:schemeClr val="lt1">
                <a:alpha val="60000"/>
              </a:schemeClr>
            </a:solidFill>
            <a:round/>
          </a:ln>
        </p:spPr>
      </p:cxnSp>
      <p:sp>
        <p:nvSpPr>
          <p:cNvPr id="416" name="TextBox 44"/>
          <p:cNvSpPr/>
          <p:nvPr/>
        </p:nvSpPr>
        <p:spPr>
          <a:xfrm>
            <a:off x="3642840" y="543240"/>
            <a:ext cx="1208520" cy="36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800" b="1" u="none" strike="noStrike">
                <a:solidFill>
                  <a:schemeClr val="lt1"/>
                </a:solidFill>
                <a:effectLst/>
                <a:uFillTx/>
                <a:latin typeface="Calibri"/>
              </a:rPr>
              <a:t>Grassland</a:t>
            </a:r>
            <a:endParaRPr lang="en-US" sz="1800" b="0" u="none" strike="noStrike">
              <a:solidFill>
                <a:srgbClr val="FFFFFF"/>
              </a:solidFill>
              <a:effectLst/>
              <a:uFillTx/>
              <a:latin typeface="Arial"/>
            </a:endParaRPr>
          </a:p>
        </p:txBody>
      </p:sp>
      <p:grpSp>
        <p:nvGrpSpPr>
          <p:cNvPr id="417" name="Group 56"/>
          <p:cNvGrpSpPr/>
          <p:nvPr/>
        </p:nvGrpSpPr>
        <p:grpSpPr>
          <a:xfrm>
            <a:off x="2087640" y="7628760"/>
            <a:ext cx="3455280" cy="476640"/>
            <a:chOff x="2087640" y="7628760"/>
            <a:chExt cx="3455280" cy="476640"/>
          </a:xfrm>
        </p:grpSpPr>
        <p:sp>
          <p:nvSpPr>
            <p:cNvPr id="418" name="Rectangle 38"/>
            <p:cNvSpPr/>
            <p:nvPr/>
          </p:nvSpPr>
          <p:spPr>
            <a:xfrm>
              <a:off x="2087640" y="7628760"/>
              <a:ext cx="3455280" cy="459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chemeClr val="dk1"/>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dk1"/>
                  </a:solidFill>
                  <a:effectLst/>
                  <a:uFillTx/>
                  <a:latin typeface="Calibri"/>
                </a:rPr>
                <a:t>Courtesy of UCSB Library Geospatial Collection</a:t>
              </a:r>
              <a:endParaRPr lang="en-US" sz="1200" b="0" u="none" strike="noStrike">
                <a:solidFill>
                  <a:srgbClr val="FFFFFF"/>
                </a:solidFill>
                <a:effectLst/>
                <a:uFillTx/>
                <a:latin typeface="Arial"/>
              </a:endParaRPr>
            </a:p>
          </p:txBody>
        </p:sp>
        <p:sp>
          <p:nvSpPr>
            <p:cNvPr id="419" name="Rectangle 37"/>
            <p:cNvSpPr/>
            <p:nvPr/>
          </p:nvSpPr>
          <p:spPr>
            <a:xfrm>
              <a:off x="2098080" y="7644960"/>
              <a:ext cx="3432240" cy="46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chemeClr val="dk1"/>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dk1"/>
                  </a:solidFill>
                  <a:effectLst/>
                  <a:uFillTx/>
                  <a:latin typeface="Calibri"/>
                </a:rPr>
                <a:t>Courtesy of UCSB Library Geospatial Collection</a:t>
              </a:r>
              <a:endParaRPr lang="en-US" sz="1200" b="0" u="none" strike="noStrike">
                <a:solidFill>
                  <a:srgbClr val="FFFFFF"/>
                </a:solidFill>
                <a:effectLst/>
                <a:uFillTx/>
                <a:latin typeface="Arial"/>
              </a:endParaRPr>
            </a:p>
          </p:txBody>
        </p:sp>
        <p:sp>
          <p:nvSpPr>
            <p:cNvPr id="420" name="Rectangle 39"/>
            <p:cNvSpPr/>
            <p:nvPr/>
          </p:nvSpPr>
          <p:spPr>
            <a:xfrm>
              <a:off x="2094120" y="7628760"/>
              <a:ext cx="3373560" cy="46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rgbClr val="FFFFFF"/>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lt1"/>
                  </a:solidFill>
                  <a:effectLst/>
                  <a:uFillTx/>
                  <a:latin typeface="Calibri"/>
                </a:rPr>
                <a:t>Courtesy of UCSB Library Geospatial Collection</a:t>
              </a:r>
              <a:endParaRPr lang="en-US" sz="1200" b="0" u="none" strike="noStrike">
                <a:solidFill>
                  <a:srgbClr val="FFFFFF"/>
                </a:solidFill>
                <a:effectLst/>
                <a:uFillTx/>
                <a:latin typeface="Arial"/>
              </a:endParaRPr>
            </a:p>
          </p:txBody>
        </p:sp>
      </p:grpSp>
      <p:pic>
        <p:nvPicPr>
          <p:cNvPr id="421" name="Picture 3"/>
          <p:cNvPicPr/>
          <p:nvPr/>
        </p:nvPicPr>
        <p:blipFill>
          <a:blip r:embed="rId4"/>
          <a:stretch/>
        </p:blipFill>
        <p:spPr>
          <a:xfrm>
            <a:off x="10613520" y="7571160"/>
            <a:ext cx="275400" cy="461160"/>
          </a:xfrm>
          <a:prstGeom prst="rect">
            <a:avLst/>
          </a:prstGeom>
          <a:noFill/>
          <a:ln w="9525">
            <a:noFill/>
          </a:ln>
        </p:spPr>
      </p:pic>
      <p:cxnSp>
        <p:nvCxnSpPr>
          <p:cNvPr id="422" name="Straight Arrow Connector 75"/>
          <p:cNvCxnSpPr/>
          <p:nvPr/>
        </p:nvCxnSpPr>
        <p:spPr>
          <a:xfrm>
            <a:off x="10094760" y="443160"/>
            <a:ext cx="692280" cy="1080"/>
          </a:xfrm>
          <a:prstGeom prst="straightConnector1">
            <a:avLst/>
          </a:prstGeom>
          <a:ln w="73025">
            <a:solidFill>
              <a:srgbClr val="FFFFFF"/>
            </a:solidFill>
            <a:round/>
            <a:tailEnd type="triangle" w="med" len="med"/>
          </a:ln>
        </p:spPr>
      </p:cxnSp>
      <p:sp>
        <p:nvSpPr>
          <p:cNvPr id="423" name="TextBox 76"/>
          <p:cNvSpPr/>
          <p:nvPr/>
        </p:nvSpPr>
        <p:spPr>
          <a:xfrm>
            <a:off x="9576360" y="111240"/>
            <a:ext cx="525240" cy="66384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3600" b="1" u="none" strike="noStrike" dirty="0">
                <a:solidFill>
                  <a:schemeClr val="lt1"/>
                </a:solidFill>
                <a:effectLst/>
                <a:uFillTx/>
                <a:latin typeface="Calibri"/>
              </a:rPr>
              <a:t>N</a:t>
            </a:r>
            <a:endParaRPr lang="en-US" sz="3600" b="0" u="none" strike="noStrike" dirty="0">
              <a:solidFill>
                <a:srgbClr val="FFFFFF"/>
              </a:solidFill>
              <a:effectLst/>
              <a:uFillTx/>
              <a:latin typeface="Arial"/>
            </a:endParaRPr>
          </a:p>
        </p:txBody>
      </p:sp>
      <p:sp>
        <p:nvSpPr>
          <p:cNvPr id="424" name="TextBox 49"/>
          <p:cNvSpPr/>
          <p:nvPr/>
        </p:nvSpPr>
        <p:spPr>
          <a:xfrm>
            <a:off x="3971203" y="3909021"/>
            <a:ext cx="1381320" cy="36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800" b="1" u="none" strike="noStrike" dirty="0">
                <a:solidFill>
                  <a:schemeClr val="lt1"/>
                </a:solidFill>
                <a:effectLst/>
                <a:uFillTx/>
                <a:latin typeface="Calibri"/>
              </a:rPr>
              <a:t>Redwood</a:t>
            </a:r>
            <a:endParaRPr lang="en-US" sz="1800" b="0" u="none" strike="noStrike" dirty="0">
              <a:solidFill>
                <a:srgbClr val="FFFFFF"/>
              </a:solidFill>
              <a:effectLst/>
              <a:uFillTx/>
              <a:latin typeface="Arial"/>
            </a:endParaRPr>
          </a:p>
        </p:txBody>
      </p:sp>
      <p:sp>
        <p:nvSpPr>
          <p:cNvPr id="425" name="TextBox 66"/>
          <p:cNvSpPr/>
          <p:nvPr/>
        </p:nvSpPr>
        <p:spPr>
          <a:xfrm>
            <a:off x="6177600" y="2501640"/>
            <a:ext cx="1208520" cy="36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800" b="1" u="none" strike="noStrike">
                <a:solidFill>
                  <a:schemeClr val="lt1"/>
                </a:solidFill>
                <a:effectLst/>
                <a:uFillTx/>
                <a:latin typeface="Calibri"/>
              </a:rPr>
              <a:t>Grassland</a:t>
            </a:r>
            <a:endParaRPr lang="en-US" sz="1800" b="0" u="none" strike="noStrike">
              <a:solidFill>
                <a:srgbClr val="FFFFFF"/>
              </a:solidFill>
              <a:effectLst/>
              <a:uFillTx/>
              <a:latin typeface="Arial"/>
            </a:endParaRPr>
          </a:p>
        </p:txBody>
      </p:sp>
      <p:sp>
        <p:nvSpPr>
          <p:cNvPr id="426" name="TextBox 67"/>
          <p:cNvSpPr/>
          <p:nvPr/>
        </p:nvSpPr>
        <p:spPr>
          <a:xfrm>
            <a:off x="8654760" y="1234440"/>
            <a:ext cx="2245680" cy="1199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1097280">
              <a:lnSpc>
                <a:spcPct val="100000"/>
              </a:lnSpc>
            </a:pPr>
            <a:r>
              <a:rPr lang="en-US" sz="3600" b="1" u="none" strike="noStrike">
                <a:solidFill>
                  <a:schemeClr val="lt1"/>
                </a:solidFill>
                <a:effectLst/>
                <a:uFillTx/>
                <a:latin typeface="Calibri"/>
              </a:rPr>
              <a:t>Apple Orchard</a:t>
            </a:r>
            <a:endParaRPr lang="en-US" sz="3600" b="0" u="none" strike="noStrike">
              <a:solidFill>
                <a:srgbClr val="FFFFFF"/>
              </a:solidFill>
              <a:effectLst/>
              <a:uFillTx/>
              <a:latin typeface="Arial"/>
            </a:endParaRPr>
          </a:p>
        </p:txBody>
      </p:sp>
      <p:sp>
        <p:nvSpPr>
          <p:cNvPr id="427" name="TextBox 68"/>
          <p:cNvSpPr/>
          <p:nvPr/>
        </p:nvSpPr>
        <p:spPr>
          <a:xfrm>
            <a:off x="359280" y="4575600"/>
            <a:ext cx="1381320" cy="36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800" b="1" u="none" strike="noStrike">
                <a:solidFill>
                  <a:schemeClr val="lt1"/>
                </a:solidFill>
                <a:effectLst/>
                <a:uFillTx/>
                <a:latin typeface="Calibri"/>
              </a:rPr>
              <a:t>Redwood</a:t>
            </a:r>
            <a:endParaRPr lang="en-US" sz="1800" b="0" u="none" strike="noStrike">
              <a:solidFill>
                <a:srgbClr val="FFFFFF"/>
              </a:solidFill>
              <a:effectLst/>
              <a:uFillTx/>
              <a:latin typeface="Arial"/>
            </a:endParaRPr>
          </a:p>
        </p:txBody>
      </p:sp>
      <p:sp>
        <p:nvSpPr>
          <p:cNvPr id="429" name="Freeform 31"/>
          <p:cNvSpPr/>
          <p:nvPr/>
        </p:nvSpPr>
        <p:spPr>
          <a:xfrm>
            <a:off x="238680" y="1613520"/>
            <a:ext cx="3062520" cy="6258600"/>
          </a:xfrm>
          <a:custGeom>
            <a:avLst/>
            <a:gdLst>
              <a:gd name="textAreaLeft" fmla="*/ 0 w 3062520"/>
              <a:gd name="textAreaRight" fmla="*/ 3063600 w 3062520"/>
              <a:gd name="textAreaTop" fmla="*/ 0 h 6258600"/>
              <a:gd name="textAreaBottom" fmla="*/ 6259680 h 6258600"/>
              <a:gd name="GluePoint1X" fmla="*/ 1758202 w 3063688"/>
              <a:gd name="GluePoint1Y" fmla="*/ 0 h 6259606"/>
              <a:gd name="GluePoint2X" fmla="*/ 2497790 w 3063688"/>
              <a:gd name="GluePoint2Y" fmla="*/ 793377 h 6259606"/>
              <a:gd name="GluePoint3X" fmla="*/ 2269190 w 3063688"/>
              <a:gd name="GluePoint3Y" fmla="*/ 2003612 h 6259606"/>
              <a:gd name="GluePoint4X" fmla="*/ 2482578 w 3063688"/>
              <a:gd name="GluePoint4Y" fmla="*/ 2616367 h 6259606"/>
              <a:gd name="GluePoint5X" fmla="*/ 2780179 w 3063688"/>
              <a:gd name="GluePoint5Y" fmla="*/ 3697941 h 6259606"/>
              <a:gd name="GluePoint6X" fmla="*/ 3008779 w 3063688"/>
              <a:gd name="GluePoint6Y" fmla="*/ 4477871 h 6259606"/>
              <a:gd name="GluePoint7X" fmla="*/ 2881032 w 3063688"/>
              <a:gd name="GluePoint7Y" fmla="*/ 4961965 h 6259606"/>
              <a:gd name="GluePoint8X" fmla="*/ 1912843 w 3063688"/>
              <a:gd name="GluePoint8Y" fmla="*/ 5815853 h 6259606"/>
              <a:gd name="GluePoint9X" fmla="*/ 937932 w 3063688"/>
              <a:gd name="GluePoint9Y" fmla="*/ 6259606 h 6259606"/>
              <a:gd name="GluePoint10X" fmla="*/ 292473 w 3063688"/>
              <a:gd name="GluePoint10Y" fmla="*/ 5815853 h 6259606"/>
              <a:gd name="GluePoint11X" fmla="*/ 23532 w 3063688"/>
              <a:gd name="GluePoint11Y" fmla="*/ 4740088 h 6259606"/>
              <a:gd name="GluePoint12X" fmla="*/ 151279 w 3063688"/>
              <a:gd name="GluePoint12Y" fmla="*/ 3267635 h 6259606"/>
              <a:gd name="GluePoint13X" fmla="*/ 366432 w 3063688"/>
              <a:gd name="GluePoint13Y" fmla="*/ 2312894 h 6259606"/>
              <a:gd name="GluePoint14X" fmla="*/ 151279 w 3063688"/>
              <a:gd name="GluePoint14Y" fmla="*/ 1129553 h 6259606"/>
              <a:gd name="GluePoint15X" fmla="*/ 252132 w 3063688"/>
              <a:gd name="GluePoint15Y" fmla="*/ 275665 h 6259606"/>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 ang="0">
                <a:pos x="GluePoint11X" y="GluePoint11Y"/>
              </a:cxn>
              <a:cxn ang="0">
                <a:pos x="GluePoint12X" y="GluePoint12Y"/>
              </a:cxn>
              <a:cxn ang="0">
                <a:pos x="GluePoint13X" y="GluePoint13Y"/>
              </a:cxn>
              <a:cxn ang="0">
                <a:pos x="GluePoint14X" y="GluePoint14Y"/>
              </a:cxn>
              <a:cxn ang="0">
                <a:pos x="GluePoint15X" y="GluePoint15Y"/>
              </a:cxn>
            </a:cxnLst>
            <a:rect l="textAreaLeft" t="textAreaTop" r="textAreaRight" b="textAreaBottom"/>
            <a:pathLst>
              <a:path w="3063688" h="6259606">
                <a:moveTo>
                  <a:pt x="1758202" y="0"/>
                </a:moveTo>
                <a:cubicBezTo>
                  <a:pt x="2085413" y="229721"/>
                  <a:pt x="2412625" y="459442"/>
                  <a:pt x="2497790" y="793377"/>
                </a:cubicBezTo>
                <a:cubicBezTo>
                  <a:pt x="2582955" y="1127312"/>
                  <a:pt x="2271725" y="1699780"/>
                  <a:pt x="2269190" y="2003612"/>
                </a:cubicBezTo>
                <a:cubicBezTo>
                  <a:pt x="2266655" y="2307444"/>
                  <a:pt x="2397413" y="2333979"/>
                  <a:pt x="2482578" y="2616367"/>
                </a:cubicBezTo>
                <a:cubicBezTo>
                  <a:pt x="2567743" y="2898755"/>
                  <a:pt x="2692479" y="3387690"/>
                  <a:pt x="2780179" y="3697941"/>
                </a:cubicBezTo>
                <a:cubicBezTo>
                  <a:pt x="2867879" y="4008192"/>
                  <a:pt x="2991970" y="4267200"/>
                  <a:pt x="3008779" y="4477871"/>
                </a:cubicBezTo>
                <a:cubicBezTo>
                  <a:pt x="3025588" y="4688542"/>
                  <a:pt x="3063688" y="4738968"/>
                  <a:pt x="2881032" y="4961965"/>
                </a:cubicBezTo>
                <a:cubicBezTo>
                  <a:pt x="2698376" y="5184962"/>
                  <a:pt x="2236693" y="5599580"/>
                  <a:pt x="1912843" y="5815853"/>
                </a:cubicBezTo>
                <a:cubicBezTo>
                  <a:pt x="1588993" y="6032126"/>
                  <a:pt x="1207994" y="6259606"/>
                  <a:pt x="937932" y="6259606"/>
                </a:cubicBezTo>
                <a:cubicBezTo>
                  <a:pt x="667870" y="6259606"/>
                  <a:pt x="444873" y="6069106"/>
                  <a:pt x="292473" y="5815853"/>
                </a:cubicBezTo>
                <a:cubicBezTo>
                  <a:pt x="140073" y="5562600"/>
                  <a:pt x="47064" y="5164791"/>
                  <a:pt x="23532" y="4740088"/>
                </a:cubicBezTo>
                <a:cubicBezTo>
                  <a:pt x="0" y="4315385"/>
                  <a:pt x="94129" y="3672167"/>
                  <a:pt x="151279" y="3267635"/>
                </a:cubicBezTo>
                <a:cubicBezTo>
                  <a:pt x="208429" y="2863103"/>
                  <a:pt x="366432" y="2669241"/>
                  <a:pt x="366432" y="2312894"/>
                </a:cubicBezTo>
                <a:cubicBezTo>
                  <a:pt x="366432" y="1956547"/>
                  <a:pt x="170329" y="1469091"/>
                  <a:pt x="151279" y="1129553"/>
                </a:cubicBezTo>
                <a:cubicBezTo>
                  <a:pt x="132229" y="790015"/>
                  <a:pt x="192180" y="532840"/>
                  <a:pt x="252132" y="275665"/>
                </a:cubicBezTo>
              </a:path>
            </a:pathLst>
          </a:custGeom>
          <a:noFill/>
          <a:ln w="38100">
            <a:solidFill>
              <a:schemeClr val="lt1">
                <a:alpha val="53000"/>
              </a:schemeClr>
            </a:solidFill>
            <a:prstDash val="sys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430" name="TextBox 43"/>
          <p:cNvSpPr/>
          <p:nvPr/>
        </p:nvSpPr>
        <p:spPr>
          <a:xfrm>
            <a:off x="149400" y="2246760"/>
            <a:ext cx="1649160" cy="367878"/>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defTabSz="1097280">
              <a:lnSpc>
                <a:spcPct val="100000"/>
              </a:lnSpc>
            </a:pPr>
            <a:r>
              <a:rPr lang="en-US" sz="1800" b="1" u="none" strike="noStrike" dirty="0" err="1">
                <a:solidFill>
                  <a:schemeClr val="lt1"/>
                </a:solidFill>
                <a:effectLst/>
                <a:uFillTx/>
                <a:latin typeface="Calibri"/>
              </a:rPr>
              <a:t>Adenostoma</a:t>
            </a:r>
            <a:endParaRPr lang="en-US" sz="1800" b="0" u="none" strike="noStrike" dirty="0">
              <a:solidFill>
                <a:srgbClr val="FFFFFF"/>
              </a:solidFill>
              <a:effectLst/>
              <a:uFillTx/>
              <a:latin typeface="Arial"/>
            </a:endParaRPr>
          </a:p>
        </p:txBody>
      </p:sp>
      <p:sp>
        <p:nvSpPr>
          <p:cNvPr id="431" name="TextBox 48"/>
          <p:cNvSpPr/>
          <p:nvPr/>
        </p:nvSpPr>
        <p:spPr>
          <a:xfrm>
            <a:off x="1799640" y="2501640"/>
            <a:ext cx="1337760" cy="36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800" b="1" u="none" strike="noStrike">
                <a:solidFill>
                  <a:schemeClr val="lt1"/>
                </a:solidFill>
                <a:effectLst/>
                <a:uFillTx/>
                <a:latin typeface="Calibri"/>
              </a:rPr>
              <a:t>Ceanothus!</a:t>
            </a:r>
            <a:endParaRPr lang="en-US" sz="1800" b="0" u="none" strike="noStrike">
              <a:solidFill>
                <a:srgbClr val="FFFFFF"/>
              </a:solidFill>
              <a:effectLst/>
              <a:uFillTx/>
              <a:latin typeface="Arial"/>
            </a:endParaRPr>
          </a:p>
        </p:txBody>
      </p:sp>
      <p:sp>
        <p:nvSpPr>
          <p:cNvPr id="432" name="TextBox 50"/>
          <p:cNvSpPr/>
          <p:nvPr/>
        </p:nvSpPr>
        <p:spPr>
          <a:xfrm>
            <a:off x="3527640" y="7052760"/>
            <a:ext cx="1323720" cy="36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800" b="1" u="none" strike="noStrike">
                <a:solidFill>
                  <a:schemeClr val="lt1"/>
                </a:solidFill>
                <a:effectLst/>
                <a:uFillTx/>
                <a:latin typeface="Calibri"/>
              </a:rPr>
              <a:t>Grassland</a:t>
            </a:r>
            <a:endParaRPr lang="en-US" sz="1800" b="0" u="none" strike="noStrike">
              <a:solidFill>
                <a:srgbClr val="FFFFFF"/>
              </a:solidFill>
              <a:effectLst/>
              <a:uFillTx/>
              <a:latin typeface="Arial"/>
            </a:endParaRPr>
          </a:p>
        </p:txBody>
      </p:sp>
      <p:sp>
        <p:nvSpPr>
          <p:cNvPr id="433" name="TextBox 51"/>
          <p:cNvSpPr/>
          <p:nvPr/>
        </p:nvSpPr>
        <p:spPr>
          <a:xfrm>
            <a:off x="474480" y="7743960"/>
            <a:ext cx="1381320" cy="36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800" b="1" u="none" strike="noStrike" dirty="0">
                <a:solidFill>
                  <a:schemeClr val="lt1"/>
                </a:solidFill>
                <a:effectLst/>
                <a:uFillTx/>
                <a:latin typeface="Calibri"/>
              </a:rPr>
              <a:t>Redwood</a:t>
            </a:r>
            <a:endParaRPr lang="en-US" sz="1800" b="0" u="none" strike="noStrike" dirty="0">
              <a:solidFill>
                <a:srgbClr val="FFFFFF"/>
              </a:solidFill>
              <a:effectLst/>
              <a:uFillTx/>
              <a:latin typeface="Arial"/>
            </a:endParaRPr>
          </a:p>
        </p:txBody>
      </p:sp>
      <p:sp>
        <p:nvSpPr>
          <p:cNvPr id="435" name="Freeform 41"/>
          <p:cNvSpPr/>
          <p:nvPr/>
        </p:nvSpPr>
        <p:spPr>
          <a:xfrm>
            <a:off x="1286280" y="2723040"/>
            <a:ext cx="1099440" cy="4638240"/>
          </a:xfrm>
          <a:custGeom>
            <a:avLst/>
            <a:gdLst>
              <a:gd name="textAreaLeft" fmla="*/ 0 w 1099440"/>
              <a:gd name="textAreaRight" fmla="*/ 1100520 w 1099440"/>
              <a:gd name="textAreaTop" fmla="*/ 0 h 4638240"/>
              <a:gd name="textAreaBottom" fmla="*/ 4639320 h 4638240"/>
              <a:gd name="GluePoint1X" fmla="*/ 17929 w 1100417"/>
              <a:gd name="GluePoint1Y" fmla="*/ 0 h 4639236"/>
              <a:gd name="GluePoint2X" fmla="*/ 186017 w 1100417"/>
              <a:gd name="GluePoint2Y" fmla="*/ 719418 h 4639236"/>
              <a:gd name="GluePoint3X" fmla="*/ 488576 w 1100417"/>
              <a:gd name="GluePoint3Y" fmla="*/ 2205318 h 4639236"/>
              <a:gd name="GluePoint4X" fmla="*/ 360829 w 1100417"/>
              <a:gd name="GluePoint4Y" fmla="*/ 2978524 h 4639236"/>
              <a:gd name="GluePoint5X" fmla="*/ 690282 w 1100417"/>
              <a:gd name="GluePoint5Y" fmla="*/ 4027395 h 4639236"/>
              <a:gd name="GluePoint6X" fmla="*/ 1100417 w 1100417"/>
              <a:gd name="GluePoint6Y" fmla="*/ 4639236 h 4639236"/>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Lst>
            <a:rect l="textAreaLeft" t="textAreaTop" r="textAreaRight" b="textAreaBottom"/>
            <a:pathLst>
              <a:path w="1100417" h="4639236">
                <a:moveTo>
                  <a:pt x="17929" y="0"/>
                </a:moveTo>
                <a:cubicBezTo>
                  <a:pt x="0" y="281268"/>
                  <a:pt x="107576" y="351865"/>
                  <a:pt x="186017" y="719418"/>
                </a:cubicBezTo>
                <a:cubicBezTo>
                  <a:pt x="264458" y="1086971"/>
                  <a:pt x="459441" y="1828800"/>
                  <a:pt x="488576" y="2205318"/>
                </a:cubicBezTo>
                <a:cubicBezTo>
                  <a:pt x="517711" y="2581836"/>
                  <a:pt x="327211" y="2674845"/>
                  <a:pt x="360829" y="2978524"/>
                </a:cubicBezTo>
                <a:cubicBezTo>
                  <a:pt x="394447" y="3282204"/>
                  <a:pt x="567017" y="3750610"/>
                  <a:pt x="690282" y="4027395"/>
                </a:cubicBezTo>
                <a:cubicBezTo>
                  <a:pt x="813547" y="4304180"/>
                  <a:pt x="956982" y="4471708"/>
                  <a:pt x="1100417" y="4639236"/>
                </a:cubicBezTo>
              </a:path>
            </a:pathLst>
          </a:custGeom>
          <a:noFill/>
          <a:ln w="50800">
            <a:solidFill>
              <a:srgbClr val="00B0F0"/>
            </a:solidFill>
            <a:prstDash val="dash"/>
            <a:round/>
            <a:tailEnd type="triangle" w="med" len="me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436" name="TextBox 46"/>
          <p:cNvSpPr/>
          <p:nvPr/>
        </p:nvSpPr>
        <p:spPr>
          <a:xfrm>
            <a:off x="1988944" y="4170538"/>
            <a:ext cx="1612080" cy="1199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1097280">
              <a:lnSpc>
                <a:spcPct val="100000"/>
              </a:lnSpc>
            </a:pPr>
            <a:r>
              <a:rPr lang="en-US" sz="1800" b="1" u="none" strike="noStrike" dirty="0">
                <a:solidFill>
                  <a:schemeClr val="lt1"/>
                </a:solidFill>
                <a:effectLst/>
                <a:uFillTx/>
                <a:latin typeface="Calibri"/>
              </a:rPr>
              <a:t>Oak,</a:t>
            </a:r>
            <a:endParaRPr lang="en-US" sz="1800" b="0" u="none" strike="noStrike" dirty="0">
              <a:solidFill>
                <a:srgbClr val="FFFFFF"/>
              </a:solidFill>
              <a:effectLst/>
              <a:uFillTx/>
              <a:latin typeface="Arial"/>
            </a:endParaRPr>
          </a:p>
          <a:p>
            <a:pPr algn="ctr" defTabSz="1097280">
              <a:lnSpc>
                <a:spcPct val="100000"/>
              </a:lnSpc>
            </a:pPr>
            <a:r>
              <a:rPr lang="en-US" sz="1800" b="1" u="none" strike="noStrike" dirty="0">
                <a:solidFill>
                  <a:schemeClr val="lt1"/>
                </a:solidFill>
                <a:effectLst/>
                <a:uFillTx/>
                <a:latin typeface="Calibri"/>
              </a:rPr>
              <a:t>Tanoak</a:t>
            </a:r>
            <a:endParaRPr lang="en-US" sz="1800" b="0" u="none" strike="noStrike" dirty="0">
              <a:solidFill>
                <a:srgbClr val="FFFFFF"/>
              </a:solidFill>
              <a:effectLst/>
              <a:uFillTx/>
              <a:latin typeface="Arial"/>
            </a:endParaRPr>
          </a:p>
          <a:p>
            <a:pPr algn="ctr" defTabSz="1097280">
              <a:lnSpc>
                <a:spcPct val="100000"/>
              </a:lnSpc>
            </a:pPr>
            <a:r>
              <a:rPr lang="en-US" sz="1800" b="1" u="none" strike="noStrike" dirty="0">
                <a:solidFill>
                  <a:schemeClr val="lt1"/>
                </a:solidFill>
                <a:effectLst/>
                <a:uFillTx/>
                <a:latin typeface="Calibri"/>
              </a:rPr>
              <a:t> Bay &amp;</a:t>
            </a:r>
            <a:endParaRPr lang="en-US" sz="1800" b="0" u="none" strike="noStrike" dirty="0">
              <a:solidFill>
                <a:srgbClr val="FFFFFF"/>
              </a:solidFill>
              <a:effectLst/>
              <a:uFillTx/>
              <a:latin typeface="Arial"/>
            </a:endParaRPr>
          </a:p>
          <a:p>
            <a:pPr algn="ctr" defTabSz="1097280">
              <a:lnSpc>
                <a:spcPct val="100000"/>
              </a:lnSpc>
            </a:pPr>
            <a:r>
              <a:rPr lang="en-US" sz="1800" b="1" u="none" strike="noStrike" dirty="0">
                <a:solidFill>
                  <a:schemeClr val="lt1"/>
                </a:solidFill>
                <a:effectLst/>
                <a:uFillTx/>
                <a:latin typeface="Calibri"/>
              </a:rPr>
              <a:t>Madrone</a:t>
            </a:r>
            <a:endParaRPr lang="en-US" sz="1800" b="0" u="none" strike="noStrike" dirty="0">
              <a:solidFill>
                <a:srgbClr val="FFFFFF"/>
              </a:solidFill>
              <a:effectLst/>
              <a:uFillTx/>
              <a:latin typeface="Arial"/>
            </a:endParaRPr>
          </a:p>
        </p:txBody>
      </p:sp>
      <p:sp>
        <p:nvSpPr>
          <p:cNvPr id="437" name="Freeform 47"/>
          <p:cNvSpPr/>
          <p:nvPr/>
        </p:nvSpPr>
        <p:spPr>
          <a:xfrm>
            <a:off x="0" y="1296000"/>
            <a:ext cx="3817440" cy="6406920"/>
          </a:xfrm>
          <a:custGeom>
            <a:avLst/>
            <a:gdLst>
              <a:gd name="textAreaLeft" fmla="*/ 0 w 3817440"/>
              <a:gd name="textAreaRight" fmla="*/ 3818520 w 3817440"/>
              <a:gd name="textAreaTop" fmla="*/ 0 h 6406920"/>
              <a:gd name="textAreaBottom" fmla="*/ 6408000 h 6406920"/>
              <a:gd name="GluePoint1X" fmla="*/ 720000 w 3818400"/>
              <a:gd name="GluePoint1Y" fmla="*/ 6408000 h 6408000"/>
              <a:gd name="GluePoint2X" fmla="*/ 1281600 w 3818400"/>
              <a:gd name="GluePoint2Y" fmla="*/ 6278400 h 6408000"/>
              <a:gd name="GluePoint3X" fmla="*/ 1670400 w 3818400"/>
              <a:gd name="GluePoint3Y" fmla="*/ 5896800 h 6408000"/>
              <a:gd name="GluePoint4X" fmla="*/ 2138400 w 3818400"/>
              <a:gd name="GluePoint4Y" fmla="*/ 5551200 h 6408000"/>
              <a:gd name="GluePoint5X" fmla="*/ 2570400 w 3818400"/>
              <a:gd name="GluePoint5Y" fmla="*/ 5652000 h 6408000"/>
              <a:gd name="GluePoint6X" fmla="*/ 3038400 w 3818400"/>
              <a:gd name="GluePoint6Y" fmla="*/ 6091200 h 6408000"/>
              <a:gd name="GluePoint7X" fmla="*/ 3578400 w 3818400"/>
              <a:gd name="GluePoint7Y" fmla="*/ 5392800 h 6408000"/>
              <a:gd name="GluePoint8X" fmla="*/ 3168000 w 3818400"/>
              <a:gd name="GluePoint8Y" fmla="*/ 4802400 h 6408000"/>
              <a:gd name="GluePoint9X" fmla="*/ 3542400 w 3818400"/>
              <a:gd name="GluePoint9Y" fmla="*/ 3736800 h 6408000"/>
              <a:gd name="GluePoint10X" fmla="*/ 3816000 w 3818400"/>
              <a:gd name="GluePoint10Y" fmla="*/ 3124800 h 6408000"/>
              <a:gd name="GluePoint11X" fmla="*/ 3556800 w 3818400"/>
              <a:gd name="GluePoint11Y" fmla="*/ 2138400 h 6408000"/>
              <a:gd name="GluePoint12X" fmla="*/ 3427200 w 3818400"/>
              <a:gd name="GluePoint12Y" fmla="*/ 1396800 h 6408000"/>
              <a:gd name="GluePoint13X" fmla="*/ 2973600 w 3818400"/>
              <a:gd name="GluePoint13Y" fmla="*/ 892800 h 6408000"/>
              <a:gd name="GluePoint14X" fmla="*/ 2592000 w 3818400"/>
              <a:gd name="GluePoint14Y" fmla="*/ 504000 h 6408000"/>
              <a:gd name="GluePoint15X" fmla="*/ 1843200 w 3818400"/>
              <a:gd name="GluePoint15Y" fmla="*/ 316800 h 6408000"/>
              <a:gd name="GluePoint16X" fmla="*/ 1267200 w 3818400"/>
              <a:gd name="GluePoint16Y" fmla="*/ 597600 h 6408000"/>
              <a:gd name="GluePoint17X" fmla="*/ 345600 w 3818400"/>
              <a:gd name="GluePoint17Y" fmla="*/ 662400 h 6408000"/>
              <a:gd name="GluePoint18X" fmla="*/ 0 w 3818400"/>
              <a:gd name="GluePoint18Y" fmla="*/ 0 h 6408000"/>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 ang="0">
                <a:pos x="GluePoint11X" y="GluePoint11Y"/>
              </a:cxn>
              <a:cxn ang="0">
                <a:pos x="GluePoint12X" y="GluePoint12Y"/>
              </a:cxn>
              <a:cxn ang="0">
                <a:pos x="GluePoint13X" y="GluePoint13Y"/>
              </a:cxn>
              <a:cxn ang="0">
                <a:pos x="GluePoint14X" y="GluePoint14Y"/>
              </a:cxn>
              <a:cxn ang="0">
                <a:pos x="GluePoint15X" y="GluePoint15Y"/>
              </a:cxn>
              <a:cxn ang="0">
                <a:pos x="GluePoint16X" y="GluePoint16Y"/>
              </a:cxn>
              <a:cxn ang="0">
                <a:pos x="GluePoint17X" y="GluePoint17Y"/>
              </a:cxn>
              <a:cxn ang="0">
                <a:pos x="GluePoint18X" y="GluePoint18Y"/>
              </a:cxn>
            </a:cxnLst>
            <a:rect l="textAreaLeft" t="textAreaTop" r="textAreaRight" b="textAreaBottom"/>
            <a:pathLst>
              <a:path w="3818400" h="6408000">
                <a:moveTo>
                  <a:pt x="720000" y="6408000"/>
                </a:moveTo>
                <a:cubicBezTo>
                  <a:pt x="921600" y="6385800"/>
                  <a:pt x="1123200" y="6363600"/>
                  <a:pt x="1281600" y="6278400"/>
                </a:cubicBezTo>
                <a:cubicBezTo>
                  <a:pt x="1440000" y="6193200"/>
                  <a:pt x="1527600" y="6018000"/>
                  <a:pt x="1670400" y="5896800"/>
                </a:cubicBezTo>
                <a:cubicBezTo>
                  <a:pt x="1813200" y="5775600"/>
                  <a:pt x="1988400" y="5592000"/>
                  <a:pt x="2138400" y="5551200"/>
                </a:cubicBezTo>
                <a:cubicBezTo>
                  <a:pt x="2288400" y="5510400"/>
                  <a:pt x="2420400" y="5562000"/>
                  <a:pt x="2570400" y="5652000"/>
                </a:cubicBezTo>
                <a:cubicBezTo>
                  <a:pt x="2720400" y="5742000"/>
                  <a:pt x="2870400" y="6134400"/>
                  <a:pt x="3038400" y="6091200"/>
                </a:cubicBezTo>
                <a:cubicBezTo>
                  <a:pt x="3206400" y="6048000"/>
                  <a:pt x="3556800" y="5607600"/>
                  <a:pt x="3578400" y="5392800"/>
                </a:cubicBezTo>
                <a:cubicBezTo>
                  <a:pt x="3600000" y="5178000"/>
                  <a:pt x="3174000" y="5078400"/>
                  <a:pt x="3168000" y="4802400"/>
                </a:cubicBezTo>
                <a:cubicBezTo>
                  <a:pt x="3162000" y="4526400"/>
                  <a:pt x="3434400" y="4016400"/>
                  <a:pt x="3542400" y="3736800"/>
                </a:cubicBezTo>
                <a:cubicBezTo>
                  <a:pt x="3650400" y="3457200"/>
                  <a:pt x="3813600" y="3391200"/>
                  <a:pt x="3816000" y="3124800"/>
                </a:cubicBezTo>
                <a:cubicBezTo>
                  <a:pt x="3818400" y="2858400"/>
                  <a:pt x="3621600" y="2426400"/>
                  <a:pt x="3556800" y="2138400"/>
                </a:cubicBezTo>
                <a:cubicBezTo>
                  <a:pt x="3492000" y="1850400"/>
                  <a:pt x="3524400" y="1604400"/>
                  <a:pt x="3427200" y="1396800"/>
                </a:cubicBezTo>
                <a:cubicBezTo>
                  <a:pt x="3330000" y="1189200"/>
                  <a:pt x="3112800" y="1041600"/>
                  <a:pt x="2973600" y="892800"/>
                </a:cubicBezTo>
                <a:cubicBezTo>
                  <a:pt x="2834400" y="744000"/>
                  <a:pt x="2780400" y="600000"/>
                  <a:pt x="2592000" y="504000"/>
                </a:cubicBezTo>
                <a:cubicBezTo>
                  <a:pt x="2403600" y="408000"/>
                  <a:pt x="2064000" y="301200"/>
                  <a:pt x="1843200" y="316800"/>
                </a:cubicBezTo>
                <a:cubicBezTo>
                  <a:pt x="1622400" y="332400"/>
                  <a:pt x="1516800" y="540000"/>
                  <a:pt x="1267200" y="597600"/>
                </a:cubicBezTo>
                <a:cubicBezTo>
                  <a:pt x="1017600" y="655200"/>
                  <a:pt x="556800" y="762000"/>
                  <a:pt x="345600" y="662400"/>
                </a:cubicBezTo>
                <a:cubicBezTo>
                  <a:pt x="134400" y="562800"/>
                  <a:pt x="67200" y="281400"/>
                  <a:pt x="0" y="0"/>
                </a:cubicBezTo>
              </a:path>
            </a:pathLst>
          </a:custGeom>
          <a:noFill/>
          <a:ln w="38100">
            <a:solidFill>
              <a:srgbClr val="FFFF00"/>
            </a:solidFill>
            <a:prstDash val="sysDot"/>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438" name="Freeform 45"/>
          <p:cNvSpPr/>
          <p:nvPr/>
        </p:nvSpPr>
        <p:spPr>
          <a:xfrm>
            <a:off x="-14402" y="7635856"/>
            <a:ext cx="1579201" cy="566980"/>
          </a:xfrm>
          <a:custGeom>
            <a:avLst/>
            <a:gdLst>
              <a:gd name="textAreaLeft" fmla="*/ 0 w 2732760"/>
              <a:gd name="textAreaRight" fmla="*/ 2733840 w 2732760"/>
              <a:gd name="textAreaTop" fmla="*/ 0 h 1437840"/>
              <a:gd name="textAreaBottom" fmla="*/ 1438920 h 1437840"/>
              <a:gd name="GluePoint1X" fmla="*/ 1929166 w 2733672"/>
              <a:gd name="GluePoint1Y" fmla="*/ 1438800 h 1438800"/>
              <a:gd name="GluePoint2X" fmla="*/ 2678400 w 2733672"/>
              <a:gd name="GluePoint2Y" fmla="*/ 322800 h 1438800"/>
              <a:gd name="GluePoint3X" fmla="*/ 2260800 w 2733672"/>
              <a:gd name="GluePoint3Y" fmla="*/ 42000 h 1438800"/>
              <a:gd name="GluePoint4X" fmla="*/ 1512000 w 2733672"/>
              <a:gd name="GluePoint4Y" fmla="*/ 574800 h 1438800"/>
              <a:gd name="GluePoint5X" fmla="*/ 1116000 w 2733672"/>
              <a:gd name="GluePoint5Y" fmla="*/ 855600 h 1438800"/>
              <a:gd name="GluePoint6X" fmla="*/ 439200 w 2733672"/>
              <a:gd name="GluePoint6Y" fmla="*/ 884400 h 1438800"/>
              <a:gd name="GluePoint7X" fmla="*/ 0 w 2733672"/>
              <a:gd name="GluePoint7Y" fmla="*/ 978000 h 1438800"/>
              <a:gd name="connsiteX0" fmla="*/ 1929166 w 2682686"/>
              <a:gd name="connsiteY0" fmla="*/ 1153833 h 1153833"/>
              <a:gd name="connsiteX1" fmla="*/ 2678400 w 2682686"/>
              <a:gd name="connsiteY1" fmla="*/ 37833 h 1153833"/>
              <a:gd name="connsiteX2" fmla="*/ 1512000 w 2682686"/>
              <a:gd name="connsiteY2" fmla="*/ 289833 h 1153833"/>
              <a:gd name="connsiteX3" fmla="*/ 1116000 w 2682686"/>
              <a:gd name="connsiteY3" fmla="*/ 570633 h 1153833"/>
              <a:gd name="connsiteX4" fmla="*/ 439200 w 2682686"/>
              <a:gd name="connsiteY4" fmla="*/ 599433 h 1153833"/>
              <a:gd name="connsiteX5" fmla="*/ 0 w 2682686"/>
              <a:gd name="connsiteY5" fmla="*/ 693033 h 1153833"/>
              <a:gd name="connsiteX0" fmla="*/ 1929166 w 1929166"/>
              <a:gd name="connsiteY0" fmla="*/ 881969 h 881969"/>
              <a:gd name="connsiteX1" fmla="*/ 1512000 w 1929166"/>
              <a:gd name="connsiteY1" fmla="*/ 17969 h 881969"/>
              <a:gd name="connsiteX2" fmla="*/ 1116000 w 1929166"/>
              <a:gd name="connsiteY2" fmla="*/ 298769 h 881969"/>
              <a:gd name="connsiteX3" fmla="*/ 439200 w 1929166"/>
              <a:gd name="connsiteY3" fmla="*/ 327569 h 881969"/>
              <a:gd name="connsiteX4" fmla="*/ 0 w 1929166"/>
              <a:gd name="connsiteY4" fmla="*/ 421169 h 881969"/>
              <a:gd name="connsiteX0" fmla="*/ 1929166 w 1929166"/>
              <a:gd name="connsiteY0" fmla="*/ 593061 h 593061"/>
              <a:gd name="connsiteX1" fmla="*/ 1491445 w 1929166"/>
              <a:gd name="connsiteY1" fmla="*/ 201988 h 593061"/>
              <a:gd name="connsiteX2" fmla="*/ 1116000 w 1929166"/>
              <a:gd name="connsiteY2" fmla="*/ 9861 h 593061"/>
              <a:gd name="connsiteX3" fmla="*/ 439200 w 1929166"/>
              <a:gd name="connsiteY3" fmla="*/ 38661 h 593061"/>
              <a:gd name="connsiteX4" fmla="*/ 0 w 1929166"/>
              <a:gd name="connsiteY4" fmla="*/ 132261 h 593061"/>
              <a:gd name="connsiteX0" fmla="*/ 1579728 w 1579728"/>
              <a:gd name="connsiteY0" fmla="*/ 567359 h 567359"/>
              <a:gd name="connsiteX1" fmla="*/ 1491445 w 1579728"/>
              <a:gd name="connsiteY1" fmla="*/ 201988 h 567359"/>
              <a:gd name="connsiteX2" fmla="*/ 1116000 w 1579728"/>
              <a:gd name="connsiteY2" fmla="*/ 9861 h 567359"/>
              <a:gd name="connsiteX3" fmla="*/ 439200 w 1579728"/>
              <a:gd name="connsiteY3" fmla="*/ 38661 h 567359"/>
              <a:gd name="connsiteX4" fmla="*/ 0 w 1579728"/>
              <a:gd name="connsiteY4" fmla="*/ 132261 h 5673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9728" h="567359">
                <a:moveTo>
                  <a:pt x="1579728" y="567359"/>
                </a:moveTo>
                <a:cubicBezTo>
                  <a:pt x="1492819" y="387359"/>
                  <a:pt x="1568733" y="294904"/>
                  <a:pt x="1491445" y="201988"/>
                </a:cubicBezTo>
                <a:cubicBezTo>
                  <a:pt x="1414157" y="109072"/>
                  <a:pt x="1291374" y="37082"/>
                  <a:pt x="1116000" y="9861"/>
                </a:cubicBezTo>
                <a:cubicBezTo>
                  <a:pt x="940626" y="-17360"/>
                  <a:pt x="625200" y="18261"/>
                  <a:pt x="439200" y="38661"/>
                </a:cubicBezTo>
                <a:cubicBezTo>
                  <a:pt x="253200" y="59061"/>
                  <a:pt x="126600" y="95661"/>
                  <a:pt x="0" y="132261"/>
                </a:cubicBezTo>
              </a:path>
            </a:pathLst>
          </a:custGeom>
          <a:noFill/>
          <a:ln w="38100">
            <a:solidFill>
              <a:srgbClr val="FF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36" name="Freeform 69"/>
          <p:cNvSpPr/>
          <p:nvPr/>
        </p:nvSpPr>
        <p:spPr>
          <a:xfrm>
            <a:off x="3533363" y="266760"/>
            <a:ext cx="2412757" cy="5304618"/>
          </a:xfrm>
          <a:custGeom>
            <a:avLst/>
            <a:gdLst>
              <a:gd name="textAreaLeft" fmla="*/ 0 w 2762280"/>
              <a:gd name="textAreaRight" fmla="*/ 2763360 w 2762280"/>
              <a:gd name="textAreaTop" fmla="*/ 0 h 6381720"/>
              <a:gd name="textAreaBottom" fmla="*/ 6382800 h 6381720"/>
              <a:gd name="GluePoint1X" fmla="*/ 1132013 w 2587374"/>
              <a:gd name="GluePoint1Y" fmla="*/ 4766361 h 5937843"/>
              <a:gd name="GluePoint2X" fmla="*/ 1543842 w 2587374"/>
              <a:gd name="GluePoint2Y" fmla="*/ 4843143 h 5937843"/>
              <a:gd name="GluePoint3X" fmla="*/ 1878889 w 2587374"/>
              <a:gd name="GluePoint3Y" fmla="*/ 4117207 h 5937843"/>
              <a:gd name="GluePoint4X" fmla="*/ 2213936 w 2587374"/>
              <a:gd name="GluePoint4Y" fmla="*/ 3433152 h 5937843"/>
              <a:gd name="GluePoint5X" fmla="*/ 2535023 w 2587374"/>
              <a:gd name="GluePoint5Y" fmla="*/ 2434990 h 5937843"/>
              <a:gd name="GluePoint6X" fmla="*/ 2528043 w 2587374"/>
              <a:gd name="GluePoint6Y" fmla="*/ 1290245 h 5937843"/>
              <a:gd name="GluePoint7X" fmla="*/ 2423341 w 2587374"/>
              <a:gd name="GluePoint7Y" fmla="*/ 613170 h 5937843"/>
              <a:gd name="GluePoint8X" fmla="*/ 2101928 w 2587374"/>
              <a:gd name="GluePoint8Y" fmla="*/ 150073 h 5937843"/>
              <a:gd name="GluePoint9X" fmla="*/ 922608 w 2587374"/>
              <a:gd name="GluePoint9Y" fmla="*/ 1513610 h 5937843"/>
              <a:gd name="GluePoint10X" fmla="*/ 573601 w 2587374"/>
              <a:gd name="GluePoint10Y" fmla="*/ 2016181 h 5937843"/>
              <a:gd name="GluePoint11X" fmla="*/ 360342 w 2587374"/>
              <a:gd name="GluePoint11Y" fmla="*/ 2667364 h 5937843"/>
              <a:gd name="GluePoint12X" fmla="*/ 375894 w 2587374"/>
              <a:gd name="GluePoint12Y" fmla="*/ 3097549 h 5937843"/>
              <a:gd name="GluePoint13X" fmla="*/ 645586 w 2587374"/>
              <a:gd name="GluePoint13Y" fmla="*/ 3687045 h 5937843"/>
              <a:gd name="GluePoint14X" fmla="*/ 429833 w 2587374"/>
              <a:gd name="GluePoint14Y" fmla="*/ 4330130 h 5937843"/>
              <a:gd name="GluePoint15X" fmla="*/ 15188 w 2587374"/>
              <a:gd name="GluePoint15Y" fmla="*/ 5324773 h 5937843"/>
              <a:gd name="GluePoint16X" fmla="*/ 520959 w 2587374"/>
              <a:gd name="GluePoint16Y" fmla="*/ 5906432 h 5937843"/>
              <a:gd name="GluePoint17X" fmla="*/ 887707 w 2587374"/>
              <a:gd name="GluePoint17Y" fmla="*/ 5136309 h 5937843"/>
              <a:gd name="GluePoint18X" fmla="*/ 1132013 w 2587374"/>
              <a:gd name="GluePoint18Y" fmla="*/ 4766361 h 5937843"/>
              <a:gd name="connsiteX0" fmla="*/ 1193137 w 2648498"/>
              <a:gd name="connsiteY0" fmla="*/ 4766361 h 5459136"/>
              <a:gd name="connsiteX1" fmla="*/ 1604966 w 2648498"/>
              <a:gd name="connsiteY1" fmla="*/ 4843143 h 5459136"/>
              <a:gd name="connsiteX2" fmla="*/ 1940013 w 2648498"/>
              <a:gd name="connsiteY2" fmla="*/ 4117207 h 5459136"/>
              <a:gd name="connsiteX3" fmla="*/ 2275060 w 2648498"/>
              <a:gd name="connsiteY3" fmla="*/ 3433152 h 5459136"/>
              <a:gd name="connsiteX4" fmla="*/ 2596147 w 2648498"/>
              <a:gd name="connsiteY4" fmla="*/ 2434990 h 5459136"/>
              <a:gd name="connsiteX5" fmla="*/ 2589167 w 2648498"/>
              <a:gd name="connsiteY5" fmla="*/ 1290245 h 5459136"/>
              <a:gd name="connsiteX6" fmla="*/ 2484465 w 2648498"/>
              <a:gd name="connsiteY6" fmla="*/ 613170 h 5459136"/>
              <a:gd name="connsiteX7" fmla="*/ 2163052 w 2648498"/>
              <a:gd name="connsiteY7" fmla="*/ 150073 h 5459136"/>
              <a:gd name="connsiteX8" fmla="*/ 983732 w 2648498"/>
              <a:gd name="connsiteY8" fmla="*/ 1513610 h 5459136"/>
              <a:gd name="connsiteX9" fmla="*/ 634725 w 2648498"/>
              <a:gd name="connsiteY9" fmla="*/ 2016181 h 5459136"/>
              <a:gd name="connsiteX10" fmla="*/ 421466 w 2648498"/>
              <a:gd name="connsiteY10" fmla="*/ 2667364 h 5459136"/>
              <a:gd name="connsiteX11" fmla="*/ 437018 w 2648498"/>
              <a:gd name="connsiteY11" fmla="*/ 3097549 h 5459136"/>
              <a:gd name="connsiteX12" fmla="*/ 706710 w 2648498"/>
              <a:gd name="connsiteY12" fmla="*/ 3687045 h 5459136"/>
              <a:gd name="connsiteX13" fmla="*/ 490957 w 2648498"/>
              <a:gd name="connsiteY13" fmla="*/ 4330130 h 5459136"/>
              <a:gd name="connsiteX14" fmla="*/ 76312 w 2648498"/>
              <a:gd name="connsiteY14" fmla="*/ 5324773 h 5459136"/>
              <a:gd name="connsiteX15" fmla="*/ 948831 w 2648498"/>
              <a:gd name="connsiteY15" fmla="*/ 5136309 h 5459136"/>
              <a:gd name="connsiteX16" fmla="*/ 1193137 w 2648498"/>
              <a:gd name="connsiteY16" fmla="*/ 4766361 h 5459136"/>
              <a:gd name="connsiteX0" fmla="*/ 804622 w 2259983"/>
              <a:gd name="connsiteY0" fmla="*/ 4766361 h 5136309"/>
              <a:gd name="connsiteX1" fmla="*/ 1216451 w 2259983"/>
              <a:gd name="connsiteY1" fmla="*/ 4843143 h 5136309"/>
              <a:gd name="connsiteX2" fmla="*/ 1551498 w 2259983"/>
              <a:gd name="connsiteY2" fmla="*/ 4117207 h 5136309"/>
              <a:gd name="connsiteX3" fmla="*/ 1886545 w 2259983"/>
              <a:gd name="connsiteY3" fmla="*/ 3433152 h 5136309"/>
              <a:gd name="connsiteX4" fmla="*/ 2207632 w 2259983"/>
              <a:gd name="connsiteY4" fmla="*/ 2434990 h 5136309"/>
              <a:gd name="connsiteX5" fmla="*/ 2200652 w 2259983"/>
              <a:gd name="connsiteY5" fmla="*/ 1290245 h 5136309"/>
              <a:gd name="connsiteX6" fmla="*/ 2095950 w 2259983"/>
              <a:gd name="connsiteY6" fmla="*/ 613170 h 5136309"/>
              <a:gd name="connsiteX7" fmla="*/ 1774537 w 2259983"/>
              <a:gd name="connsiteY7" fmla="*/ 150073 h 5136309"/>
              <a:gd name="connsiteX8" fmla="*/ 595217 w 2259983"/>
              <a:gd name="connsiteY8" fmla="*/ 1513610 h 5136309"/>
              <a:gd name="connsiteX9" fmla="*/ 246210 w 2259983"/>
              <a:gd name="connsiteY9" fmla="*/ 2016181 h 5136309"/>
              <a:gd name="connsiteX10" fmla="*/ 32951 w 2259983"/>
              <a:gd name="connsiteY10" fmla="*/ 2667364 h 5136309"/>
              <a:gd name="connsiteX11" fmla="*/ 48503 w 2259983"/>
              <a:gd name="connsiteY11" fmla="*/ 3097549 h 5136309"/>
              <a:gd name="connsiteX12" fmla="*/ 318195 w 2259983"/>
              <a:gd name="connsiteY12" fmla="*/ 3687045 h 5136309"/>
              <a:gd name="connsiteX13" fmla="*/ 102442 w 2259983"/>
              <a:gd name="connsiteY13" fmla="*/ 4330130 h 5136309"/>
              <a:gd name="connsiteX14" fmla="*/ 560316 w 2259983"/>
              <a:gd name="connsiteY14" fmla="*/ 5136309 h 5136309"/>
              <a:gd name="connsiteX15" fmla="*/ 804622 w 2259983"/>
              <a:gd name="connsiteY15" fmla="*/ 4766361 h 5136309"/>
              <a:gd name="connsiteX0" fmla="*/ 804622 w 2259983"/>
              <a:gd name="connsiteY0" fmla="*/ 4766361 h 4951335"/>
              <a:gd name="connsiteX1" fmla="*/ 1216451 w 2259983"/>
              <a:gd name="connsiteY1" fmla="*/ 4843143 h 4951335"/>
              <a:gd name="connsiteX2" fmla="*/ 1551498 w 2259983"/>
              <a:gd name="connsiteY2" fmla="*/ 4117207 h 4951335"/>
              <a:gd name="connsiteX3" fmla="*/ 1886545 w 2259983"/>
              <a:gd name="connsiteY3" fmla="*/ 3433152 h 4951335"/>
              <a:gd name="connsiteX4" fmla="*/ 2207632 w 2259983"/>
              <a:gd name="connsiteY4" fmla="*/ 2434990 h 4951335"/>
              <a:gd name="connsiteX5" fmla="*/ 2200652 w 2259983"/>
              <a:gd name="connsiteY5" fmla="*/ 1290245 h 4951335"/>
              <a:gd name="connsiteX6" fmla="*/ 2095950 w 2259983"/>
              <a:gd name="connsiteY6" fmla="*/ 613170 h 4951335"/>
              <a:gd name="connsiteX7" fmla="*/ 1774537 w 2259983"/>
              <a:gd name="connsiteY7" fmla="*/ 150073 h 4951335"/>
              <a:gd name="connsiteX8" fmla="*/ 595217 w 2259983"/>
              <a:gd name="connsiteY8" fmla="*/ 1513610 h 4951335"/>
              <a:gd name="connsiteX9" fmla="*/ 246210 w 2259983"/>
              <a:gd name="connsiteY9" fmla="*/ 2016181 h 4951335"/>
              <a:gd name="connsiteX10" fmla="*/ 32951 w 2259983"/>
              <a:gd name="connsiteY10" fmla="*/ 2667364 h 4951335"/>
              <a:gd name="connsiteX11" fmla="*/ 48503 w 2259983"/>
              <a:gd name="connsiteY11" fmla="*/ 3097549 h 4951335"/>
              <a:gd name="connsiteX12" fmla="*/ 318195 w 2259983"/>
              <a:gd name="connsiteY12" fmla="*/ 3687045 h 4951335"/>
              <a:gd name="connsiteX13" fmla="*/ 102442 w 2259983"/>
              <a:gd name="connsiteY13" fmla="*/ 4330130 h 4951335"/>
              <a:gd name="connsiteX14" fmla="*/ 560316 w 2259983"/>
              <a:gd name="connsiteY14" fmla="*/ 4486452 h 4951335"/>
              <a:gd name="connsiteX15" fmla="*/ 804622 w 2259983"/>
              <a:gd name="connsiteY15" fmla="*/ 4766361 h 4951335"/>
              <a:gd name="connsiteX0" fmla="*/ 804622 w 2259983"/>
              <a:gd name="connsiteY0" fmla="*/ 4766361 h 4951335"/>
              <a:gd name="connsiteX1" fmla="*/ 1216451 w 2259983"/>
              <a:gd name="connsiteY1" fmla="*/ 4843143 h 4951335"/>
              <a:gd name="connsiteX2" fmla="*/ 1551498 w 2259983"/>
              <a:gd name="connsiteY2" fmla="*/ 4117207 h 4951335"/>
              <a:gd name="connsiteX3" fmla="*/ 1886545 w 2259983"/>
              <a:gd name="connsiteY3" fmla="*/ 3433152 h 4951335"/>
              <a:gd name="connsiteX4" fmla="*/ 2207632 w 2259983"/>
              <a:gd name="connsiteY4" fmla="*/ 2434990 h 4951335"/>
              <a:gd name="connsiteX5" fmla="*/ 2200652 w 2259983"/>
              <a:gd name="connsiteY5" fmla="*/ 1290245 h 4951335"/>
              <a:gd name="connsiteX6" fmla="*/ 2095950 w 2259983"/>
              <a:gd name="connsiteY6" fmla="*/ 613170 h 4951335"/>
              <a:gd name="connsiteX7" fmla="*/ 1774537 w 2259983"/>
              <a:gd name="connsiteY7" fmla="*/ 150073 h 4951335"/>
              <a:gd name="connsiteX8" fmla="*/ 595217 w 2259983"/>
              <a:gd name="connsiteY8" fmla="*/ 1513610 h 4951335"/>
              <a:gd name="connsiteX9" fmla="*/ 246210 w 2259983"/>
              <a:gd name="connsiteY9" fmla="*/ 2016181 h 4951335"/>
              <a:gd name="connsiteX10" fmla="*/ 32951 w 2259983"/>
              <a:gd name="connsiteY10" fmla="*/ 2667364 h 4951335"/>
              <a:gd name="connsiteX11" fmla="*/ 48503 w 2259983"/>
              <a:gd name="connsiteY11" fmla="*/ 3097549 h 4951335"/>
              <a:gd name="connsiteX12" fmla="*/ 318195 w 2259983"/>
              <a:gd name="connsiteY12" fmla="*/ 3687045 h 4951335"/>
              <a:gd name="connsiteX13" fmla="*/ 102442 w 2259983"/>
              <a:gd name="connsiteY13" fmla="*/ 4330130 h 4951335"/>
              <a:gd name="connsiteX14" fmla="*/ 560316 w 2259983"/>
              <a:gd name="connsiteY14" fmla="*/ 4486452 h 4951335"/>
              <a:gd name="connsiteX15" fmla="*/ 804622 w 2259983"/>
              <a:gd name="connsiteY15" fmla="*/ 4766361 h 4951335"/>
              <a:gd name="connsiteX0" fmla="*/ 856270 w 2259983"/>
              <a:gd name="connsiteY0" fmla="*/ 4672303 h 4935659"/>
              <a:gd name="connsiteX1" fmla="*/ 1216451 w 2259983"/>
              <a:gd name="connsiteY1" fmla="*/ 4843143 h 4935659"/>
              <a:gd name="connsiteX2" fmla="*/ 1551498 w 2259983"/>
              <a:gd name="connsiteY2" fmla="*/ 4117207 h 4935659"/>
              <a:gd name="connsiteX3" fmla="*/ 1886545 w 2259983"/>
              <a:gd name="connsiteY3" fmla="*/ 3433152 h 4935659"/>
              <a:gd name="connsiteX4" fmla="*/ 2207632 w 2259983"/>
              <a:gd name="connsiteY4" fmla="*/ 2434990 h 4935659"/>
              <a:gd name="connsiteX5" fmla="*/ 2200652 w 2259983"/>
              <a:gd name="connsiteY5" fmla="*/ 1290245 h 4935659"/>
              <a:gd name="connsiteX6" fmla="*/ 2095950 w 2259983"/>
              <a:gd name="connsiteY6" fmla="*/ 613170 h 4935659"/>
              <a:gd name="connsiteX7" fmla="*/ 1774537 w 2259983"/>
              <a:gd name="connsiteY7" fmla="*/ 150073 h 4935659"/>
              <a:gd name="connsiteX8" fmla="*/ 595217 w 2259983"/>
              <a:gd name="connsiteY8" fmla="*/ 1513610 h 4935659"/>
              <a:gd name="connsiteX9" fmla="*/ 246210 w 2259983"/>
              <a:gd name="connsiteY9" fmla="*/ 2016181 h 4935659"/>
              <a:gd name="connsiteX10" fmla="*/ 32951 w 2259983"/>
              <a:gd name="connsiteY10" fmla="*/ 2667364 h 4935659"/>
              <a:gd name="connsiteX11" fmla="*/ 48503 w 2259983"/>
              <a:gd name="connsiteY11" fmla="*/ 3097549 h 4935659"/>
              <a:gd name="connsiteX12" fmla="*/ 318195 w 2259983"/>
              <a:gd name="connsiteY12" fmla="*/ 3687045 h 4935659"/>
              <a:gd name="connsiteX13" fmla="*/ 102442 w 2259983"/>
              <a:gd name="connsiteY13" fmla="*/ 4330130 h 4935659"/>
              <a:gd name="connsiteX14" fmla="*/ 560316 w 2259983"/>
              <a:gd name="connsiteY14" fmla="*/ 4486452 h 4935659"/>
              <a:gd name="connsiteX15" fmla="*/ 856270 w 2259983"/>
              <a:gd name="connsiteY15" fmla="*/ 4672303 h 4935659"/>
              <a:gd name="connsiteX0" fmla="*/ 856270 w 2259983"/>
              <a:gd name="connsiteY0" fmla="*/ 4672303 h 4935659"/>
              <a:gd name="connsiteX1" fmla="*/ 1216451 w 2259983"/>
              <a:gd name="connsiteY1" fmla="*/ 4843143 h 4935659"/>
              <a:gd name="connsiteX2" fmla="*/ 1551498 w 2259983"/>
              <a:gd name="connsiteY2" fmla="*/ 4117207 h 4935659"/>
              <a:gd name="connsiteX3" fmla="*/ 1886545 w 2259983"/>
              <a:gd name="connsiteY3" fmla="*/ 3433152 h 4935659"/>
              <a:gd name="connsiteX4" fmla="*/ 2207632 w 2259983"/>
              <a:gd name="connsiteY4" fmla="*/ 2434990 h 4935659"/>
              <a:gd name="connsiteX5" fmla="*/ 2200652 w 2259983"/>
              <a:gd name="connsiteY5" fmla="*/ 1290245 h 4935659"/>
              <a:gd name="connsiteX6" fmla="*/ 2095950 w 2259983"/>
              <a:gd name="connsiteY6" fmla="*/ 613170 h 4935659"/>
              <a:gd name="connsiteX7" fmla="*/ 1774537 w 2259983"/>
              <a:gd name="connsiteY7" fmla="*/ 150073 h 4935659"/>
              <a:gd name="connsiteX8" fmla="*/ 595217 w 2259983"/>
              <a:gd name="connsiteY8" fmla="*/ 1513610 h 4935659"/>
              <a:gd name="connsiteX9" fmla="*/ 246210 w 2259983"/>
              <a:gd name="connsiteY9" fmla="*/ 2016181 h 4935659"/>
              <a:gd name="connsiteX10" fmla="*/ 32951 w 2259983"/>
              <a:gd name="connsiteY10" fmla="*/ 2667364 h 4935659"/>
              <a:gd name="connsiteX11" fmla="*/ 48503 w 2259983"/>
              <a:gd name="connsiteY11" fmla="*/ 3097549 h 4935659"/>
              <a:gd name="connsiteX12" fmla="*/ 318195 w 2259983"/>
              <a:gd name="connsiteY12" fmla="*/ 3687045 h 4935659"/>
              <a:gd name="connsiteX13" fmla="*/ 102442 w 2259983"/>
              <a:gd name="connsiteY13" fmla="*/ 4330130 h 4935659"/>
              <a:gd name="connsiteX14" fmla="*/ 560316 w 2259983"/>
              <a:gd name="connsiteY14" fmla="*/ 4486452 h 4935659"/>
              <a:gd name="connsiteX15" fmla="*/ 856270 w 2259983"/>
              <a:gd name="connsiteY15" fmla="*/ 4672303 h 493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59983" h="4935659">
                <a:moveTo>
                  <a:pt x="856270" y="4672303"/>
                </a:moveTo>
                <a:cubicBezTo>
                  <a:pt x="1007968" y="4760138"/>
                  <a:pt x="1100580" y="4935659"/>
                  <a:pt x="1216451" y="4843143"/>
                </a:cubicBezTo>
                <a:cubicBezTo>
                  <a:pt x="1332322" y="4750627"/>
                  <a:pt x="1439816" y="4352205"/>
                  <a:pt x="1551498" y="4117207"/>
                </a:cubicBezTo>
                <a:cubicBezTo>
                  <a:pt x="1663180" y="3882209"/>
                  <a:pt x="1777189" y="3713521"/>
                  <a:pt x="1886545" y="3433152"/>
                </a:cubicBezTo>
                <a:cubicBezTo>
                  <a:pt x="1995901" y="3152783"/>
                  <a:pt x="2155281" y="2792141"/>
                  <a:pt x="2207632" y="2434990"/>
                </a:cubicBezTo>
                <a:cubicBezTo>
                  <a:pt x="2259983" y="2077839"/>
                  <a:pt x="2219266" y="1593882"/>
                  <a:pt x="2200652" y="1290245"/>
                </a:cubicBezTo>
                <a:cubicBezTo>
                  <a:pt x="2182038" y="986608"/>
                  <a:pt x="2166969" y="803199"/>
                  <a:pt x="2095950" y="613170"/>
                </a:cubicBezTo>
                <a:cubicBezTo>
                  <a:pt x="2024931" y="423141"/>
                  <a:pt x="2024659" y="0"/>
                  <a:pt x="1774537" y="150073"/>
                </a:cubicBezTo>
                <a:cubicBezTo>
                  <a:pt x="1524415" y="300146"/>
                  <a:pt x="849938" y="1202592"/>
                  <a:pt x="595217" y="1513610"/>
                </a:cubicBezTo>
                <a:cubicBezTo>
                  <a:pt x="340496" y="1824628"/>
                  <a:pt x="339921" y="1823889"/>
                  <a:pt x="246210" y="2016181"/>
                </a:cubicBezTo>
                <a:cubicBezTo>
                  <a:pt x="152499" y="2208473"/>
                  <a:pt x="65902" y="2487136"/>
                  <a:pt x="32951" y="2667364"/>
                </a:cubicBezTo>
                <a:cubicBezTo>
                  <a:pt x="0" y="2847592"/>
                  <a:pt x="962" y="2927602"/>
                  <a:pt x="48503" y="3097549"/>
                </a:cubicBezTo>
                <a:cubicBezTo>
                  <a:pt x="96044" y="3267496"/>
                  <a:pt x="309205" y="3481615"/>
                  <a:pt x="318195" y="3687045"/>
                </a:cubicBezTo>
                <a:cubicBezTo>
                  <a:pt x="327185" y="3892475"/>
                  <a:pt x="62089" y="4196896"/>
                  <a:pt x="102442" y="4330130"/>
                </a:cubicBezTo>
                <a:cubicBezTo>
                  <a:pt x="142796" y="4463365"/>
                  <a:pt x="443286" y="4413747"/>
                  <a:pt x="560316" y="4486452"/>
                </a:cubicBezTo>
                <a:lnTo>
                  <a:pt x="856270" y="4672303"/>
                </a:lnTo>
                <a:close/>
              </a:path>
            </a:pathLst>
          </a:custGeom>
          <a:noFill/>
          <a:ln w="25400">
            <a:solidFill>
              <a:srgbClr val="FF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39" name="Freeform: Shape 37">
            <a:extLst>
              <a:ext uri="{FF2B5EF4-FFF2-40B4-BE49-F238E27FC236}">
                <a16:creationId xmlns="" xmlns:a16="http://schemas.microsoft.com/office/drawing/2014/main" id="{D77860D2-7C96-960C-9324-8D8989558F8B}"/>
              </a:ext>
            </a:extLst>
          </p:cNvPr>
          <p:cNvSpPr/>
          <p:nvPr/>
        </p:nvSpPr>
        <p:spPr>
          <a:xfrm>
            <a:off x="6690283" y="4198593"/>
            <a:ext cx="597347" cy="837499"/>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7">
            <a:extLst>
              <a:ext uri="{FF2B5EF4-FFF2-40B4-BE49-F238E27FC236}">
                <a16:creationId xmlns="" xmlns:a16="http://schemas.microsoft.com/office/drawing/2014/main" id="{D77860D2-7C96-960C-9324-8D8989558F8B}"/>
              </a:ext>
            </a:extLst>
          </p:cNvPr>
          <p:cNvSpPr/>
          <p:nvPr/>
        </p:nvSpPr>
        <p:spPr>
          <a:xfrm>
            <a:off x="6677263" y="5692726"/>
            <a:ext cx="597347" cy="837499"/>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37">
            <a:extLst>
              <a:ext uri="{FF2B5EF4-FFF2-40B4-BE49-F238E27FC236}">
                <a16:creationId xmlns="" xmlns:a16="http://schemas.microsoft.com/office/drawing/2014/main" id="{D77860D2-7C96-960C-9324-8D8989558F8B}"/>
              </a:ext>
            </a:extLst>
          </p:cNvPr>
          <p:cNvSpPr/>
          <p:nvPr/>
        </p:nvSpPr>
        <p:spPr>
          <a:xfrm>
            <a:off x="5866543" y="6316109"/>
            <a:ext cx="1068513" cy="1502525"/>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38">
            <a:extLst>
              <a:ext uri="{FF2B5EF4-FFF2-40B4-BE49-F238E27FC236}">
                <a16:creationId xmlns="" xmlns:a16="http://schemas.microsoft.com/office/drawing/2014/main" id="{74F14D5F-3235-2A5D-AA32-53420E496704}"/>
              </a:ext>
            </a:extLst>
          </p:cNvPr>
          <p:cNvSpPr/>
          <p:nvPr/>
        </p:nvSpPr>
        <p:spPr>
          <a:xfrm>
            <a:off x="3175771" y="4931596"/>
            <a:ext cx="1132524" cy="1684484"/>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extBox 47"/>
          <p:cNvSpPr/>
          <p:nvPr/>
        </p:nvSpPr>
        <p:spPr>
          <a:xfrm>
            <a:off x="4275306" y="2635589"/>
            <a:ext cx="534331" cy="849173"/>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4800" b="1" u="none" strike="noStrike" dirty="0" smtClean="0">
                <a:solidFill>
                  <a:srgbClr val="C00000"/>
                </a:solidFill>
                <a:effectLst/>
                <a:uFillTx/>
                <a:latin typeface="Calibri"/>
              </a:rPr>
              <a:t>1</a:t>
            </a:r>
            <a:endParaRPr lang="en-US" sz="4800" b="0" u="none" strike="noStrike" dirty="0">
              <a:solidFill>
                <a:srgbClr val="C00000"/>
              </a:solidFill>
              <a:effectLst/>
              <a:uFillTx/>
              <a:latin typeface="Aria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 descr="G:\Land Technical\Maps\Aerial Photos\1931 c-1436_11 5x7 retouch.jpg"/>
          <p:cNvPicPr/>
          <p:nvPr/>
        </p:nvPicPr>
        <p:blipFill>
          <a:blip r:embed="rId3"/>
          <a:srcRect l="9677" t="32084" r="47417" b="23986"/>
          <a:stretch/>
        </p:blipFill>
        <p:spPr>
          <a:xfrm>
            <a:off x="0" y="0"/>
            <a:ext cx="10971720" cy="8223951"/>
          </a:xfrm>
          <a:prstGeom prst="rect">
            <a:avLst/>
          </a:prstGeom>
          <a:noFill/>
          <a:ln w="0">
            <a:noFill/>
          </a:ln>
        </p:spPr>
      </p:pic>
      <p:sp>
        <p:nvSpPr>
          <p:cNvPr id="30" name="Freeform 69"/>
          <p:cNvSpPr/>
          <p:nvPr/>
        </p:nvSpPr>
        <p:spPr>
          <a:xfrm>
            <a:off x="3533363" y="266760"/>
            <a:ext cx="2412757" cy="5304618"/>
          </a:xfrm>
          <a:custGeom>
            <a:avLst/>
            <a:gdLst>
              <a:gd name="textAreaLeft" fmla="*/ 0 w 2762280"/>
              <a:gd name="textAreaRight" fmla="*/ 2763360 w 2762280"/>
              <a:gd name="textAreaTop" fmla="*/ 0 h 6381720"/>
              <a:gd name="textAreaBottom" fmla="*/ 6382800 h 6381720"/>
              <a:gd name="GluePoint1X" fmla="*/ 1132013 w 2587374"/>
              <a:gd name="GluePoint1Y" fmla="*/ 4766361 h 5937843"/>
              <a:gd name="GluePoint2X" fmla="*/ 1543842 w 2587374"/>
              <a:gd name="GluePoint2Y" fmla="*/ 4843143 h 5937843"/>
              <a:gd name="GluePoint3X" fmla="*/ 1878889 w 2587374"/>
              <a:gd name="GluePoint3Y" fmla="*/ 4117207 h 5937843"/>
              <a:gd name="GluePoint4X" fmla="*/ 2213936 w 2587374"/>
              <a:gd name="GluePoint4Y" fmla="*/ 3433152 h 5937843"/>
              <a:gd name="GluePoint5X" fmla="*/ 2535023 w 2587374"/>
              <a:gd name="GluePoint5Y" fmla="*/ 2434990 h 5937843"/>
              <a:gd name="GluePoint6X" fmla="*/ 2528043 w 2587374"/>
              <a:gd name="GluePoint6Y" fmla="*/ 1290245 h 5937843"/>
              <a:gd name="GluePoint7X" fmla="*/ 2423341 w 2587374"/>
              <a:gd name="GluePoint7Y" fmla="*/ 613170 h 5937843"/>
              <a:gd name="GluePoint8X" fmla="*/ 2101928 w 2587374"/>
              <a:gd name="GluePoint8Y" fmla="*/ 150073 h 5937843"/>
              <a:gd name="GluePoint9X" fmla="*/ 922608 w 2587374"/>
              <a:gd name="GluePoint9Y" fmla="*/ 1513610 h 5937843"/>
              <a:gd name="GluePoint10X" fmla="*/ 573601 w 2587374"/>
              <a:gd name="GluePoint10Y" fmla="*/ 2016181 h 5937843"/>
              <a:gd name="GluePoint11X" fmla="*/ 360342 w 2587374"/>
              <a:gd name="GluePoint11Y" fmla="*/ 2667364 h 5937843"/>
              <a:gd name="GluePoint12X" fmla="*/ 375894 w 2587374"/>
              <a:gd name="GluePoint12Y" fmla="*/ 3097549 h 5937843"/>
              <a:gd name="GluePoint13X" fmla="*/ 645586 w 2587374"/>
              <a:gd name="GluePoint13Y" fmla="*/ 3687045 h 5937843"/>
              <a:gd name="GluePoint14X" fmla="*/ 429833 w 2587374"/>
              <a:gd name="GluePoint14Y" fmla="*/ 4330130 h 5937843"/>
              <a:gd name="GluePoint15X" fmla="*/ 15188 w 2587374"/>
              <a:gd name="GluePoint15Y" fmla="*/ 5324773 h 5937843"/>
              <a:gd name="GluePoint16X" fmla="*/ 520959 w 2587374"/>
              <a:gd name="GluePoint16Y" fmla="*/ 5906432 h 5937843"/>
              <a:gd name="GluePoint17X" fmla="*/ 887707 w 2587374"/>
              <a:gd name="GluePoint17Y" fmla="*/ 5136309 h 5937843"/>
              <a:gd name="GluePoint18X" fmla="*/ 1132013 w 2587374"/>
              <a:gd name="GluePoint18Y" fmla="*/ 4766361 h 5937843"/>
              <a:gd name="connsiteX0" fmla="*/ 1193137 w 2648498"/>
              <a:gd name="connsiteY0" fmla="*/ 4766361 h 5459136"/>
              <a:gd name="connsiteX1" fmla="*/ 1604966 w 2648498"/>
              <a:gd name="connsiteY1" fmla="*/ 4843143 h 5459136"/>
              <a:gd name="connsiteX2" fmla="*/ 1940013 w 2648498"/>
              <a:gd name="connsiteY2" fmla="*/ 4117207 h 5459136"/>
              <a:gd name="connsiteX3" fmla="*/ 2275060 w 2648498"/>
              <a:gd name="connsiteY3" fmla="*/ 3433152 h 5459136"/>
              <a:gd name="connsiteX4" fmla="*/ 2596147 w 2648498"/>
              <a:gd name="connsiteY4" fmla="*/ 2434990 h 5459136"/>
              <a:gd name="connsiteX5" fmla="*/ 2589167 w 2648498"/>
              <a:gd name="connsiteY5" fmla="*/ 1290245 h 5459136"/>
              <a:gd name="connsiteX6" fmla="*/ 2484465 w 2648498"/>
              <a:gd name="connsiteY6" fmla="*/ 613170 h 5459136"/>
              <a:gd name="connsiteX7" fmla="*/ 2163052 w 2648498"/>
              <a:gd name="connsiteY7" fmla="*/ 150073 h 5459136"/>
              <a:gd name="connsiteX8" fmla="*/ 983732 w 2648498"/>
              <a:gd name="connsiteY8" fmla="*/ 1513610 h 5459136"/>
              <a:gd name="connsiteX9" fmla="*/ 634725 w 2648498"/>
              <a:gd name="connsiteY9" fmla="*/ 2016181 h 5459136"/>
              <a:gd name="connsiteX10" fmla="*/ 421466 w 2648498"/>
              <a:gd name="connsiteY10" fmla="*/ 2667364 h 5459136"/>
              <a:gd name="connsiteX11" fmla="*/ 437018 w 2648498"/>
              <a:gd name="connsiteY11" fmla="*/ 3097549 h 5459136"/>
              <a:gd name="connsiteX12" fmla="*/ 706710 w 2648498"/>
              <a:gd name="connsiteY12" fmla="*/ 3687045 h 5459136"/>
              <a:gd name="connsiteX13" fmla="*/ 490957 w 2648498"/>
              <a:gd name="connsiteY13" fmla="*/ 4330130 h 5459136"/>
              <a:gd name="connsiteX14" fmla="*/ 76312 w 2648498"/>
              <a:gd name="connsiteY14" fmla="*/ 5324773 h 5459136"/>
              <a:gd name="connsiteX15" fmla="*/ 948831 w 2648498"/>
              <a:gd name="connsiteY15" fmla="*/ 5136309 h 5459136"/>
              <a:gd name="connsiteX16" fmla="*/ 1193137 w 2648498"/>
              <a:gd name="connsiteY16" fmla="*/ 4766361 h 5459136"/>
              <a:gd name="connsiteX0" fmla="*/ 804622 w 2259983"/>
              <a:gd name="connsiteY0" fmla="*/ 4766361 h 5136309"/>
              <a:gd name="connsiteX1" fmla="*/ 1216451 w 2259983"/>
              <a:gd name="connsiteY1" fmla="*/ 4843143 h 5136309"/>
              <a:gd name="connsiteX2" fmla="*/ 1551498 w 2259983"/>
              <a:gd name="connsiteY2" fmla="*/ 4117207 h 5136309"/>
              <a:gd name="connsiteX3" fmla="*/ 1886545 w 2259983"/>
              <a:gd name="connsiteY3" fmla="*/ 3433152 h 5136309"/>
              <a:gd name="connsiteX4" fmla="*/ 2207632 w 2259983"/>
              <a:gd name="connsiteY4" fmla="*/ 2434990 h 5136309"/>
              <a:gd name="connsiteX5" fmla="*/ 2200652 w 2259983"/>
              <a:gd name="connsiteY5" fmla="*/ 1290245 h 5136309"/>
              <a:gd name="connsiteX6" fmla="*/ 2095950 w 2259983"/>
              <a:gd name="connsiteY6" fmla="*/ 613170 h 5136309"/>
              <a:gd name="connsiteX7" fmla="*/ 1774537 w 2259983"/>
              <a:gd name="connsiteY7" fmla="*/ 150073 h 5136309"/>
              <a:gd name="connsiteX8" fmla="*/ 595217 w 2259983"/>
              <a:gd name="connsiteY8" fmla="*/ 1513610 h 5136309"/>
              <a:gd name="connsiteX9" fmla="*/ 246210 w 2259983"/>
              <a:gd name="connsiteY9" fmla="*/ 2016181 h 5136309"/>
              <a:gd name="connsiteX10" fmla="*/ 32951 w 2259983"/>
              <a:gd name="connsiteY10" fmla="*/ 2667364 h 5136309"/>
              <a:gd name="connsiteX11" fmla="*/ 48503 w 2259983"/>
              <a:gd name="connsiteY11" fmla="*/ 3097549 h 5136309"/>
              <a:gd name="connsiteX12" fmla="*/ 318195 w 2259983"/>
              <a:gd name="connsiteY12" fmla="*/ 3687045 h 5136309"/>
              <a:gd name="connsiteX13" fmla="*/ 102442 w 2259983"/>
              <a:gd name="connsiteY13" fmla="*/ 4330130 h 5136309"/>
              <a:gd name="connsiteX14" fmla="*/ 560316 w 2259983"/>
              <a:gd name="connsiteY14" fmla="*/ 5136309 h 5136309"/>
              <a:gd name="connsiteX15" fmla="*/ 804622 w 2259983"/>
              <a:gd name="connsiteY15" fmla="*/ 4766361 h 5136309"/>
              <a:gd name="connsiteX0" fmla="*/ 804622 w 2259983"/>
              <a:gd name="connsiteY0" fmla="*/ 4766361 h 4951335"/>
              <a:gd name="connsiteX1" fmla="*/ 1216451 w 2259983"/>
              <a:gd name="connsiteY1" fmla="*/ 4843143 h 4951335"/>
              <a:gd name="connsiteX2" fmla="*/ 1551498 w 2259983"/>
              <a:gd name="connsiteY2" fmla="*/ 4117207 h 4951335"/>
              <a:gd name="connsiteX3" fmla="*/ 1886545 w 2259983"/>
              <a:gd name="connsiteY3" fmla="*/ 3433152 h 4951335"/>
              <a:gd name="connsiteX4" fmla="*/ 2207632 w 2259983"/>
              <a:gd name="connsiteY4" fmla="*/ 2434990 h 4951335"/>
              <a:gd name="connsiteX5" fmla="*/ 2200652 w 2259983"/>
              <a:gd name="connsiteY5" fmla="*/ 1290245 h 4951335"/>
              <a:gd name="connsiteX6" fmla="*/ 2095950 w 2259983"/>
              <a:gd name="connsiteY6" fmla="*/ 613170 h 4951335"/>
              <a:gd name="connsiteX7" fmla="*/ 1774537 w 2259983"/>
              <a:gd name="connsiteY7" fmla="*/ 150073 h 4951335"/>
              <a:gd name="connsiteX8" fmla="*/ 595217 w 2259983"/>
              <a:gd name="connsiteY8" fmla="*/ 1513610 h 4951335"/>
              <a:gd name="connsiteX9" fmla="*/ 246210 w 2259983"/>
              <a:gd name="connsiteY9" fmla="*/ 2016181 h 4951335"/>
              <a:gd name="connsiteX10" fmla="*/ 32951 w 2259983"/>
              <a:gd name="connsiteY10" fmla="*/ 2667364 h 4951335"/>
              <a:gd name="connsiteX11" fmla="*/ 48503 w 2259983"/>
              <a:gd name="connsiteY11" fmla="*/ 3097549 h 4951335"/>
              <a:gd name="connsiteX12" fmla="*/ 318195 w 2259983"/>
              <a:gd name="connsiteY12" fmla="*/ 3687045 h 4951335"/>
              <a:gd name="connsiteX13" fmla="*/ 102442 w 2259983"/>
              <a:gd name="connsiteY13" fmla="*/ 4330130 h 4951335"/>
              <a:gd name="connsiteX14" fmla="*/ 560316 w 2259983"/>
              <a:gd name="connsiteY14" fmla="*/ 4486452 h 4951335"/>
              <a:gd name="connsiteX15" fmla="*/ 804622 w 2259983"/>
              <a:gd name="connsiteY15" fmla="*/ 4766361 h 4951335"/>
              <a:gd name="connsiteX0" fmla="*/ 804622 w 2259983"/>
              <a:gd name="connsiteY0" fmla="*/ 4766361 h 4951335"/>
              <a:gd name="connsiteX1" fmla="*/ 1216451 w 2259983"/>
              <a:gd name="connsiteY1" fmla="*/ 4843143 h 4951335"/>
              <a:gd name="connsiteX2" fmla="*/ 1551498 w 2259983"/>
              <a:gd name="connsiteY2" fmla="*/ 4117207 h 4951335"/>
              <a:gd name="connsiteX3" fmla="*/ 1886545 w 2259983"/>
              <a:gd name="connsiteY3" fmla="*/ 3433152 h 4951335"/>
              <a:gd name="connsiteX4" fmla="*/ 2207632 w 2259983"/>
              <a:gd name="connsiteY4" fmla="*/ 2434990 h 4951335"/>
              <a:gd name="connsiteX5" fmla="*/ 2200652 w 2259983"/>
              <a:gd name="connsiteY5" fmla="*/ 1290245 h 4951335"/>
              <a:gd name="connsiteX6" fmla="*/ 2095950 w 2259983"/>
              <a:gd name="connsiteY6" fmla="*/ 613170 h 4951335"/>
              <a:gd name="connsiteX7" fmla="*/ 1774537 w 2259983"/>
              <a:gd name="connsiteY7" fmla="*/ 150073 h 4951335"/>
              <a:gd name="connsiteX8" fmla="*/ 595217 w 2259983"/>
              <a:gd name="connsiteY8" fmla="*/ 1513610 h 4951335"/>
              <a:gd name="connsiteX9" fmla="*/ 246210 w 2259983"/>
              <a:gd name="connsiteY9" fmla="*/ 2016181 h 4951335"/>
              <a:gd name="connsiteX10" fmla="*/ 32951 w 2259983"/>
              <a:gd name="connsiteY10" fmla="*/ 2667364 h 4951335"/>
              <a:gd name="connsiteX11" fmla="*/ 48503 w 2259983"/>
              <a:gd name="connsiteY11" fmla="*/ 3097549 h 4951335"/>
              <a:gd name="connsiteX12" fmla="*/ 318195 w 2259983"/>
              <a:gd name="connsiteY12" fmla="*/ 3687045 h 4951335"/>
              <a:gd name="connsiteX13" fmla="*/ 102442 w 2259983"/>
              <a:gd name="connsiteY13" fmla="*/ 4330130 h 4951335"/>
              <a:gd name="connsiteX14" fmla="*/ 560316 w 2259983"/>
              <a:gd name="connsiteY14" fmla="*/ 4486452 h 4951335"/>
              <a:gd name="connsiteX15" fmla="*/ 804622 w 2259983"/>
              <a:gd name="connsiteY15" fmla="*/ 4766361 h 4951335"/>
              <a:gd name="connsiteX0" fmla="*/ 856270 w 2259983"/>
              <a:gd name="connsiteY0" fmla="*/ 4672303 h 4935659"/>
              <a:gd name="connsiteX1" fmla="*/ 1216451 w 2259983"/>
              <a:gd name="connsiteY1" fmla="*/ 4843143 h 4935659"/>
              <a:gd name="connsiteX2" fmla="*/ 1551498 w 2259983"/>
              <a:gd name="connsiteY2" fmla="*/ 4117207 h 4935659"/>
              <a:gd name="connsiteX3" fmla="*/ 1886545 w 2259983"/>
              <a:gd name="connsiteY3" fmla="*/ 3433152 h 4935659"/>
              <a:gd name="connsiteX4" fmla="*/ 2207632 w 2259983"/>
              <a:gd name="connsiteY4" fmla="*/ 2434990 h 4935659"/>
              <a:gd name="connsiteX5" fmla="*/ 2200652 w 2259983"/>
              <a:gd name="connsiteY5" fmla="*/ 1290245 h 4935659"/>
              <a:gd name="connsiteX6" fmla="*/ 2095950 w 2259983"/>
              <a:gd name="connsiteY6" fmla="*/ 613170 h 4935659"/>
              <a:gd name="connsiteX7" fmla="*/ 1774537 w 2259983"/>
              <a:gd name="connsiteY7" fmla="*/ 150073 h 4935659"/>
              <a:gd name="connsiteX8" fmla="*/ 595217 w 2259983"/>
              <a:gd name="connsiteY8" fmla="*/ 1513610 h 4935659"/>
              <a:gd name="connsiteX9" fmla="*/ 246210 w 2259983"/>
              <a:gd name="connsiteY9" fmla="*/ 2016181 h 4935659"/>
              <a:gd name="connsiteX10" fmla="*/ 32951 w 2259983"/>
              <a:gd name="connsiteY10" fmla="*/ 2667364 h 4935659"/>
              <a:gd name="connsiteX11" fmla="*/ 48503 w 2259983"/>
              <a:gd name="connsiteY11" fmla="*/ 3097549 h 4935659"/>
              <a:gd name="connsiteX12" fmla="*/ 318195 w 2259983"/>
              <a:gd name="connsiteY12" fmla="*/ 3687045 h 4935659"/>
              <a:gd name="connsiteX13" fmla="*/ 102442 w 2259983"/>
              <a:gd name="connsiteY13" fmla="*/ 4330130 h 4935659"/>
              <a:gd name="connsiteX14" fmla="*/ 560316 w 2259983"/>
              <a:gd name="connsiteY14" fmla="*/ 4486452 h 4935659"/>
              <a:gd name="connsiteX15" fmla="*/ 856270 w 2259983"/>
              <a:gd name="connsiteY15" fmla="*/ 4672303 h 4935659"/>
              <a:gd name="connsiteX0" fmla="*/ 856270 w 2259983"/>
              <a:gd name="connsiteY0" fmla="*/ 4672303 h 4935659"/>
              <a:gd name="connsiteX1" fmla="*/ 1216451 w 2259983"/>
              <a:gd name="connsiteY1" fmla="*/ 4843143 h 4935659"/>
              <a:gd name="connsiteX2" fmla="*/ 1551498 w 2259983"/>
              <a:gd name="connsiteY2" fmla="*/ 4117207 h 4935659"/>
              <a:gd name="connsiteX3" fmla="*/ 1886545 w 2259983"/>
              <a:gd name="connsiteY3" fmla="*/ 3433152 h 4935659"/>
              <a:gd name="connsiteX4" fmla="*/ 2207632 w 2259983"/>
              <a:gd name="connsiteY4" fmla="*/ 2434990 h 4935659"/>
              <a:gd name="connsiteX5" fmla="*/ 2200652 w 2259983"/>
              <a:gd name="connsiteY5" fmla="*/ 1290245 h 4935659"/>
              <a:gd name="connsiteX6" fmla="*/ 2095950 w 2259983"/>
              <a:gd name="connsiteY6" fmla="*/ 613170 h 4935659"/>
              <a:gd name="connsiteX7" fmla="*/ 1774537 w 2259983"/>
              <a:gd name="connsiteY7" fmla="*/ 150073 h 4935659"/>
              <a:gd name="connsiteX8" fmla="*/ 595217 w 2259983"/>
              <a:gd name="connsiteY8" fmla="*/ 1513610 h 4935659"/>
              <a:gd name="connsiteX9" fmla="*/ 246210 w 2259983"/>
              <a:gd name="connsiteY9" fmla="*/ 2016181 h 4935659"/>
              <a:gd name="connsiteX10" fmla="*/ 32951 w 2259983"/>
              <a:gd name="connsiteY10" fmla="*/ 2667364 h 4935659"/>
              <a:gd name="connsiteX11" fmla="*/ 48503 w 2259983"/>
              <a:gd name="connsiteY11" fmla="*/ 3097549 h 4935659"/>
              <a:gd name="connsiteX12" fmla="*/ 318195 w 2259983"/>
              <a:gd name="connsiteY12" fmla="*/ 3687045 h 4935659"/>
              <a:gd name="connsiteX13" fmla="*/ 102442 w 2259983"/>
              <a:gd name="connsiteY13" fmla="*/ 4330130 h 4935659"/>
              <a:gd name="connsiteX14" fmla="*/ 560316 w 2259983"/>
              <a:gd name="connsiteY14" fmla="*/ 4486452 h 4935659"/>
              <a:gd name="connsiteX15" fmla="*/ 856270 w 2259983"/>
              <a:gd name="connsiteY15" fmla="*/ 4672303 h 493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59983" h="4935659">
                <a:moveTo>
                  <a:pt x="856270" y="4672303"/>
                </a:moveTo>
                <a:cubicBezTo>
                  <a:pt x="1007968" y="4760138"/>
                  <a:pt x="1100580" y="4935659"/>
                  <a:pt x="1216451" y="4843143"/>
                </a:cubicBezTo>
                <a:cubicBezTo>
                  <a:pt x="1332322" y="4750627"/>
                  <a:pt x="1439816" y="4352205"/>
                  <a:pt x="1551498" y="4117207"/>
                </a:cubicBezTo>
                <a:cubicBezTo>
                  <a:pt x="1663180" y="3882209"/>
                  <a:pt x="1777189" y="3713521"/>
                  <a:pt x="1886545" y="3433152"/>
                </a:cubicBezTo>
                <a:cubicBezTo>
                  <a:pt x="1995901" y="3152783"/>
                  <a:pt x="2155281" y="2792141"/>
                  <a:pt x="2207632" y="2434990"/>
                </a:cubicBezTo>
                <a:cubicBezTo>
                  <a:pt x="2259983" y="2077839"/>
                  <a:pt x="2219266" y="1593882"/>
                  <a:pt x="2200652" y="1290245"/>
                </a:cubicBezTo>
                <a:cubicBezTo>
                  <a:pt x="2182038" y="986608"/>
                  <a:pt x="2166969" y="803199"/>
                  <a:pt x="2095950" y="613170"/>
                </a:cubicBezTo>
                <a:cubicBezTo>
                  <a:pt x="2024931" y="423141"/>
                  <a:pt x="2024659" y="0"/>
                  <a:pt x="1774537" y="150073"/>
                </a:cubicBezTo>
                <a:cubicBezTo>
                  <a:pt x="1524415" y="300146"/>
                  <a:pt x="849938" y="1202592"/>
                  <a:pt x="595217" y="1513610"/>
                </a:cubicBezTo>
                <a:cubicBezTo>
                  <a:pt x="340496" y="1824628"/>
                  <a:pt x="339921" y="1823889"/>
                  <a:pt x="246210" y="2016181"/>
                </a:cubicBezTo>
                <a:cubicBezTo>
                  <a:pt x="152499" y="2208473"/>
                  <a:pt x="65902" y="2487136"/>
                  <a:pt x="32951" y="2667364"/>
                </a:cubicBezTo>
                <a:cubicBezTo>
                  <a:pt x="0" y="2847592"/>
                  <a:pt x="962" y="2927602"/>
                  <a:pt x="48503" y="3097549"/>
                </a:cubicBezTo>
                <a:cubicBezTo>
                  <a:pt x="96044" y="3267496"/>
                  <a:pt x="309205" y="3481615"/>
                  <a:pt x="318195" y="3687045"/>
                </a:cubicBezTo>
                <a:cubicBezTo>
                  <a:pt x="327185" y="3892475"/>
                  <a:pt x="62089" y="4196896"/>
                  <a:pt x="102442" y="4330130"/>
                </a:cubicBezTo>
                <a:cubicBezTo>
                  <a:pt x="142796" y="4463365"/>
                  <a:pt x="443286" y="4413747"/>
                  <a:pt x="560316" y="4486452"/>
                </a:cubicBezTo>
                <a:lnTo>
                  <a:pt x="856270" y="4672303"/>
                </a:lnTo>
                <a:close/>
              </a:path>
            </a:pathLst>
          </a:custGeom>
          <a:noFill/>
          <a:ln w="25400">
            <a:solidFill>
              <a:srgbClr val="FF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2" name="Straight Arrow Connector 57">
            <a:extLst>
              <a:ext uri="{FF2B5EF4-FFF2-40B4-BE49-F238E27FC236}">
                <a16:creationId xmlns="" xmlns:a16="http://schemas.microsoft.com/office/drawing/2014/main" id="{4438C64F-D83C-602D-9E96-767C733722CA}"/>
              </a:ext>
            </a:extLst>
          </p:cNvPr>
          <p:cNvCxnSpPr>
            <a:cxnSpLocks/>
          </p:cNvCxnSpPr>
          <p:nvPr/>
        </p:nvCxnSpPr>
        <p:spPr>
          <a:xfrm>
            <a:off x="3013796" y="3318553"/>
            <a:ext cx="892946" cy="2097958"/>
          </a:xfrm>
          <a:prstGeom prst="straightConnector1">
            <a:avLst/>
          </a:prstGeom>
          <a:ln w="117475">
            <a:solidFill>
              <a:srgbClr val="FFFFFF">
                <a:alpha val="50000"/>
              </a:srgbClr>
            </a:solidFill>
            <a:round/>
            <a:tailEnd type="arrow" w="med" len="med"/>
          </a:ln>
        </p:spPr>
      </p:cxnSp>
      <p:sp>
        <p:nvSpPr>
          <p:cNvPr id="4" name="Arc 3">
            <a:extLst>
              <a:ext uri="{FF2B5EF4-FFF2-40B4-BE49-F238E27FC236}">
                <a16:creationId xmlns="" xmlns:a16="http://schemas.microsoft.com/office/drawing/2014/main" id="{EA5876E0-0A61-679B-6E5B-8C76BE785B4E}"/>
              </a:ext>
            </a:extLst>
          </p:cNvPr>
          <p:cNvSpPr/>
          <p:nvPr/>
        </p:nvSpPr>
        <p:spPr>
          <a:xfrm rot="11301652">
            <a:off x="-30732" y="899403"/>
            <a:ext cx="14758903" cy="3493460"/>
          </a:xfrm>
          <a:prstGeom prst="arc">
            <a:avLst/>
          </a:prstGeom>
          <a:ln w="127000">
            <a:solidFill>
              <a:srgbClr val="92D050">
                <a:alpha val="66000"/>
              </a:srgbClr>
            </a:solidFill>
            <a:headEnd type="arrow"/>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441" name="Straight Arrow Connector 24"/>
          <p:cNvCxnSpPr/>
          <p:nvPr/>
        </p:nvCxnSpPr>
        <p:spPr>
          <a:xfrm>
            <a:off x="10328400" y="381600"/>
            <a:ext cx="692280" cy="1080"/>
          </a:xfrm>
          <a:prstGeom prst="straightConnector1">
            <a:avLst/>
          </a:prstGeom>
          <a:ln w="73025">
            <a:solidFill>
              <a:srgbClr val="FFFFFF"/>
            </a:solidFill>
            <a:round/>
            <a:tailEnd type="triangle" w="med" len="med"/>
          </a:ln>
        </p:spPr>
      </p:cxnSp>
      <p:sp>
        <p:nvSpPr>
          <p:cNvPr id="442" name="TextBox 25"/>
          <p:cNvSpPr/>
          <p:nvPr/>
        </p:nvSpPr>
        <p:spPr>
          <a:xfrm>
            <a:off x="9810000" y="49680"/>
            <a:ext cx="525240" cy="66384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3600" b="1" u="none" strike="noStrike">
                <a:solidFill>
                  <a:schemeClr val="lt1"/>
                </a:solidFill>
                <a:effectLst/>
                <a:uFillTx/>
                <a:latin typeface="Calibri"/>
              </a:rPr>
              <a:t>N</a:t>
            </a:r>
            <a:endParaRPr lang="en-US" sz="3600" b="0" u="none" strike="noStrike">
              <a:solidFill>
                <a:srgbClr val="FFFFFF"/>
              </a:solidFill>
              <a:effectLst/>
              <a:uFillTx/>
              <a:latin typeface="Arial"/>
            </a:endParaRPr>
          </a:p>
        </p:txBody>
      </p:sp>
      <p:cxnSp>
        <p:nvCxnSpPr>
          <p:cNvPr id="444" name="Straight Connector 30"/>
          <p:cNvCxnSpPr/>
          <p:nvPr/>
        </p:nvCxnSpPr>
        <p:spPr>
          <a:xfrm>
            <a:off x="394200" y="1890360"/>
            <a:ext cx="27000" cy="6278760"/>
          </a:xfrm>
          <a:prstGeom prst="straightConnector1">
            <a:avLst/>
          </a:prstGeom>
          <a:ln w="25400">
            <a:solidFill>
              <a:schemeClr val="lt1">
                <a:alpha val="60000"/>
              </a:schemeClr>
            </a:solidFill>
            <a:round/>
          </a:ln>
        </p:spPr>
      </p:cxnSp>
      <p:sp>
        <p:nvSpPr>
          <p:cNvPr id="446" name="Freeform 27"/>
          <p:cNvSpPr/>
          <p:nvPr/>
        </p:nvSpPr>
        <p:spPr>
          <a:xfrm>
            <a:off x="1223640" y="20880"/>
            <a:ext cx="4437360" cy="8125560"/>
          </a:xfrm>
          <a:custGeom>
            <a:avLst/>
            <a:gdLst>
              <a:gd name="textAreaLeft" fmla="*/ 0 w 4437360"/>
              <a:gd name="textAreaRight" fmla="*/ 4438440 w 4437360"/>
              <a:gd name="textAreaTop" fmla="*/ 0 h 8125560"/>
              <a:gd name="textAreaBottom" fmla="*/ 8126640 h 8125560"/>
              <a:gd name="GluePoint1X" fmla="*/ 2275058 w 2336381"/>
              <a:gd name="GluePoint1Y" fmla="*/ 0 h 4223407"/>
              <a:gd name="GluePoint2X" fmla="*/ 2267108 w 2336381"/>
              <a:gd name="GluePoint2Y" fmla="*/ 361767 h 4223407"/>
              <a:gd name="GluePoint3X" fmla="*/ 2320007 w 2336381"/>
              <a:gd name="GluePoint3Y" fmla="*/ 732061 h 4223407"/>
              <a:gd name="GluePoint4X" fmla="*/ 2168866 w 2336381"/>
              <a:gd name="GluePoint4Y" fmla="*/ 1540663 h 4223407"/>
              <a:gd name="GluePoint5X" fmla="*/ 1942155 w 2336381"/>
              <a:gd name="GluePoint5Y" fmla="*/ 2069655 h 4223407"/>
              <a:gd name="GluePoint6X" fmla="*/ 1692774 w 2336381"/>
              <a:gd name="GluePoint6Y" fmla="*/ 2462620 h 4223407"/>
              <a:gd name="GluePoint7X" fmla="*/ 1382936 w 2336381"/>
              <a:gd name="GluePoint7Y" fmla="*/ 3074739 h 4223407"/>
              <a:gd name="GluePoint8X" fmla="*/ 1005084 w 2336381"/>
              <a:gd name="GluePoint8Y" fmla="*/ 3467704 h 4223407"/>
              <a:gd name="GluePoint9X" fmla="*/ 483650 w 2336381"/>
              <a:gd name="GluePoint9Y" fmla="*/ 3928683 h 4223407"/>
              <a:gd name="GluePoint10X" fmla="*/ 0 w 2336381"/>
              <a:gd name="GluePoint10Y" fmla="*/ 4223407 h 4223407"/>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Lst>
            <a:rect l="textAreaLeft" t="textAreaTop" r="textAreaRight" b="textAreaBottom"/>
            <a:pathLst>
              <a:path w="2336381" h="4223407">
                <a:moveTo>
                  <a:pt x="2275058" y="0"/>
                </a:moveTo>
                <a:cubicBezTo>
                  <a:pt x="2270650" y="309208"/>
                  <a:pt x="2259617" y="239757"/>
                  <a:pt x="2267108" y="361767"/>
                </a:cubicBezTo>
                <a:cubicBezTo>
                  <a:pt x="2274600" y="483777"/>
                  <a:pt x="2336381" y="535578"/>
                  <a:pt x="2320007" y="732061"/>
                </a:cubicBezTo>
                <a:cubicBezTo>
                  <a:pt x="2303633" y="928544"/>
                  <a:pt x="2231841" y="1317731"/>
                  <a:pt x="2168866" y="1540663"/>
                </a:cubicBezTo>
                <a:cubicBezTo>
                  <a:pt x="2105891" y="1763595"/>
                  <a:pt x="2021504" y="1915996"/>
                  <a:pt x="1942155" y="2069655"/>
                </a:cubicBezTo>
                <a:cubicBezTo>
                  <a:pt x="1862806" y="2223315"/>
                  <a:pt x="1785977" y="2295106"/>
                  <a:pt x="1692774" y="2462620"/>
                </a:cubicBezTo>
                <a:cubicBezTo>
                  <a:pt x="1599571" y="2630134"/>
                  <a:pt x="1497551" y="2907225"/>
                  <a:pt x="1382936" y="3074739"/>
                </a:cubicBezTo>
                <a:cubicBezTo>
                  <a:pt x="1268321" y="3242253"/>
                  <a:pt x="1154965" y="3325380"/>
                  <a:pt x="1005084" y="3467704"/>
                </a:cubicBezTo>
                <a:cubicBezTo>
                  <a:pt x="855203" y="3610028"/>
                  <a:pt x="651164" y="3802733"/>
                  <a:pt x="483650" y="3928683"/>
                </a:cubicBezTo>
                <a:cubicBezTo>
                  <a:pt x="316136" y="4054634"/>
                  <a:pt x="316767" y="3928565"/>
                  <a:pt x="0" y="4223407"/>
                </a:cubicBezTo>
              </a:path>
            </a:pathLst>
          </a:custGeom>
          <a:noFill/>
          <a:ln w="76200">
            <a:solidFill>
              <a:srgbClr val="00B0F0"/>
            </a:solidFill>
            <a:round/>
            <a:tailEnd type="triangle" w="med" len="me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grpSp>
        <p:nvGrpSpPr>
          <p:cNvPr id="447" name="Group 56"/>
          <p:cNvGrpSpPr/>
          <p:nvPr/>
        </p:nvGrpSpPr>
        <p:grpSpPr>
          <a:xfrm>
            <a:off x="2087640" y="7628760"/>
            <a:ext cx="3455280" cy="476640"/>
            <a:chOff x="2087640" y="7628760"/>
            <a:chExt cx="3455280" cy="476640"/>
          </a:xfrm>
        </p:grpSpPr>
        <p:sp>
          <p:nvSpPr>
            <p:cNvPr id="448" name="Rectangle 38"/>
            <p:cNvSpPr/>
            <p:nvPr/>
          </p:nvSpPr>
          <p:spPr>
            <a:xfrm>
              <a:off x="2087640" y="7628760"/>
              <a:ext cx="3455280" cy="459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chemeClr val="dk1"/>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dk1"/>
                  </a:solidFill>
                  <a:effectLst/>
                  <a:uFillTx/>
                  <a:latin typeface="Calibri"/>
                </a:rPr>
                <a:t>Courtesy of UCSB Library Geospatial Collection</a:t>
              </a:r>
              <a:endParaRPr lang="en-US" sz="1200" b="0" u="none" strike="noStrike">
                <a:solidFill>
                  <a:srgbClr val="FFFFFF"/>
                </a:solidFill>
                <a:effectLst/>
                <a:uFillTx/>
                <a:latin typeface="Arial"/>
              </a:endParaRPr>
            </a:p>
          </p:txBody>
        </p:sp>
        <p:sp>
          <p:nvSpPr>
            <p:cNvPr id="449" name="Rectangle 37"/>
            <p:cNvSpPr/>
            <p:nvPr/>
          </p:nvSpPr>
          <p:spPr>
            <a:xfrm>
              <a:off x="2098080" y="7644960"/>
              <a:ext cx="3432240" cy="46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chemeClr val="dk1"/>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dk1"/>
                  </a:solidFill>
                  <a:effectLst/>
                  <a:uFillTx/>
                  <a:latin typeface="Calibri"/>
                </a:rPr>
                <a:t>Courtesy of UCSB Library Geospatial Collection</a:t>
              </a:r>
              <a:endParaRPr lang="en-US" sz="1200" b="0" u="none" strike="noStrike">
                <a:solidFill>
                  <a:srgbClr val="FFFFFF"/>
                </a:solidFill>
                <a:effectLst/>
                <a:uFillTx/>
                <a:latin typeface="Arial"/>
              </a:endParaRPr>
            </a:p>
          </p:txBody>
        </p:sp>
        <p:sp>
          <p:nvSpPr>
            <p:cNvPr id="450" name="Rectangle 39"/>
            <p:cNvSpPr/>
            <p:nvPr/>
          </p:nvSpPr>
          <p:spPr>
            <a:xfrm>
              <a:off x="2094120" y="7628760"/>
              <a:ext cx="3373560" cy="46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dirty="0">
                  <a:solidFill>
                    <a:srgbClr val="FFFFFF"/>
                  </a:solidFill>
                  <a:effectLst/>
                  <a:uFillTx/>
                  <a:latin typeface="Calibri"/>
                </a:rPr>
                <a:t>Image from Flight C-1436 Frame 11, 1931</a:t>
              </a:r>
              <a:endParaRPr lang="en-US" sz="1200" b="0" u="none" strike="noStrike" dirty="0">
                <a:solidFill>
                  <a:srgbClr val="FFFFFF"/>
                </a:solidFill>
                <a:effectLst/>
                <a:uFillTx/>
                <a:latin typeface="Arial"/>
              </a:endParaRPr>
            </a:p>
            <a:p>
              <a:pPr defTabSz="1097280">
                <a:lnSpc>
                  <a:spcPct val="100000"/>
                </a:lnSpc>
              </a:pPr>
              <a:r>
                <a:rPr lang="en-US" sz="1200" b="1" u="none" strike="noStrike" spc="-6" dirty="0">
                  <a:solidFill>
                    <a:schemeClr val="lt1"/>
                  </a:solidFill>
                  <a:effectLst/>
                  <a:uFillTx/>
                  <a:latin typeface="Calibri"/>
                </a:rPr>
                <a:t>Courtesy of UCSB Library Geospatial Collection</a:t>
              </a:r>
              <a:endParaRPr lang="en-US" sz="1200" b="0" u="none" strike="noStrike" dirty="0">
                <a:solidFill>
                  <a:srgbClr val="FFFFFF"/>
                </a:solidFill>
                <a:effectLst/>
                <a:uFillTx/>
                <a:latin typeface="Arial"/>
              </a:endParaRPr>
            </a:p>
          </p:txBody>
        </p:sp>
      </p:grpSp>
      <p:pic>
        <p:nvPicPr>
          <p:cNvPr id="451" name="Picture 3"/>
          <p:cNvPicPr/>
          <p:nvPr/>
        </p:nvPicPr>
        <p:blipFill>
          <a:blip r:embed="rId4"/>
          <a:stretch/>
        </p:blipFill>
        <p:spPr>
          <a:xfrm>
            <a:off x="10613520" y="7571160"/>
            <a:ext cx="275400" cy="461160"/>
          </a:xfrm>
          <a:prstGeom prst="rect">
            <a:avLst/>
          </a:prstGeom>
          <a:noFill/>
          <a:ln w="9525">
            <a:noFill/>
          </a:ln>
        </p:spPr>
      </p:pic>
      <p:cxnSp>
        <p:nvCxnSpPr>
          <p:cNvPr id="452" name="Straight Arrow Connector 75"/>
          <p:cNvCxnSpPr/>
          <p:nvPr/>
        </p:nvCxnSpPr>
        <p:spPr>
          <a:xfrm>
            <a:off x="10094760" y="443160"/>
            <a:ext cx="692280" cy="1080"/>
          </a:xfrm>
          <a:prstGeom prst="straightConnector1">
            <a:avLst/>
          </a:prstGeom>
          <a:ln w="73025">
            <a:solidFill>
              <a:srgbClr val="FFFFFF"/>
            </a:solidFill>
            <a:round/>
            <a:tailEnd type="triangle" w="med" len="med"/>
          </a:ln>
        </p:spPr>
      </p:cxnSp>
      <p:sp>
        <p:nvSpPr>
          <p:cNvPr id="453" name="TextBox 76"/>
          <p:cNvSpPr/>
          <p:nvPr/>
        </p:nvSpPr>
        <p:spPr>
          <a:xfrm>
            <a:off x="9115560" y="-205560"/>
            <a:ext cx="828000" cy="121788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7200" b="1" u="none" strike="noStrike">
                <a:solidFill>
                  <a:schemeClr val="lt1"/>
                </a:solidFill>
                <a:effectLst/>
                <a:uFillTx/>
                <a:latin typeface="Calibri"/>
              </a:rPr>
              <a:t>N</a:t>
            </a:r>
            <a:endParaRPr lang="en-US" sz="7200" b="0" u="none" strike="noStrike">
              <a:solidFill>
                <a:srgbClr val="FFFFFF"/>
              </a:solidFill>
              <a:effectLst/>
              <a:uFillTx/>
              <a:latin typeface="Arial"/>
            </a:endParaRPr>
          </a:p>
        </p:txBody>
      </p:sp>
      <p:pic>
        <p:nvPicPr>
          <p:cNvPr id="455" name="Picture 2" descr="G:\Photos\Cell Phone Photos\2024\5-24\PXL_20240510_160320813.jpg"/>
          <p:cNvPicPr/>
          <p:nvPr/>
        </p:nvPicPr>
        <p:blipFill>
          <a:blip r:embed="rId5" cstate="print"/>
          <a:srcRect l="4444" t="2509" r="13333"/>
          <a:stretch/>
        </p:blipFill>
        <p:spPr>
          <a:xfrm rot="5400000">
            <a:off x="7329960" y="-812520"/>
            <a:ext cx="2829240" cy="4456080"/>
          </a:xfrm>
          <a:prstGeom prst="rect">
            <a:avLst/>
          </a:prstGeom>
          <a:noFill/>
          <a:ln w="0">
            <a:noFill/>
          </a:ln>
        </p:spPr>
      </p:pic>
      <p:cxnSp>
        <p:nvCxnSpPr>
          <p:cNvPr id="456" name="Straight Arrow Connector 57"/>
          <p:cNvCxnSpPr/>
          <p:nvPr/>
        </p:nvCxnSpPr>
        <p:spPr>
          <a:xfrm flipH="1">
            <a:off x="4103640" y="2156040"/>
            <a:ext cx="3515040" cy="1325880"/>
          </a:xfrm>
          <a:prstGeom prst="straightConnector1">
            <a:avLst/>
          </a:prstGeom>
          <a:ln w="63500">
            <a:solidFill>
              <a:srgbClr val="FFFFFF"/>
            </a:solidFill>
            <a:round/>
            <a:tailEnd type="arrow" w="med" len="med"/>
          </a:ln>
        </p:spPr>
      </p:cxnSp>
      <p:cxnSp>
        <p:nvCxnSpPr>
          <p:cNvPr id="457" name="Straight Arrow Connector 46"/>
          <p:cNvCxnSpPr/>
          <p:nvPr/>
        </p:nvCxnSpPr>
        <p:spPr>
          <a:xfrm>
            <a:off x="9809895" y="3596755"/>
            <a:ext cx="692640" cy="1080"/>
          </a:xfrm>
          <a:prstGeom prst="straightConnector1">
            <a:avLst/>
          </a:prstGeom>
          <a:ln w="127000">
            <a:solidFill>
              <a:srgbClr val="FFFFFF"/>
            </a:solidFill>
            <a:round/>
            <a:tailEnd type="triangle" w="med" len="med"/>
          </a:ln>
        </p:spPr>
      </p:cxnSp>
      <p:sp>
        <p:nvSpPr>
          <p:cNvPr id="458" name="TextBox 47"/>
          <p:cNvSpPr/>
          <p:nvPr/>
        </p:nvSpPr>
        <p:spPr>
          <a:xfrm>
            <a:off x="8870455" y="2948035"/>
            <a:ext cx="828000" cy="121788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7200" b="1" u="none" strike="noStrike" dirty="0">
                <a:solidFill>
                  <a:schemeClr val="lt1"/>
                </a:solidFill>
                <a:effectLst/>
                <a:uFillTx/>
                <a:latin typeface="Calibri"/>
              </a:rPr>
              <a:t>N</a:t>
            </a:r>
            <a:endParaRPr lang="en-US" sz="7200" b="0" u="none" strike="noStrike" dirty="0">
              <a:solidFill>
                <a:srgbClr val="FFFFFF"/>
              </a:solidFill>
              <a:effectLst/>
              <a:uFillTx/>
              <a:latin typeface="Arial"/>
            </a:endParaRPr>
          </a:p>
        </p:txBody>
      </p:sp>
      <p:sp>
        <p:nvSpPr>
          <p:cNvPr id="463" name="Freeform 62"/>
          <p:cNvSpPr/>
          <p:nvPr/>
        </p:nvSpPr>
        <p:spPr>
          <a:xfrm>
            <a:off x="238680" y="1613520"/>
            <a:ext cx="3062520" cy="6258600"/>
          </a:xfrm>
          <a:custGeom>
            <a:avLst/>
            <a:gdLst>
              <a:gd name="textAreaLeft" fmla="*/ 0 w 3062520"/>
              <a:gd name="textAreaRight" fmla="*/ 3063600 w 3062520"/>
              <a:gd name="textAreaTop" fmla="*/ 0 h 6258600"/>
              <a:gd name="textAreaBottom" fmla="*/ 6259680 h 6258600"/>
              <a:gd name="GluePoint1X" fmla="*/ 1758202 w 3063688"/>
              <a:gd name="GluePoint1Y" fmla="*/ 0 h 6259606"/>
              <a:gd name="GluePoint2X" fmla="*/ 2497790 w 3063688"/>
              <a:gd name="GluePoint2Y" fmla="*/ 793377 h 6259606"/>
              <a:gd name="GluePoint3X" fmla="*/ 2269190 w 3063688"/>
              <a:gd name="GluePoint3Y" fmla="*/ 2003612 h 6259606"/>
              <a:gd name="GluePoint4X" fmla="*/ 2482578 w 3063688"/>
              <a:gd name="GluePoint4Y" fmla="*/ 2616367 h 6259606"/>
              <a:gd name="GluePoint5X" fmla="*/ 2780179 w 3063688"/>
              <a:gd name="GluePoint5Y" fmla="*/ 3697941 h 6259606"/>
              <a:gd name="GluePoint6X" fmla="*/ 3008779 w 3063688"/>
              <a:gd name="GluePoint6Y" fmla="*/ 4477871 h 6259606"/>
              <a:gd name="GluePoint7X" fmla="*/ 2881032 w 3063688"/>
              <a:gd name="GluePoint7Y" fmla="*/ 4961965 h 6259606"/>
              <a:gd name="GluePoint8X" fmla="*/ 1912843 w 3063688"/>
              <a:gd name="GluePoint8Y" fmla="*/ 5815853 h 6259606"/>
              <a:gd name="GluePoint9X" fmla="*/ 937932 w 3063688"/>
              <a:gd name="GluePoint9Y" fmla="*/ 6259606 h 6259606"/>
              <a:gd name="GluePoint10X" fmla="*/ 292473 w 3063688"/>
              <a:gd name="GluePoint10Y" fmla="*/ 5815853 h 6259606"/>
              <a:gd name="GluePoint11X" fmla="*/ 23532 w 3063688"/>
              <a:gd name="GluePoint11Y" fmla="*/ 4740088 h 6259606"/>
              <a:gd name="GluePoint12X" fmla="*/ 151279 w 3063688"/>
              <a:gd name="GluePoint12Y" fmla="*/ 3267635 h 6259606"/>
              <a:gd name="GluePoint13X" fmla="*/ 366432 w 3063688"/>
              <a:gd name="GluePoint13Y" fmla="*/ 2312894 h 6259606"/>
              <a:gd name="GluePoint14X" fmla="*/ 151279 w 3063688"/>
              <a:gd name="GluePoint14Y" fmla="*/ 1129553 h 6259606"/>
              <a:gd name="GluePoint15X" fmla="*/ 252132 w 3063688"/>
              <a:gd name="GluePoint15Y" fmla="*/ 275665 h 6259606"/>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 ang="0">
                <a:pos x="GluePoint11X" y="GluePoint11Y"/>
              </a:cxn>
              <a:cxn ang="0">
                <a:pos x="GluePoint12X" y="GluePoint12Y"/>
              </a:cxn>
              <a:cxn ang="0">
                <a:pos x="GluePoint13X" y="GluePoint13Y"/>
              </a:cxn>
              <a:cxn ang="0">
                <a:pos x="GluePoint14X" y="GluePoint14Y"/>
              </a:cxn>
              <a:cxn ang="0">
                <a:pos x="GluePoint15X" y="GluePoint15Y"/>
              </a:cxn>
            </a:cxnLst>
            <a:rect l="textAreaLeft" t="textAreaTop" r="textAreaRight" b="textAreaBottom"/>
            <a:pathLst>
              <a:path w="3063688" h="6259606">
                <a:moveTo>
                  <a:pt x="1758202" y="0"/>
                </a:moveTo>
                <a:cubicBezTo>
                  <a:pt x="2085413" y="229721"/>
                  <a:pt x="2412625" y="459442"/>
                  <a:pt x="2497790" y="793377"/>
                </a:cubicBezTo>
                <a:cubicBezTo>
                  <a:pt x="2582955" y="1127312"/>
                  <a:pt x="2271725" y="1699780"/>
                  <a:pt x="2269190" y="2003612"/>
                </a:cubicBezTo>
                <a:cubicBezTo>
                  <a:pt x="2266655" y="2307444"/>
                  <a:pt x="2397413" y="2333979"/>
                  <a:pt x="2482578" y="2616367"/>
                </a:cubicBezTo>
                <a:cubicBezTo>
                  <a:pt x="2567743" y="2898755"/>
                  <a:pt x="2692479" y="3387690"/>
                  <a:pt x="2780179" y="3697941"/>
                </a:cubicBezTo>
                <a:cubicBezTo>
                  <a:pt x="2867879" y="4008192"/>
                  <a:pt x="2991970" y="4267200"/>
                  <a:pt x="3008779" y="4477871"/>
                </a:cubicBezTo>
                <a:cubicBezTo>
                  <a:pt x="3025588" y="4688542"/>
                  <a:pt x="3063688" y="4738968"/>
                  <a:pt x="2881032" y="4961965"/>
                </a:cubicBezTo>
                <a:cubicBezTo>
                  <a:pt x="2698376" y="5184962"/>
                  <a:pt x="2236693" y="5599580"/>
                  <a:pt x="1912843" y="5815853"/>
                </a:cubicBezTo>
                <a:cubicBezTo>
                  <a:pt x="1588993" y="6032126"/>
                  <a:pt x="1207994" y="6259606"/>
                  <a:pt x="937932" y="6259606"/>
                </a:cubicBezTo>
                <a:cubicBezTo>
                  <a:pt x="667870" y="6259606"/>
                  <a:pt x="444873" y="6069106"/>
                  <a:pt x="292473" y="5815853"/>
                </a:cubicBezTo>
                <a:cubicBezTo>
                  <a:pt x="140073" y="5562600"/>
                  <a:pt x="47064" y="5164791"/>
                  <a:pt x="23532" y="4740088"/>
                </a:cubicBezTo>
                <a:cubicBezTo>
                  <a:pt x="0" y="4315385"/>
                  <a:pt x="94129" y="3672167"/>
                  <a:pt x="151279" y="3267635"/>
                </a:cubicBezTo>
                <a:cubicBezTo>
                  <a:pt x="208429" y="2863103"/>
                  <a:pt x="366432" y="2669241"/>
                  <a:pt x="366432" y="2312894"/>
                </a:cubicBezTo>
                <a:cubicBezTo>
                  <a:pt x="366432" y="1956547"/>
                  <a:pt x="170329" y="1469091"/>
                  <a:pt x="151279" y="1129553"/>
                </a:cubicBezTo>
                <a:cubicBezTo>
                  <a:pt x="132229" y="790015"/>
                  <a:pt x="192180" y="532840"/>
                  <a:pt x="252132" y="275665"/>
                </a:cubicBezTo>
              </a:path>
            </a:pathLst>
          </a:custGeom>
          <a:noFill/>
          <a:ln w="38100">
            <a:solidFill>
              <a:schemeClr val="lt1">
                <a:alpha val="62000"/>
              </a:schemeClr>
            </a:solidFill>
            <a:prstDash val="sys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465" name="Straight Connector 48"/>
          <p:cNvCxnSpPr/>
          <p:nvPr/>
        </p:nvCxnSpPr>
        <p:spPr>
          <a:xfrm>
            <a:off x="3530880" y="3379320"/>
            <a:ext cx="439920" cy="275400"/>
          </a:xfrm>
          <a:prstGeom prst="straightConnector1">
            <a:avLst/>
          </a:prstGeom>
          <a:ln w="101600">
            <a:solidFill>
              <a:srgbClr val="FFFF00"/>
            </a:solidFill>
            <a:round/>
          </a:ln>
        </p:spPr>
      </p:cxnSp>
      <p:cxnSp>
        <p:nvCxnSpPr>
          <p:cNvPr id="466" name="Straight Connector 50"/>
          <p:cNvCxnSpPr/>
          <p:nvPr/>
        </p:nvCxnSpPr>
        <p:spPr>
          <a:xfrm flipH="1">
            <a:off x="3530880" y="3379320"/>
            <a:ext cx="439920" cy="275400"/>
          </a:xfrm>
          <a:prstGeom prst="straightConnector1">
            <a:avLst/>
          </a:prstGeom>
          <a:ln w="101600">
            <a:solidFill>
              <a:srgbClr val="FFFF00"/>
            </a:solidFill>
            <a:round/>
          </a:ln>
        </p:spPr>
      </p:cxnSp>
      <p:sp>
        <p:nvSpPr>
          <p:cNvPr id="471" name="Freeform 55"/>
          <p:cNvSpPr/>
          <p:nvPr/>
        </p:nvSpPr>
        <p:spPr>
          <a:xfrm>
            <a:off x="-83880" y="2470320"/>
            <a:ext cx="1623240" cy="4684320"/>
          </a:xfrm>
          <a:custGeom>
            <a:avLst/>
            <a:gdLst>
              <a:gd name="textAreaLeft" fmla="*/ 0 w 1623240"/>
              <a:gd name="textAreaRight" fmla="*/ 1624320 w 1623240"/>
              <a:gd name="textAreaTop" fmla="*/ 0 h 4684320"/>
              <a:gd name="textAreaBottom" fmla="*/ 4685400 h 4684320"/>
              <a:gd name="GluePoint1X" fmla="*/ 516000 w 1624320"/>
              <a:gd name="GluePoint1Y" fmla="*/ 4621784 h 4685384"/>
              <a:gd name="GluePoint2X" fmla="*/ 580800 w 1624320"/>
              <a:gd name="GluePoint2Y" fmla="*/ 4621784 h 4685384"/>
              <a:gd name="GluePoint3X" fmla="*/ 962400 w 1624320"/>
              <a:gd name="GluePoint3Y" fmla="*/ 4283384 h 4685384"/>
              <a:gd name="GluePoint4X" fmla="*/ 961840 w 1624320"/>
              <a:gd name="GluePoint4Y" fmla="*/ 3660829 h 4685384"/>
              <a:gd name="GluePoint5X" fmla="*/ 1185600 w 1624320"/>
              <a:gd name="GluePoint5Y" fmla="*/ 3304184 h 4685384"/>
              <a:gd name="GluePoint6X" fmla="*/ 1480304 w 1624320"/>
              <a:gd name="GluePoint6Y" fmla="*/ 3084759 h 4685384"/>
              <a:gd name="GluePoint7X" fmla="*/ 1595517 w 1624320"/>
              <a:gd name="GluePoint7Y" fmla="*/ 1990226 h 4685384"/>
              <a:gd name="GluePoint8X" fmla="*/ 1307483 w 1624320"/>
              <a:gd name="GluePoint8Y" fmla="*/ 838086 h 4685384"/>
              <a:gd name="GluePoint9X" fmla="*/ 1041600 w 1624320"/>
              <a:gd name="GluePoint9Y" fmla="*/ 64184 h 4685384"/>
              <a:gd name="GluePoint10X" fmla="*/ 696000 w 1624320"/>
              <a:gd name="GluePoint10Y" fmla="*/ 452984 h 4685384"/>
              <a:gd name="GluePoint11X" fmla="*/ 228000 w 1624320"/>
              <a:gd name="GluePoint11Y" fmla="*/ 971384 h 4685384"/>
              <a:gd name="GluePoint12X" fmla="*/ 314400 w 1624320"/>
              <a:gd name="GluePoint12Y" fmla="*/ 1799384 h 4685384"/>
              <a:gd name="GluePoint13X" fmla="*/ 184800 w 1624320"/>
              <a:gd name="GluePoint13Y" fmla="*/ 2634584 h 4685384"/>
              <a:gd name="GluePoint14X" fmla="*/ 271200 w 1624320"/>
              <a:gd name="GluePoint14Y" fmla="*/ 3368984 h 4685384"/>
              <a:gd name="GluePoint15X" fmla="*/ 84000 w 1624320"/>
              <a:gd name="GluePoint15Y" fmla="*/ 3764984 h 4685384"/>
              <a:gd name="GluePoint16X" fmla="*/ 62400 w 1624320"/>
              <a:gd name="GluePoint16Y" fmla="*/ 4456184 h 4685384"/>
              <a:gd name="GluePoint17X" fmla="*/ 458400 w 1624320"/>
              <a:gd name="GluePoint17Y" fmla="*/ 4664984 h 4685384"/>
              <a:gd name="GluePoint18X" fmla="*/ 566400 w 1624320"/>
              <a:gd name="GluePoint18Y" fmla="*/ 4578584 h 4685384"/>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 ang="0">
                <a:pos x="GluePoint11X" y="GluePoint11Y"/>
              </a:cxn>
              <a:cxn ang="0">
                <a:pos x="GluePoint12X" y="GluePoint12Y"/>
              </a:cxn>
              <a:cxn ang="0">
                <a:pos x="GluePoint13X" y="GluePoint13Y"/>
              </a:cxn>
              <a:cxn ang="0">
                <a:pos x="GluePoint14X" y="GluePoint14Y"/>
              </a:cxn>
              <a:cxn ang="0">
                <a:pos x="GluePoint15X" y="GluePoint15Y"/>
              </a:cxn>
              <a:cxn ang="0">
                <a:pos x="GluePoint16X" y="GluePoint16Y"/>
              </a:cxn>
              <a:cxn ang="0">
                <a:pos x="GluePoint17X" y="GluePoint17Y"/>
              </a:cxn>
              <a:cxn ang="0">
                <a:pos x="GluePoint18X" y="GluePoint18Y"/>
              </a:cxn>
            </a:cxnLst>
            <a:rect l="textAreaLeft" t="textAreaTop" r="textAreaRight" b="textAreaBottom"/>
            <a:pathLst>
              <a:path w="1624320" h="4685384">
                <a:moveTo>
                  <a:pt x="516000" y="4621784"/>
                </a:moveTo>
                <a:cubicBezTo>
                  <a:pt x="511200" y="4649984"/>
                  <a:pt x="506400" y="4678184"/>
                  <a:pt x="580800" y="4621784"/>
                </a:cubicBezTo>
                <a:cubicBezTo>
                  <a:pt x="655200" y="4565384"/>
                  <a:pt x="898893" y="4443543"/>
                  <a:pt x="962400" y="4283384"/>
                </a:cubicBezTo>
                <a:cubicBezTo>
                  <a:pt x="1025907" y="4123225"/>
                  <a:pt x="924640" y="3824029"/>
                  <a:pt x="961840" y="3660829"/>
                </a:cubicBezTo>
                <a:cubicBezTo>
                  <a:pt x="999040" y="3497629"/>
                  <a:pt x="1099189" y="3400196"/>
                  <a:pt x="1185600" y="3304184"/>
                </a:cubicBezTo>
                <a:cubicBezTo>
                  <a:pt x="1272011" y="3208172"/>
                  <a:pt x="1411985" y="3303752"/>
                  <a:pt x="1480304" y="3084759"/>
                </a:cubicBezTo>
                <a:cubicBezTo>
                  <a:pt x="1548623" y="2865766"/>
                  <a:pt x="1624320" y="2364671"/>
                  <a:pt x="1595517" y="1990226"/>
                </a:cubicBezTo>
                <a:cubicBezTo>
                  <a:pt x="1566714" y="1615781"/>
                  <a:pt x="1399803" y="1159093"/>
                  <a:pt x="1307483" y="838086"/>
                </a:cubicBezTo>
                <a:cubicBezTo>
                  <a:pt x="1215164" y="517079"/>
                  <a:pt x="1288053" y="189757"/>
                  <a:pt x="1041600" y="64184"/>
                </a:cubicBezTo>
                <a:cubicBezTo>
                  <a:pt x="939686" y="0"/>
                  <a:pt x="696000" y="452984"/>
                  <a:pt x="696000" y="452984"/>
                </a:cubicBezTo>
                <a:cubicBezTo>
                  <a:pt x="560400" y="604184"/>
                  <a:pt x="291600" y="746984"/>
                  <a:pt x="228000" y="971384"/>
                </a:cubicBezTo>
                <a:cubicBezTo>
                  <a:pt x="164400" y="1195784"/>
                  <a:pt x="321600" y="1522184"/>
                  <a:pt x="314400" y="1799384"/>
                </a:cubicBezTo>
                <a:cubicBezTo>
                  <a:pt x="307200" y="2076584"/>
                  <a:pt x="192000" y="2372984"/>
                  <a:pt x="184800" y="2634584"/>
                </a:cubicBezTo>
                <a:cubicBezTo>
                  <a:pt x="177600" y="2896184"/>
                  <a:pt x="288000" y="3180584"/>
                  <a:pt x="271200" y="3368984"/>
                </a:cubicBezTo>
                <a:cubicBezTo>
                  <a:pt x="254400" y="3557384"/>
                  <a:pt x="118800" y="3583784"/>
                  <a:pt x="84000" y="3764984"/>
                </a:cubicBezTo>
                <a:cubicBezTo>
                  <a:pt x="49200" y="3946184"/>
                  <a:pt x="0" y="4306184"/>
                  <a:pt x="62400" y="4456184"/>
                </a:cubicBezTo>
                <a:cubicBezTo>
                  <a:pt x="124800" y="4606184"/>
                  <a:pt x="374400" y="4644584"/>
                  <a:pt x="458400" y="4664984"/>
                </a:cubicBezTo>
                <a:cubicBezTo>
                  <a:pt x="542400" y="4685384"/>
                  <a:pt x="554400" y="4631984"/>
                  <a:pt x="566400" y="4578584"/>
                </a:cubicBezTo>
              </a:path>
            </a:pathLst>
          </a:custGeom>
          <a:noFill/>
          <a:ln w="28575">
            <a:solidFill>
              <a:srgbClr val="FF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26" name="Freeform: Shape 37">
            <a:extLst>
              <a:ext uri="{FF2B5EF4-FFF2-40B4-BE49-F238E27FC236}">
                <a16:creationId xmlns="" xmlns:a16="http://schemas.microsoft.com/office/drawing/2014/main" id="{D77860D2-7C96-960C-9324-8D8989558F8B}"/>
              </a:ext>
            </a:extLst>
          </p:cNvPr>
          <p:cNvSpPr/>
          <p:nvPr/>
        </p:nvSpPr>
        <p:spPr>
          <a:xfrm>
            <a:off x="6690283" y="4198593"/>
            <a:ext cx="597347" cy="837499"/>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37">
            <a:extLst>
              <a:ext uri="{FF2B5EF4-FFF2-40B4-BE49-F238E27FC236}">
                <a16:creationId xmlns="" xmlns:a16="http://schemas.microsoft.com/office/drawing/2014/main" id="{D77860D2-7C96-960C-9324-8D8989558F8B}"/>
              </a:ext>
            </a:extLst>
          </p:cNvPr>
          <p:cNvSpPr/>
          <p:nvPr/>
        </p:nvSpPr>
        <p:spPr>
          <a:xfrm>
            <a:off x="6677263" y="5692726"/>
            <a:ext cx="597347" cy="837499"/>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37">
            <a:extLst>
              <a:ext uri="{FF2B5EF4-FFF2-40B4-BE49-F238E27FC236}">
                <a16:creationId xmlns="" xmlns:a16="http://schemas.microsoft.com/office/drawing/2014/main" id="{D77860D2-7C96-960C-9324-8D8989558F8B}"/>
              </a:ext>
            </a:extLst>
          </p:cNvPr>
          <p:cNvSpPr/>
          <p:nvPr/>
        </p:nvSpPr>
        <p:spPr>
          <a:xfrm>
            <a:off x="5866543" y="6316109"/>
            <a:ext cx="1068513" cy="1502525"/>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38">
            <a:extLst>
              <a:ext uri="{FF2B5EF4-FFF2-40B4-BE49-F238E27FC236}">
                <a16:creationId xmlns="" xmlns:a16="http://schemas.microsoft.com/office/drawing/2014/main" id="{74F14D5F-3235-2A5D-AA32-53420E496704}"/>
              </a:ext>
            </a:extLst>
          </p:cNvPr>
          <p:cNvSpPr/>
          <p:nvPr/>
        </p:nvSpPr>
        <p:spPr>
          <a:xfrm>
            <a:off x="3175771" y="4931596"/>
            <a:ext cx="1132524" cy="1684484"/>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47"/>
          <p:cNvSpPr/>
          <p:nvPr/>
        </p:nvSpPr>
        <p:spPr>
          <a:xfrm>
            <a:off x="4275306" y="2080037"/>
            <a:ext cx="534331" cy="849173"/>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4800" b="1" u="none" strike="noStrike" dirty="0" smtClean="0">
                <a:solidFill>
                  <a:srgbClr val="C00000"/>
                </a:solidFill>
                <a:effectLst/>
                <a:uFillTx/>
                <a:latin typeface="Calibri"/>
              </a:rPr>
              <a:t>1</a:t>
            </a:r>
            <a:endParaRPr lang="en-US" sz="4800" b="0" u="none" strike="noStrike" dirty="0">
              <a:solidFill>
                <a:srgbClr val="C00000"/>
              </a:solidFill>
              <a:effectLst/>
              <a:uFillTx/>
              <a:latin typeface="Arial"/>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 name="Picture 2" descr="G:\Land Technical\Maps\Aerial Photos\1931 c-1436_11 5x7 retouch.jpg"/>
          <p:cNvPicPr/>
          <p:nvPr/>
        </p:nvPicPr>
        <p:blipFill>
          <a:blip r:embed="rId3"/>
          <a:srcRect l="9677" t="32084" r="47417" b="23986"/>
          <a:stretch/>
        </p:blipFill>
        <p:spPr>
          <a:xfrm>
            <a:off x="0" y="0"/>
            <a:ext cx="10971720" cy="8223951"/>
          </a:xfrm>
          <a:prstGeom prst="rect">
            <a:avLst/>
          </a:prstGeom>
          <a:noFill/>
          <a:ln w="0">
            <a:noFill/>
          </a:ln>
        </p:spPr>
      </p:pic>
      <p:sp>
        <p:nvSpPr>
          <p:cNvPr id="47" name="Freeform 69"/>
          <p:cNvSpPr/>
          <p:nvPr/>
        </p:nvSpPr>
        <p:spPr>
          <a:xfrm>
            <a:off x="3533363" y="266760"/>
            <a:ext cx="2412757" cy="5304618"/>
          </a:xfrm>
          <a:custGeom>
            <a:avLst/>
            <a:gdLst>
              <a:gd name="textAreaLeft" fmla="*/ 0 w 2762280"/>
              <a:gd name="textAreaRight" fmla="*/ 2763360 w 2762280"/>
              <a:gd name="textAreaTop" fmla="*/ 0 h 6381720"/>
              <a:gd name="textAreaBottom" fmla="*/ 6382800 h 6381720"/>
              <a:gd name="GluePoint1X" fmla="*/ 1132013 w 2587374"/>
              <a:gd name="GluePoint1Y" fmla="*/ 4766361 h 5937843"/>
              <a:gd name="GluePoint2X" fmla="*/ 1543842 w 2587374"/>
              <a:gd name="GluePoint2Y" fmla="*/ 4843143 h 5937843"/>
              <a:gd name="GluePoint3X" fmla="*/ 1878889 w 2587374"/>
              <a:gd name="GluePoint3Y" fmla="*/ 4117207 h 5937843"/>
              <a:gd name="GluePoint4X" fmla="*/ 2213936 w 2587374"/>
              <a:gd name="GluePoint4Y" fmla="*/ 3433152 h 5937843"/>
              <a:gd name="GluePoint5X" fmla="*/ 2535023 w 2587374"/>
              <a:gd name="GluePoint5Y" fmla="*/ 2434990 h 5937843"/>
              <a:gd name="GluePoint6X" fmla="*/ 2528043 w 2587374"/>
              <a:gd name="GluePoint6Y" fmla="*/ 1290245 h 5937843"/>
              <a:gd name="GluePoint7X" fmla="*/ 2423341 w 2587374"/>
              <a:gd name="GluePoint7Y" fmla="*/ 613170 h 5937843"/>
              <a:gd name="GluePoint8X" fmla="*/ 2101928 w 2587374"/>
              <a:gd name="GluePoint8Y" fmla="*/ 150073 h 5937843"/>
              <a:gd name="GluePoint9X" fmla="*/ 922608 w 2587374"/>
              <a:gd name="GluePoint9Y" fmla="*/ 1513610 h 5937843"/>
              <a:gd name="GluePoint10X" fmla="*/ 573601 w 2587374"/>
              <a:gd name="GluePoint10Y" fmla="*/ 2016181 h 5937843"/>
              <a:gd name="GluePoint11X" fmla="*/ 360342 w 2587374"/>
              <a:gd name="GluePoint11Y" fmla="*/ 2667364 h 5937843"/>
              <a:gd name="GluePoint12X" fmla="*/ 375894 w 2587374"/>
              <a:gd name="GluePoint12Y" fmla="*/ 3097549 h 5937843"/>
              <a:gd name="GluePoint13X" fmla="*/ 645586 w 2587374"/>
              <a:gd name="GluePoint13Y" fmla="*/ 3687045 h 5937843"/>
              <a:gd name="GluePoint14X" fmla="*/ 429833 w 2587374"/>
              <a:gd name="GluePoint14Y" fmla="*/ 4330130 h 5937843"/>
              <a:gd name="GluePoint15X" fmla="*/ 15188 w 2587374"/>
              <a:gd name="GluePoint15Y" fmla="*/ 5324773 h 5937843"/>
              <a:gd name="GluePoint16X" fmla="*/ 520959 w 2587374"/>
              <a:gd name="GluePoint16Y" fmla="*/ 5906432 h 5937843"/>
              <a:gd name="GluePoint17X" fmla="*/ 887707 w 2587374"/>
              <a:gd name="GluePoint17Y" fmla="*/ 5136309 h 5937843"/>
              <a:gd name="GluePoint18X" fmla="*/ 1132013 w 2587374"/>
              <a:gd name="GluePoint18Y" fmla="*/ 4766361 h 5937843"/>
              <a:gd name="connsiteX0" fmla="*/ 1193137 w 2648498"/>
              <a:gd name="connsiteY0" fmla="*/ 4766361 h 5459136"/>
              <a:gd name="connsiteX1" fmla="*/ 1604966 w 2648498"/>
              <a:gd name="connsiteY1" fmla="*/ 4843143 h 5459136"/>
              <a:gd name="connsiteX2" fmla="*/ 1940013 w 2648498"/>
              <a:gd name="connsiteY2" fmla="*/ 4117207 h 5459136"/>
              <a:gd name="connsiteX3" fmla="*/ 2275060 w 2648498"/>
              <a:gd name="connsiteY3" fmla="*/ 3433152 h 5459136"/>
              <a:gd name="connsiteX4" fmla="*/ 2596147 w 2648498"/>
              <a:gd name="connsiteY4" fmla="*/ 2434990 h 5459136"/>
              <a:gd name="connsiteX5" fmla="*/ 2589167 w 2648498"/>
              <a:gd name="connsiteY5" fmla="*/ 1290245 h 5459136"/>
              <a:gd name="connsiteX6" fmla="*/ 2484465 w 2648498"/>
              <a:gd name="connsiteY6" fmla="*/ 613170 h 5459136"/>
              <a:gd name="connsiteX7" fmla="*/ 2163052 w 2648498"/>
              <a:gd name="connsiteY7" fmla="*/ 150073 h 5459136"/>
              <a:gd name="connsiteX8" fmla="*/ 983732 w 2648498"/>
              <a:gd name="connsiteY8" fmla="*/ 1513610 h 5459136"/>
              <a:gd name="connsiteX9" fmla="*/ 634725 w 2648498"/>
              <a:gd name="connsiteY9" fmla="*/ 2016181 h 5459136"/>
              <a:gd name="connsiteX10" fmla="*/ 421466 w 2648498"/>
              <a:gd name="connsiteY10" fmla="*/ 2667364 h 5459136"/>
              <a:gd name="connsiteX11" fmla="*/ 437018 w 2648498"/>
              <a:gd name="connsiteY11" fmla="*/ 3097549 h 5459136"/>
              <a:gd name="connsiteX12" fmla="*/ 706710 w 2648498"/>
              <a:gd name="connsiteY12" fmla="*/ 3687045 h 5459136"/>
              <a:gd name="connsiteX13" fmla="*/ 490957 w 2648498"/>
              <a:gd name="connsiteY13" fmla="*/ 4330130 h 5459136"/>
              <a:gd name="connsiteX14" fmla="*/ 76312 w 2648498"/>
              <a:gd name="connsiteY14" fmla="*/ 5324773 h 5459136"/>
              <a:gd name="connsiteX15" fmla="*/ 948831 w 2648498"/>
              <a:gd name="connsiteY15" fmla="*/ 5136309 h 5459136"/>
              <a:gd name="connsiteX16" fmla="*/ 1193137 w 2648498"/>
              <a:gd name="connsiteY16" fmla="*/ 4766361 h 5459136"/>
              <a:gd name="connsiteX0" fmla="*/ 804622 w 2259983"/>
              <a:gd name="connsiteY0" fmla="*/ 4766361 h 5136309"/>
              <a:gd name="connsiteX1" fmla="*/ 1216451 w 2259983"/>
              <a:gd name="connsiteY1" fmla="*/ 4843143 h 5136309"/>
              <a:gd name="connsiteX2" fmla="*/ 1551498 w 2259983"/>
              <a:gd name="connsiteY2" fmla="*/ 4117207 h 5136309"/>
              <a:gd name="connsiteX3" fmla="*/ 1886545 w 2259983"/>
              <a:gd name="connsiteY3" fmla="*/ 3433152 h 5136309"/>
              <a:gd name="connsiteX4" fmla="*/ 2207632 w 2259983"/>
              <a:gd name="connsiteY4" fmla="*/ 2434990 h 5136309"/>
              <a:gd name="connsiteX5" fmla="*/ 2200652 w 2259983"/>
              <a:gd name="connsiteY5" fmla="*/ 1290245 h 5136309"/>
              <a:gd name="connsiteX6" fmla="*/ 2095950 w 2259983"/>
              <a:gd name="connsiteY6" fmla="*/ 613170 h 5136309"/>
              <a:gd name="connsiteX7" fmla="*/ 1774537 w 2259983"/>
              <a:gd name="connsiteY7" fmla="*/ 150073 h 5136309"/>
              <a:gd name="connsiteX8" fmla="*/ 595217 w 2259983"/>
              <a:gd name="connsiteY8" fmla="*/ 1513610 h 5136309"/>
              <a:gd name="connsiteX9" fmla="*/ 246210 w 2259983"/>
              <a:gd name="connsiteY9" fmla="*/ 2016181 h 5136309"/>
              <a:gd name="connsiteX10" fmla="*/ 32951 w 2259983"/>
              <a:gd name="connsiteY10" fmla="*/ 2667364 h 5136309"/>
              <a:gd name="connsiteX11" fmla="*/ 48503 w 2259983"/>
              <a:gd name="connsiteY11" fmla="*/ 3097549 h 5136309"/>
              <a:gd name="connsiteX12" fmla="*/ 318195 w 2259983"/>
              <a:gd name="connsiteY12" fmla="*/ 3687045 h 5136309"/>
              <a:gd name="connsiteX13" fmla="*/ 102442 w 2259983"/>
              <a:gd name="connsiteY13" fmla="*/ 4330130 h 5136309"/>
              <a:gd name="connsiteX14" fmla="*/ 560316 w 2259983"/>
              <a:gd name="connsiteY14" fmla="*/ 5136309 h 5136309"/>
              <a:gd name="connsiteX15" fmla="*/ 804622 w 2259983"/>
              <a:gd name="connsiteY15" fmla="*/ 4766361 h 5136309"/>
              <a:gd name="connsiteX0" fmla="*/ 804622 w 2259983"/>
              <a:gd name="connsiteY0" fmla="*/ 4766361 h 4951335"/>
              <a:gd name="connsiteX1" fmla="*/ 1216451 w 2259983"/>
              <a:gd name="connsiteY1" fmla="*/ 4843143 h 4951335"/>
              <a:gd name="connsiteX2" fmla="*/ 1551498 w 2259983"/>
              <a:gd name="connsiteY2" fmla="*/ 4117207 h 4951335"/>
              <a:gd name="connsiteX3" fmla="*/ 1886545 w 2259983"/>
              <a:gd name="connsiteY3" fmla="*/ 3433152 h 4951335"/>
              <a:gd name="connsiteX4" fmla="*/ 2207632 w 2259983"/>
              <a:gd name="connsiteY4" fmla="*/ 2434990 h 4951335"/>
              <a:gd name="connsiteX5" fmla="*/ 2200652 w 2259983"/>
              <a:gd name="connsiteY5" fmla="*/ 1290245 h 4951335"/>
              <a:gd name="connsiteX6" fmla="*/ 2095950 w 2259983"/>
              <a:gd name="connsiteY6" fmla="*/ 613170 h 4951335"/>
              <a:gd name="connsiteX7" fmla="*/ 1774537 w 2259983"/>
              <a:gd name="connsiteY7" fmla="*/ 150073 h 4951335"/>
              <a:gd name="connsiteX8" fmla="*/ 595217 w 2259983"/>
              <a:gd name="connsiteY8" fmla="*/ 1513610 h 4951335"/>
              <a:gd name="connsiteX9" fmla="*/ 246210 w 2259983"/>
              <a:gd name="connsiteY9" fmla="*/ 2016181 h 4951335"/>
              <a:gd name="connsiteX10" fmla="*/ 32951 w 2259983"/>
              <a:gd name="connsiteY10" fmla="*/ 2667364 h 4951335"/>
              <a:gd name="connsiteX11" fmla="*/ 48503 w 2259983"/>
              <a:gd name="connsiteY11" fmla="*/ 3097549 h 4951335"/>
              <a:gd name="connsiteX12" fmla="*/ 318195 w 2259983"/>
              <a:gd name="connsiteY12" fmla="*/ 3687045 h 4951335"/>
              <a:gd name="connsiteX13" fmla="*/ 102442 w 2259983"/>
              <a:gd name="connsiteY13" fmla="*/ 4330130 h 4951335"/>
              <a:gd name="connsiteX14" fmla="*/ 560316 w 2259983"/>
              <a:gd name="connsiteY14" fmla="*/ 4486452 h 4951335"/>
              <a:gd name="connsiteX15" fmla="*/ 804622 w 2259983"/>
              <a:gd name="connsiteY15" fmla="*/ 4766361 h 4951335"/>
              <a:gd name="connsiteX0" fmla="*/ 804622 w 2259983"/>
              <a:gd name="connsiteY0" fmla="*/ 4766361 h 4951335"/>
              <a:gd name="connsiteX1" fmla="*/ 1216451 w 2259983"/>
              <a:gd name="connsiteY1" fmla="*/ 4843143 h 4951335"/>
              <a:gd name="connsiteX2" fmla="*/ 1551498 w 2259983"/>
              <a:gd name="connsiteY2" fmla="*/ 4117207 h 4951335"/>
              <a:gd name="connsiteX3" fmla="*/ 1886545 w 2259983"/>
              <a:gd name="connsiteY3" fmla="*/ 3433152 h 4951335"/>
              <a:gd name="connsiteX4" fmla="*/ 2207632 w 2259983"/>
              <a:gd name="connsiteY4" fmla="*/ 2434990 h 4951335"/>
              <a:gd name="connsiteX5" fmla="*/ 2200652 w 2259983"/>
              <a:gd name="connsiteY5" fmla="*/ 1290245 h 4951335"/>
              <a:gd name="connsiteX6" fmla="*/ 2095950 w 2259983"/>
              <a:gd name="connsiteY6" fmla="*/ 613170 h 4951335"/>
              <a:gd name="connsiteX7" fmla="*/ 1774537 w 2259983"/>
              <a:gd name="connsiteY7" fmla="*/ 150073 h 4951335"/>
              <a:gd name="connsiteX8" fmla="*/ 595217 w 2259983"/>
              <a:gd name="connsiteY8" fmla="*/ 1513610 h 4951335"/>
              <a:gd name="connsiteX9" fmla="*/ 246210 w 2259983"/>
              <a:gd name="connsiteY9" fmla="*/ 2016181 h 4951335"/>
              <a:gd name="connsiteX10" fmla="*/ 32951 w 2259983"/>
              <a:gd name="connsiteY10" fmla="*/ 2667364 h 4951335"/>
              <a:gd name="connsiteX11" fmla="*/ 48503 w 2259983"/>
              <a:gd name="connsiteY11" fmla="*/ 3097549 h 4951335"/>
              <a:gd name="connsiteX12" fmla="*/ 318195 w 2259983"/>
              <a:gd name="connsiteY12" fmla="*/ 3687045 h 4951335"/>
              <a:gd name="connsiteX13" fmla="*/ 102442 w 2259983"/>
              <a:gd name="connsiteY13" fmla="*/ 4330130 h 4951335"/>
              <a:gd name="connsiteX14" fmla="*/ 560316 w 2259983"/>
              <a:gd name="connsiteY14" fmla="*/ 4486452 h 4951335"/>
              <a:gd name="connsiteX15" fmla="*/ 804622 w 2259983"/>
              <a:gd name="connsiteY15" fmla="*/ 4766361 h 4951335"/>
              <a:gd name="connsiteX0" fmla="*/ 856270 w 2259983"/>
              <a:gd name="connsiteY0" fmla="*/ 4672303 h 4935659"/>
              <a:gd name="connsiteX1" fmla="*/ 1216451 w 2259983"/>
              <a:gd name="connsiteY1" fmla="*/ 4843143 h 4935659"/>
              <a:gd name="connsiteX2" fmla="*/ 1551498 w 2259983"/>
              <a:gd name="connsiteY2" fmla="*/ 4117207 h 4935659"/>
              <a:gd name="connsiteX3" fmla="*/ 1886545 w 2259983"/>
              <a:gd name="connsiteY3" fmla="*/ 3433152 h 4935659"/>
              <a:gd name="connsiteX4" fmla="*/ 2207632 w 2259983"/>
              <a:gd name="connsiteY4" fmla="*/ 2434990 h 4935659"/>
              <a:gd name="connsiteX5" fmla="*/ 2200652 w 2259983"/>
              <a:gd name="connsiteY5" fmla="*/ 1290245 h 4935659"/>
              <a:gd name="connsiteX6" fmla="*/ 2095950 w 2259983"/>
              <a:gd name="connsiteY6" fmla="*/ 613170 h 4935659"/>
              <a:gd name="connsiteX7" fmla="*/ 1774537 w 2259983"/>
              <a:gd name="connsiteY7" fmla="*/ 150073 h 4935659"/>
              <a:gd name="connsiteX8" fmla="*/ 595217 w 2259983"/>
              <a:gd name="connsiteY8" fmla="*/ 1513610 h 4935659"/>
              <a:gd name="connsiteX9" fmla="*/ 246210 w 2259983"/>
              <a:gd name="connsiteY9" fmla="*/ 2016181 h 4935659"/>
              <a:gd name="connsiteX10" fmla="*/ 32951 w 2259983"/>
              <a:gd name="connsiteY10" fmla="*/ 2667364 h 4935659"/>
              <a:gd name="connsiteX11" fmla="*/ 48503 w 2259983"/>
              <a:gd name="connsiteY11" fmla="*/ 3097549 h 4935659"/>
              <a:gd name="connsiteX12" fmla="*/ 318195 w 2259983"/>
              <a:gd name="connsiteY12" fmla="*/ 3687045 h 4935659"/>
              <a:gd name="connsiteX13" fmla="*/ 102442 w 2259983"/>
              <a:gd name="connsiteY13" fmla="*/ 4330130 h 4935659"/>
              <a:gd name="connsiteX14" fmla="*/ 560316 w 2259983"/>
              <a:gd name="connsiteY14" fmla="*/ 4486452 h 4935659"/>
              <a:gd name="connsiteX15" fmla="*/ 856270 w 2259983"/>
              <a:gd name="connsiteY15" fmla="*/ 4672303 h 4935659"/>
              <a:gd name="connsiteX0" fmla="*/ 856270 w 2259983"/>
              <a:gd name="connsiteY0" fmla="*/ 4672303 h 4935659"/>
              <a:gd name="connsiteX1" fmla="*/ 1216451 w 2259983"/>
              <a:gd name="connsiteY1" fmla="*/ 4843143 h 4935659"/>
              <a:gd name="connsiteX2" fmla="*/ 1551498 w 2259983"/>
              <a:gd name="connsiteY2" fmla="*/ 4117207 h 4935659"/>
              <a:gd name="connsiteX3" fmla="*/ 1886545 w 2259983"/>
              <a:gd name="connsiteY3" fmla="*/ 3433152 h 4935659"/>
              <a:gd name="connsiteX4" fmla="*/ 2207632 w 2259983"/>
              <a:gd name="connsiteY4" fmla="*/ 2434990 h 4935659"/>
              <a:gd name="connsiteX5" fmla="*/ 2200652 w 2259983"/>
              <a:gd name="connsiteY5" fmla="*/ 1290245 h 4935659"/>
              <a:gd name="connsiteX6" fmla="*/ 2095950 w 2259983"/>
              <a:gd name="connsiteY6" fmla="*/ 613170 h 4935659"/>
              <a:gd name="connsiteX7" fmla="*/ 1774537 w 2259983"/>
              <a:gd name="connsiteY7" fmla="*/ 150073 h 4935659"/>
              <a:gd name="connsiteX8" fmla="*/ 595217 w 2259983"/>
              <a:gd name="connsiteY8" fmla="*/ 1513610 h 4935659"/>
              <a:gd name="connsiteX9" fmla="*/ 246210 w 2259983"/>
              <a:gd name="connsiteY9" fmla="*/ 2016181 h 4935659"/>
              <a:gd name="connsiteX10" fmla="*/ 32951 w 2259983"/>
              <a:gd name="connsiteY10" fmla="*/ 2667364 h 4935659"/>
              <a:gd name="connsiteX11" fmla="*/ 48503 w 2259983"/>
              <a:gd name="connsiteY11" fmla="*/ 3097549 h 4935659"/>
              <a:gd name="connsiteX12" fmla="*/ 318195 w 2259983"/>
              <a:gd name="connsiteY12" fmla="*/ 3687045 h 4935659"/>
              <a:gd name="connsiteX13" fmla="*/ 102442 w 2259983"/>
              <a:gd name="connsiteY13" fmla="*/ 4330130 h 4935659"/>
              <a:gd name="connsiteX14" fmla="*/ 560316 w 2259983"/>
              <a:gd name="connsiteY14" fmla="*/ 4486452 h 4935659"/>
              <a:gd name="connsiteX15" fmla="*/ 856270 w 2259983"/>
              <a:gd name="connsiteY15" fmla="*/ 4672303 h 493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59983" h="4935659">
                <a:moveTo>
                  <a:pt x="856270" y="4672303"/>
                </a:moveTo>
                <a:cubicBezTo>
                  <a:pt x="1007968" y="4760138"/>
                  <a:pt x="1100580" y="4935659"/>
                  <a:pt x="1216451" y="4843143"/>
                </a:cubicBezTo>
                <a:cubicBezTo>
                  <a:pt x="1332322" y="4750627"/>
                  <a:pt x="1439816" y="4352205"/>
                  <a:pt x="1551498" y="4117207"/>
                </a:cubicBezTo>
                <a:cubicBezTo>
                  <a:pt x="1663180" y="3882209"/>
                  <a:pt x="1777189" y="3713521"/>
                  <a:pt x="1886545" y="3433152"/>
                </a:cubicBezTo>
                <a:cubicBezTo>
                  <a:pt x="1995901" y="3152783"/>
                  <a:pt x="2155281" y="2792141"/>
                  <a:pt x="2207632" y="2434990"/>
                </a:cubicBezTo>
                <a:cubicBezTo>
                  <a:pt x="2259983" y="2077839"/>
                  <a:pt x="2219266" y="1593882"/>
                  <a:pt x="2200652" y="1290245"/>
                </a:cubicBezTo>
                <a:cubicBezTo>
                  <a:pt x="2182038" y="986608"/>
                  <a:pt x="2166969" y="803199"/>
                  <a:pt x="2095950" y="613170"/>
                </a:cubicBezTo>
                <a:cubicBezTo>
                  <a:pt x="2024931" y="423141"/>
                  <a:pt x="2024659" y="0"/>
                  <a:pt x="1774537" y="150073"/>
                </a:cubicBezTo>
                <a:cubicBezTo>
                  <a:pt x="1524415" y="300146"/>
                  <a:pt x="849938" y="1202592"/>
                  <a:pt x="595217" y="1513610"/>
                </a:cubicBezTo>
                <a:cubicBezTo>
                  <a:pt x="340496" y="1824628"/>
                  <a:pt x="339921" y="1823889"/>
                  <a:pt x="246210" y="2016181"/>
                </a:cubicBezTo>
                <a:cubicBezTo>
                  <a:pt x="152499" y="2208473"/>
                  <a:pt x="65902" y="2487136"/>
                  <a:pt x="32951" y="2667364"/>
                </a:cubicBezTo>
                <a:cubicBezTo>
                  <a:pt x="0" y="2847592"/>
                  <a:pt x="962" y="2927602"/>
                  <a:pt x="48503" y="3097549"/>
                </a:cubicBezTo>
                <a:cubicBezTo>
                  <a:pt x="96044" y="3267496"/>
                  <a:pt x="309205" y="3481615"/>
                  <a:pt x="318195" y="3687045"/>
                </a:cubicBezTo>
                <a:cubicBezTo>
                  <a:pt x="327185" y="3892475"/>
                  <a:pt x="62089" y="4196896"/>
                  <a:pt x="102442" y="4330130"/>
                </a:cubicBezTo>
                <a:cubicBezTo>
                  <a:pt x="142796" y="4463365"/>
                  <a:pt x="443286" y="4413747"/>
                  <a:pt x="560316" y="4486452"/>
                </a:cubicBezTo>
                <a:lnTo>
                  <a:pt x="856270" y="4672303"/>
                </a:lnTo>
                <a:close/>
              </a:path>
            </a:pathLst>
          </a:custGeom>
          <a:noFill/>
          <a:ln w="25400">
            <a:solidFill>
              <a:srgbClr val="FF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pic>
        <p:nvPicPr>
          <p:cNvPr id="479" name="Picture 3"/>
          <p:cNvPicPr/>
          <p:nvPr/>
        </p:nvPicPr>
        <p:blipFill>
          <a:blip r:embed="rId4"/>
          <a:stretch/>
        </p:blipFill>
        <p:spPr>
          <a:xfrm>
            <a:off x="10613520" y="7571160"/>
            <a:ext cx="275400" cy="461160"/>
          </a:xfrm>
          <a:prstGeom prst="rect">
            <a:avLst/>
          </a:prstGeom>
          <a:noFill/>
          <a:ln w="9525">
            <a:noFill/>
          </a:ln>
        </p:spPr>
      </p:pic>
      <p:cxnSp>
        <p:nvCxnSpPr>
          <p:cNvPr id="482" name="Straight Connector 31"/>
          <p:cNvCxnSpPr/>
          <p:nvPr/>
        </p:nvCxnSpPr>
        <p:spPr>
          <a:xfrm>
            <a:off x="394200" y="1890360"/>
            <a:ext cx="27000" cy="6278760"/>
          </a:xfrm>
          <a:prstGeom prst="straightConnector1">
            <a:avLst/>
          </a:prstGeom>
          <a:ln w="25400">
            <a:solidFill>
              <a:schemeClr val="lt1">
                <a:alpha val="60000"/>
              </a:schemeClr>
            </a:solidFill>
            <a:round/>
          </a:ln>
        </p:spPr>
      </p:cxnSp>
      <p:sp>
        <p:nvSpPr>
          <p:cNvPr id="485" name="TextBox 52"/>
          <p:cNvSpPr/>
          <p:nvPr/>
        </p:nvSpPr>
        <p:spPr>
          <a:xfrm>
            <a:off x="4622400" y="1983240"/>
            <a:ext cx="632520" cy="706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1097280">
              <a:lnSpc>
                <a:spcPct val="100000"/>
              </a:lnSpc>
            </a:pPr>
            <a:r>
              <a:rPr lang="en-US" sz="4000" b="1" u="none" strike="noStrike">
                <a:solidFill>
                  <a:srgbClr val="00CC99"/>
                </a:solidFill>
                <a:effectLst/>
                <a:uFillTx/>
                <a:latin typeface="Calibri"/>
              </a:rPr>
              <a:t>1</a:t>
            </a:r>
            <a:endParaRPr lang="en-US" sz="4000" b="0" u="none" strike="noStrike">
              <a:solidFill>
                <a:srgbClr val="FFFFFF"/>
              </a:solidFill>
              <a:effectLst/>
              <a:uFillTx/>
              <a:latin typeface="Arial"/>
            </a:endParaRPr>
          </a:p>
        </p:txBody>
      </p:sp>
      <p:cxnSp>
        <p:nvCxnSpPr>
          <p:cNvPr id="486" name="Straight Arrow Connector 55"/>
          <p:cNvCxnSpPr/>
          <p:nvPr/>
        </p:nvCxnSpPr>
        <p:spPr>
          <a:xfrm flipH="1" flipV="1">
            <a:off x="3815640" y="3826440"/>
            <a:ext cx="461880" cy="692640"/>
          </a:xfrm>
          <a:prstGeom prst="straightConnector1">
            <a:avLst/>
          </a:prstGeom>
          <a:ln w="50800">
            <a:solidFill>
              <a:srgbClr val="FFC000"/>
            </a:solidFill>
            <a:round/>
            <a:tailEnd type="arrow" w="med" len="med"/>
          </a:ln>
        </p:spPr>
      </p:cxnSp>
      <p:cxnSp>
        <p:nvCxnSpPr>
          <p:cNvPr id="488" name="Straight Arrow Connector 57"/>
          <p:cNvCxnSpPr/>
          <p:nvPr/>
        </p:nvCxnSpPr>
        <p:spPr>
          <a:xfrm flipH="1" flipV="1">
            <a:off x="4506840" y="2616840"/>
            <a:ext cx="577080" cy="692280"/>
          </a:xfrm>
          <a:prstGeom prst="straightConnector1">
            <a:avLst/>
          </a:prstGeom>
          <a:ln w="50800">
            <a:solidFill>
              <a:srgbClr val="FFC000"/>
            </a:solidFill>
            <a:round/>
            <a:tailEnd type="arrow" w="med" len="med"/>
          </a:ln>
        </p:spPr>
      </p:cxnSp>
      <p:cxnSp>
        <p:nvCxnSpPr>
          <p:cNvPr id="489" name="Straight Arrow Connector 58"/>
          <p:cNvCxnSpPr>
            <a:cxnSpLocks/>
          </p:cNvCxnSpPr>
          <p:nvPr/>
        </p:nvCxnSpPr>
        <p:spPr>
          <a:xfrm flipH="1" flipV="1">
            <a:off x="3642730" y="4920584"/>
            <a:ext cx="116390" cy="808096"/>
          </a:xfrm>
          <a:prstGeom prst="straightConnector1">
            <a:avLst/>
          </a:prstGeom>
          <a:ln w="50800">
            <a:solidFill>
              <a:srgbClr val="FFC000"/>
            </a:solidFill>
            <a:round/>
            <a:tailEnd type="arrow" w="med" len="med"/>
          </a:ln>
        </p:spPr>
      </p:cxnSp>
      <p:cxnSp>
        <p:nvCxnSpPr>
          <p:cNvPr id="490" name="Straight Arrow Connector 59"/>
          <p:cNvCxnSpPr>
            <a:cxnSpLocks/>
          </p:cNvCxnSpPr>
          <p:nvPr/>
        </p:nvCxnSpPr>
        <p:spPr>
          <a:xfrm flipV="1">
            <a:off x="1993187" y="3894881"/>
            <a:ext cx="894697" cy="624200"/>
          </a:xfrm>
          <a:prstGeom prst="straightConnector1">
            <a:avLst/>
          </a:prstGeom>
          <a:ln w="50800">
            <a:solidFill>
              <a:srgbClr val="FFC000"/>
            </a:solidFill>
            <a:round/>
            <a:tailEnd type="arrow" w="med" len="med"/>
          </a:ln>
        </p:spPr>
      </p:cxnSp>
      <p:cxnSp>
        <p:nvCxnSpPr>
          <p:cNvPr id="491" name="Straight Arrow Connector 60"/>
          <p:cNvCxnSpPr/>
          <p:nvPr/>
        </p:nvCxnSpPr>
        <p:spPr>
          <a:xfrm flipH="1" flipV="1">
            <a:off x="2778840" y="1810440"/>
            <a:ext cx="173880" cy="519480"/>
          </a:xfrm>
          <a:prstGeom prst="straightConnector1">
            <a:avLst/>
          </a:prstGeom>
          <a:ln w="50800">
            <a:solidFill>
              <a:srgbClr val="FFC000"/>
            </a:solidFill>
            <a:round/>
            <a:tailEnd type="arrow" w="med" len="med"/>
          </a:ln>
        </p:spPr>
      </p:cxnSp>
      <p:cxnSp>
        <p:nvCxnSpPr>
          <p:cNvPr id="492" name="Straight Arrow Connector 61"/>
          <p:cNvCxnSpPr/>
          <p:nvPr/>
        </p:nvCxnSpPr>
        <p:spPr>
          <a:xfrm rot="10800000">
            <a:off x="3239641" y="1580313"/>
            <a:ext cx="342725" cy="323722"/>
          </a:xfrm>
          <a:prstGeom prst="straightConnector1">
            <a:avLst/>
          </a:prstGeom>
          <a:ln w="50800">
            <a:solidFill>
              <a:srgbClr val="FFC000"/>
            </a:solidFill>
            <a:round/>
            <a:tailEnd type="arrow" w="med" len="med"/>
          </a:ln>
        </p:spPr>
      </p:cxnSp>
      <p:cxnSp>
        <p:nvCxnSpPr>
          <p:cNvPr id="493" name="Straight Arrow Connector 62"/>
          <p:cNvCxnSpPr/>
          <p:nvPr/>
        </p:nvCxnSpPr>
        <p:spPr>
          <a:xfrm flipH="1" flipV="1">
            <a:off x="3480794" y="1165266"/>
            <a:ext cx="231480" cy="231480"/>
          </a:xfrm>
          <a:prstGeom prst="straightConnector1">
            <a:avLst/>
          </a:prstGeom>
          <a:ln w="50800">
            <a:solidFill>
              <a:srgbClr val="FFC000"/>
            </a:solidFill>
            <a:round/>
            <a:tailEnd type="arrow" w="med" len="med"/>
          </a:ln>
        </p:spPr>
      </p:cxnSp>
      <p:cxnSp>
        <p:nvCxnSpPr>
          <p:cNvPr id="494" name="Straight Arrow Connector 63"/>
          <p:cNvCxnSpPr>
            <a:cxnSpLocks/>
          </p:cNvCxnSpPr>
          <p:nvPr/>
        </p:nvCxnSpPr>
        <p:spPr>
          <a:xfrm flipV="1">
            <a:off x="1921267" y="2041920"/>
            <a:ext cx="224320" cy="1337400"/>
          </a:xfrm>
          <a:prstGeom prst="straightConnector1">
            <a:avLst/>
          </a:prstGeom>
          <a:ln w="50800">
            <a:solidFill>
              <a:srgbClr val="FFC000"/>
            </a:solidFill>
            <a:round/>
            <a:tailEnd type="arrow" w="med" len="med"/>
          </a:ln>
        </p:spPr>
      </p:cxnSp>
      <p:cxnSp>
        <p:nvCxnSpPr>
          <p:cNvPr id="495" name="Straight Arrow Connector 73"/>
          <p:cNvCxnSpPr/>
          <p:nvPr/>
        </p:nvCxnSpPr>
        <p:spPr>
          <a:xfrm flipH="1" flipV="1">
            <a:off x="5140440" y="1292040"/>
            <a:ext cx="173880" cy="749880"/>
          </a:xfrm>
          <a:prstGeom prst="straightConnector1">
            <a:avLst/>
          </a:prstGeom>
          <a:ln w="50800">
            <a:solidFill>
              <a:srgbClr val="FFC000"/>
            </a:solidFill>
            <a:round/>
            <a:tailEnd type="arrow" w="med" len="med"/>
          </a:ln>
        </p:spPr>
      </p:cxnSp>
      <p:grpSp>
        <p:nvGrpSpPr>
          <p:cNvPr id="499" name="Group 56"/>
          <p:cNvGrpSpPr/>
          <p:nvPr/>
        </p:nvGrpSpPr>
        <p:grpSpPr>
          <a:xfrm>
            <a:off x="2087640" y="7628760"/>
            <a:ext cx="3455280" cy="476640"/>
            <a:chOff x="2087640" y="7628760"/>
            <a:chExt cx="3455280" cy="476640"/>
          </a:xfrm>
        </p:grpSpPr>
        <p:sp>
          <p:nvSpPr>
            <p:cNvPr id="500" name="Rectangle 89"/>
            <p:cNvSpPr/>
            <p:nvPr/>
          </p:nvSpPr>
          <p:spPr>
            <a:xfrm>
              <a:off x="2087640" y="7628760"/>
              <a:ext cx="3455280" cy="459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chemeClr val="dk1"/>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dk1"/>
                  </a:solidFill>
                  <a:effectLst/>
                  <a:uFillTx/>
                  <a:latin typeface="Calibri"/>
                </a:rPr>
                <a:t>Courtesy of UCSB Library Geospatial Collection</a:t>
              </a:r>
              <a:endParaRPr lang="en-US" sz="1200" b="0" u="none" strike="noStrike">
                <a:solidFill>
                  <a:srgbClr val="FFFFFF"/>
                </a:solidFill>
                <a:effectLst/>
                <a:uFillTx/>
                <a:latin typeface="Arial"/>
              </a:endParaRPr>
            </a:p>
          </p:txBody>
        </p:sp>
        <p:sp>
          <p:nvSpPr>
            <p:cNvPr id="501" name="Rectangle 90"/>
            <p:cNvSpPr/>
            <p:nvPr/>
          </p:nvSpPr>
          <p:spPr>
            <a:xfrm>
              <a:off x="2098080" y="7644960"/>
              <a:ext cx="3432240" cy="46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chemeClr val="dk1"/>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dk1"/>
                  </a:solidFill>
                  <a:effectLst/>
                  <a:uFillTx/>
                  <a:latin typeface="Calibri"/>
                </a:rPr>
                <a:t>Courtesy of UCSB Library Geospatial Collection</a:t>
              </a:r>
              <a:endParaRPr lang="en-US" sz="1200" b="0" u="none" strike="noStrike">
                <a:solidFill>
                  <a:srgbClr val="FFFFFF"/>
                </a:solidFill>
                <a:effectLst/>
                <a:uFillTx/>
                <a:latin typeface="Arial"/>
              </a:endParaRPr>
            </a:p>
          </p:txBody>
        </p:sp>
        <p:sp>
          <p:nvSpPr>
            <p:cNvPr id="502" name="Rectangle 91"/>
            <p:cNvSpPr/>
            <p:nvPr/>
          </p:nvSpPr>
          <p:spPr>
            <a:xfrm>
              <a:off x="2094120" y="7628760"/>
              <a:ext cx="3373560" cy="46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rgbClr val="FFFFFF"/>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lt1"/>
                  </a:solidFill>
                  <a:effectLst/>
                  <a:uFillTx/>
                  <a:latin typeface="Calibri"/>
                </a:rPr>
                <a:t>Courtesy of UCSB Library Geospatial Collection</a:t>
              </a:r>
              <a:endParaRPr lang="en-US" sz="1200" b="0" u="none" strike="noStrike">
                <a:solidFill>
                  <a:srgbClr val="FFFFFF"/>
                </a:solidFill>
                <a:effectLst/>
                <a:uFillTx/>
                <a:latin typeface="Arial"/>
              </a:endParaRPr>
            </a:p>
          </p:txBody>
        </p:sp>
      </p:grpSp>
      <p:cxnSp>
        <p:nvCxnSpPr>
          <p:cNvPr id="505" name="Straight Connector 38"/>
          <p:cNvCxnSpPr/>
          <p:nvPr/>
        </p:nvCxnSpPr>
        <p:spPr>
          <a:xfrm>
            <a:off x="3530880" y="3379320"/>
            <a:ext cx="439920" cy="275400"/>
          </a:xfrm>
          <a:prstGeom prst="straightConnector1">
            <a:avLst/>
          </a:prstGeom>
          <a:ln w="101600">
            <a:solidFill>
              <a:srgbClr val="FFFF00"/>
            </a:solidFill>
            <a:round/>
          </a:ln>
        </p:spPr>
      </p:cxnSp>
      <p:cxnSp>
        <p:nvCxnSpPr>
          <p:cNvPr id="506" name="Straight Connector 39"/>
          <p:cNvCxnSpPr/>
          <p:nvPr/>
        </p:nvCxnSpPr>
        <p:spPr>
          <a:xfrm flipH="1">
            <a:off x="3530880" y="3379320"/>
            <a:ext cx="439920" cy="275400"/>
          </a:xfrm>
          <a:prstGeom prst="straightConnector1">
            <a:avLst/>
          </a:prstGeom>
          <a:ln w="101600">
            <a:solidFill>
              <a:srgbClr val="FFFF00"/>
            </a:solidFill>
            <a:round/>
          </a:ln>
        </p:spPr>
      </p:cxnSp>
      <p:sp>
        <p:nvSpPr>
          <p:cNvPr id="507" name="Freeform 44"/>
          <p:cNvSpPr/>
          <p:nvPr/>
        </p:nvSpPr>
        <p:spPr>
          <a:xfrm>
            <a:off x="238680" y="1613520"/>
            <a:ext cx="3062520" cy="6258600"/>
          </a:xfrm>
          <a:custGeom>
            <a:avLst/>
            <a:gdLst>
              <a:gd name="textAreaLeft" fmla="*/ 0 w 3062520"/>
              <a:gd name="textAreaRight" fmla="*/ 3063600 w 3062520"/>
              <a:gd name="textAreaTop" fmla="*/ 0 h 6258600"/>
              <a:gd name="textAreaBottom" fmla="*/ 6259680 h 6258600"/>
              <a:gd name="GluePoint1X" fmla="*/ 1758202 w 3063688"/>
              <a:gd name="GluePoint1Y" fmla="*/ 0 h 6259606"/>
              <a:gd name="GluePoint2X" fmla="*/ 2497790 w 3063688"/>
              <a:gd name="GluePoint2Y" fmla="*/ 793377 h 6259606"/>
              <a:gd name="GluePoint3X" fmla="*/ 2269190 w 3063688"/>
              <a:gd name="GluePoint3Y" fmla="*/ 2003612 h 6259606"/>
              <a:gd name="GluePoint4X" fmla="*/ 2482578 w 3063688"/>
              <a:gd name="GluePoint4Y" fmla="*/ 2616367 h 6259606"/>
              <a:gd name="GluePoint5X" fmla="*/ 2780179 w 3063688"/>
              <a:gd name="GluePoint5Y" fmla="*/ 3697941 h 6259606"/>
              <a:gd name="GluePoint6X" fmla="*/ 3008779 w 3063688"/>
              <a:gd name="GluePoint6Y" fmla="*/ 4477871 h 6259606"/>
              <a:gd name="GluePoint7X" fmla="*/ 2881032 w 3063688"/>
              <a:gd name="GluePoint7Y" fmla="*/ 4961965 h 6259606"/>
              <a:gd name="GluePoint8X" fmla="*/ 1912843 w 3063688"/>
              <a:gd name="GluePoint8Y" fmla="*/ 5815853 h 6259606"/>
              <a:gd name="GluePoint9X" fmla="*/ 937932 w 3063688"/>
              <a:gd name="GluePoint9Y" fmla="*/ 6259606 h 6259606"/>
              <a:gd name="GluePoint10X" fmla="*/ 292473 w 3063688"/>
              <a:gd name="GluePoint10Y" fmla="*/ 5815853 h 6259606"/>
              <a:gd name="GluePoint11X" fmla="*/ 23532 w 3063688"/>
              <a:gd name="GluePoint11Y" fmla="*/ 4740088 h 6259606"/>
              <a:gd name="GluePoint12X" fmla="*/ 151279 w 3063688"/>
              <a:gd name="GluePoint12Y" fmla="*/ 3267635 h 6259606"/>
              <a:gd name="GluePoint13X" fmla="*/ 366432 w 3063688"/>
              <a:gd name="GluePoint13Y" fmla="*/ 2312894 h 6259606"/>
              <a:gd name="GluePoint14X" fmla="*/ 151279 w 3063688"/>
              <a:gd name="GluePoint14Y" fmla="*/ 1129553 h 6259606"/>
              <a:gd name="GluePoint15X" fmla="*/ 252132 w 3063688"/>
              <a:gd name="GluePoint15Y" fmla="*/ 275665 h 6259606"/>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 ang="0">
                <a:pos x="GluePoint11X" y="GluePoint11Y"/>
              </a:cxn>
              <a:cxn ang="0">
                <a:pos x="GluePoint12X" y="GluePoint12Y"/>
              </a:cxn>
              <a:cxn ang="0">
                <a:pos x="GluePoint13X" y="GluePoint13Y"/>
              </a:cxn>
              <a:cxn ang="0">
                <a:pos x="GluePoint14X" y="GluePoint14Y"/>
              </a:cxn>
              <a:cxn ang="0">
                <a:pos x="GluePoint15X" y="GluePoint15Y"/>
              </a:cxn>
            </a:cxnLst>
            <a:rect l="textAreaLeft" t="textAreaTop" r="textAreaRight" b="textAreaBottom"/>
            <a:pathLst>
              <a:path w="3063688" h="6259606">
                <a:moveTo>
                  <a:pt x="1758202" y="0"/>
                </a:moveTo>
                <a:cubicBezTo>
                  <a:pt x="2085413" y="229721"/>
                  <a:pt x="2412625" y="459442"/>
                  <a:pt x="2497790" y="793377"/>
                </a:cubicBezTo>
                <a:cubicBezTo>
                  <a:pt x="2582955" y="1127312"/>
                  <a:pt x="2271725" y="1699780"/>
                  <a:pt x="2269190" y="2003612"/>
                </a:cubicBezTo>
                <a:cubicBezTo>
                  <a:pt x="2266655" y="2307444"/>
                  <a:pt x="2397413" y="2333979"/>
                  <a:pt x="2482578" y="2616367"/>
                </a:cubicBezTo>
                <a:cubicBezTo>
                  <a:pt x="2567743" y="2898755"/>
                  <a:pt x="2692479" y="3387690"/>
                  <a:pt x="2780179" y="3697941"/>
                </a:cubicBezTo>
                <a:cubicBezTo>
                  <a:pt x="2867879" y="4008192"/>
                  <a:pt x="2991970" y="4267200"/>
                  <a:pt x="3008779" y="4477871"/>
                </a:cubicBezTo>
                <a:cubicBezTo>
                  <a:pt x="3025588" y="4688542"/>
                  <a:pt x="3063688" y="4738968"/>
                  <a:pt x="2881032" y="4961965"/>
                </a:cubicBezTo>
                <a:cubicBezTo>
                  <a:pt x="2698376" y="5184962"/>
                  <a:pt x="2236693" y="5599580"/>
                  <a:pt x="1912843" y="5815853"/>
                </a:cubicBezTo>
                <a:cubicBezTo>
                  <a:pt x="1588993" y="6032126"/>
                  <a:pt x="1207994" y="6259606"/>
                  <a:pt x="937932" y="6259606"/>
                </a:cubicBezTo>
                <a:cubicBezTo>
                  <a:pt x="667870" y="6259606"/>
                  <a:pt x="444873" y="6069106"/>
                  <a:pt x="292473" y="5815853"/>
                </a:cubicBezTo>
                <a:cubicBezTo>
                  <a:pt x="140073" y="5562600"/>
                  <a:pt x="47064" y="5164791"/>
                  <a:pt x="23532" y="4740088"/>
                </a:cubicBezTo>
                <a:cubicBezTo>
                  <a:pt x="0" y="4315385"/>
                  <a:pt x="94129" y="3672167"/>
                  <a:pt x="151279" y="3267635"/>
                </a:cubicBezTo>
                <a:cubicBezTo>
                  <a:pt x="208429" y="2863103"/>
                  <a:pt x="366432" y="2669241"/>
                  <a:pt x="366432" y="2312894"/>
                </a:cubicBezTo>
                <a:cubicBezTo>
                  <a:pt x="366432" y="1956547"/>
                  <a:pt x="170329" y="1469091"/>
                  <a:pt x="151279" y="1129553"/>
                </a:cubicBezTo>
                <a:cubicBezTo>
                  <a:pt x="132229" y="790015"/>
                  <a:pt x="192180" y="532840"/>
                  <a:pt x="252132" y="275665"/>
                </a:cubicBezTo>
              </a:path>
            </a:pathLst>
          </a:custGeom>
          <a:noFill/>
          <a:ln w="38100">
            <a:solidFill>
              <a:schemeClr val="lt1">
                <a:alpha val="62000"/>
              </a:schemeClr>
            </a:solidFill>
            <a:prstDash val="sys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508" name="Straight Arrow Connector 50"/>
          <p:cNvCxnSpPr>
            <a:cxnSpLocks/>
          </p:cNvCxnSpPr>
          <p:nvPr/>
        </p:nvCxnSpPr>
        <p:spPr>
          <a:xfrm flipH="1" flipV="1">
            <a:off x="1223280" y="1925640"/>
            <a:ext cx="344263" cy="2017080"/>
          </a:xfrm>
          <a:prstGeom prst="straightConnector1">
            <a:avLst/>
          </a:prstGeom>
          <a:ln w="76200">
            <a:solidFill>
              <a:srgbClr val="FFC000"/>
            </a:solidFill>
            <a:round/>
            <a:tailEnd type="arrow" w="med" len="med"/>
          </a:ln>
        </p:spPr>
      </p:cxnSp>
      <p:sp>
        <p:nvSpPr>
          <p:cNvPr id="2" name="Freeform 27">
            <a:extLst>
              <a:ext uri="{FF2B5EF4-FFF2-40B4-BE49-F238E27FC236}">
                <a16:creationId xmlns="" xmlns:a16="http://schemas.microsoft.com/office/drawing/2014/main" id="{E8F83A4E-0AB4-381E-634E-18439A54AA51}"/>
              </a:ext>
            </a:extLst>
          </p:cNvPr>
          <p:cNvSpPr/>
          <p:nvPr/>
        </p:nvSpPr>
        <p:spPr>
          <a:xfrm>
            <a:off x="1223640" y="20880"/>
            <a:ext cx="4437360" cy="8125560"/>
          </a:xfrm>
          <a:custGeom>
            <a:avLst/>
            <a:gdLst>
              <a:gd name="textAreaLeft" fmla="*/ 0 w 4437360"/>
              <a:gd name="textAreaRight" fmla="*/ 4438440 w 4437360"/>
              <a:gd name="textAreaTop" fmla="*/ 0 h 8125560"/>
              <a:gd name="textAreaBottom" fmla="*/ 8126640 h 8125560"/>
              <a:gd name="GluePoint1X" fmla="*/ 2275058 w 2336381"/>
              <a:gd name="GluePoint1Y" fmla="*/ 0 h 4223407"/>
              <a:gd name="GluePoint2X" fmla="*/ 2267108 w 2336381"/>
              <a:gd name="GluePoint2Y" fmla="*/ 361767 h 4223407"/>
              <a:gd name="GluePoint3X" fmla="*/ 2320007 w 2336381"/>
              <a:gd name="GluePoint3Y" fmla="*/ 732061 h 4223407"/>
              <a:gd name="GluePoint4X" fmla="*/ 2168866 w 2336381"/>
              <a:gd name="GluePoint4Y" fmla="*/ 1540663 h 4223407"/>
              <a:gd name="GluePoint5X" fmla="*/ 1942155 w 2336381"/>
              <a:gd name="GluePoint5Y" fmla="*/ 2069655 h 4223407"/>
              <a:gd name="GluePoint6X" fmla="*/ 1692774 w 2336381"/>
              <a:gd name="GluePoint6Y" fmla="*/ 2462620 h 4223407"/>
              <a:gd name="GluePoint7X" fmla="*/ 1382936 w 2336381"/>
              <a:gd name="GluePoint7Y" fmla="*/ 3074739 h 4223407"/>
              <a:gd name="GluePoint8X" fmla="*/ 1005084 w 2336381"/>
              <a:gd name="GluePoint8Y" fmla="*/ 3467704 h 4223407"/>
              <a:gd name="GluePoint9X" fmla="*/ 483650 w 2336381"/>
              <a:gd name="GluePoint9Y" fmla="*/ 3928683 h 4223407"/>
              <a:gd name="GluePoint10X" fmla="*/ 0 w 2336381"/>
              <a:gd name="GluePoint10Y" fmla="*/ 4223407 h 4223407"/>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Lst>
            <a:rect l="textAreaLeft" t="textAreaTop" r="textAreaRight" b="textAreaBottom"/>
            <a:pathLst>
              <a:path w="2336381" h="4223407">
                <a:moveTo>
                  <a:pt x="2275058" y="0"/>
                </a:moveTo>
                <a:cubicBezTo>
                  <a:pt x="2270650" y="309208"/>
                  <a:pt x="2259617" y="239757"/>
                  <a:pt x="2267108" y="361767"/>
                </a:cubicBezTo>
                <a:cubicBezTo>
                  <a:pt x="2274600" y="483777"/>
                  <a:pt x="2336381" y="535578"/>
                  <a:pt x="2320007" y="732061"/>
                </a:cubicBezTo>
                <a:cubicBezTo>
                  <a:pt x="2303633" y="928544"/>
                  <a:pt x="2231841" y="1317731"/>
                  <a:pt x="2168866" y="1540663"/>
                </a:cubicBezTo>
                <a:cubicBezTo>
                  <a:pt x="2105891" y="1763595"/>
                  <a:pt x="2021504" y="1915996"/>
                  <a:pt x="1942155" y="2069655"/>
                </a:cubicBezTo>
                <a:cubicBezTo>
                  <a:pt x="1862806" y="2223315"/>
                  <a:pt x="1785977" y="2295106"/>
                  <a:pt x="1692774" y="2462620"/>
                </a:cubicBezTo>
                <a:cubicBezTo>
                  <a:pt x="1599571" y="2630134"/>
                  <a:pt x="1497551" y="2907225"/>
                  <a:pt x="1382936" y="3074739"/>
                </a:cubicBezTo>
                <a:cubicBezTo>
                  <a:pt x="1268321" y="3242253"/>
                  <a:pt x="1154965" y="3325380"/>
                  <a:pt x="1005084" y="3467704"/>
                </a:cubicBezTo>
                <a:cubicBezTo>
                  <a:pt x="855203" y="3610028"/>
                  <a:pt x="651164" y="3802733"/>
                  <a:pt x="483650" y="3928683"/>
                </a:cubicBezTo>
                <a:cubicBezTo>
                  <a:pt x="316136" y="4054634"/>
                  <a:pt x="316767" y="3928565"/>
                  <a:pt x="0" y="4223407"/>
                </a:cubicBezTo>
              </a:path>
            </a:pathLst>
          </a:custGeom>
          <a:noFill/>
          <a:ln w="76200">
            <a:solidFill>
              <a:srgbClr val="00B0F0"/>
            </a:solidFill>
            <a:round/>
            <a:tailEnd type="triangle" w="med" len="me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3" name="Freeform 55">
            <a:extLst>
              <a:ext uri="{FF2B5EF4-FFF2-40B4-BE49-F238E27FC236}">
                <a16:creationId xmlns="" xmlns:a16="http://schemas.microsoft.com/office/drawing/2014/main" id="{E8E0E05C-4192-6123-B64D-E944674A1F3A}"/>
              </a:ext>
            </a:extLst>
          </p:cNvPr>
          <p:cNvSpPr/>
          <p:nvPr/>
        </p:nvSpPr>
        <p:spPr>
          <a:xfrm>
            <a:off x="-83880" y="2470320"/>
            <a:ext cx="1623240" cy="4684320"/>
          </a:xfrm>
          <a:custGeom>
            <a:avLst/>
            <a:gdLst>
              <a:gd name="textAreaLeft" fmla="*/ 0 w 1623240"/>
              <a:gd name="textAreaRight" fmla="*/ 1624320 w 1623240"/>
              <a:gd name="textAreaTop" fmla="*/ 0 h 4684320"/>
              <a:gd name="textAreaBottom" fmla="*/ 4685400 h 4684320"/>
              <a:gd name="GluePoint1X" fmla="*/ 516000 w 1624320"/>
              <a:gd name="GluePoint1Y" fmla="*/ 4621784 h 4685384"/>
              <a:gd name="GluePoint2X" fmla="*/ 580800 w 1624320"/>
              <a:gd name="GluePoint2Y" fmla="*/ 4621784 h 4685384"/>
              <a:gd name="GluePoint3X" fmla="*/ 962400 w 1624320"/>
              <a:gd name="GluePoint3Y" fmla="*/ 4283384 h 4685384"/>
              <a:gd name="GluePoint4X" fmla="*/ 961840 w 1624320"/>
              <a:gd name="GluePoint4Y" fmla="*/ 3660829 h 4685384"/>
              <a:gd name="GluePoint5X" fmla="*/ 1185600 w 1624320"/>
              <a:gd name="GluePoint5Y" fmla="*/ 3304184 h 4685384"/>
              <a:gd name="GluePoint6X" fmla="*/ 1480304 w 1624320"/>
              <a:gd name="GluePoint6Y" fmla="*/ 3084759 h 4685384"/>
              <a:gd name="GluePoint7X" fmla="*/ 1595517 w 1624320"/>
              <a:gd name="GluePoint7Y" fmla="*/ 1990226 h 4685384"/>
              <a:gd name="GluePoint8X" fmla="*/ 1307483 w 1624320"/>
              <a:gd name="GluePoint8Y" fmla="*/ 838086 h 4685384"/>
              <a:gd name="GluePoint9X" fmla="*/ 1041600 w 1624320"/>
              <a:gd name="GluePoint9Y" fmla="*/ 64184 h 4685384"/>
              <a:gd name="GluePoint10X" fmla="*/ 696000 w 1624320"/>
              <a:gd name="GluePoint10Y" fmla="*/ 452984 h 4685384"/>
              <a:gd name="GluePoint11X" fmla="*/ 228000 w 1624320"/>
              <a:gd name="GluePoint11Y" fmla="*/ 971384 h 4685384"/>
              <a:gd name="GluePoint12X" fmla="*/ 314400 w 1624320"/>
              <a:gd name="GluePoint12Y" fmla="*/ 1799384 h 4685384"/>
              <a:gd name="GluePoint13X" fmla="*/ 184800 w 1624320"/>
              <a:gd name="GluePoint13Y" fmla="*/ 2634584 h 4685384"/>
              <a:gd name="GluePoint14X" fmla="*/ 271200 w 1624320"/>
              <a:gd name="GluePoint14Y" fmla="*/ 3368984 h 4685384"/>
              <a:gd name="GluePoint15X" fmla="*/ 84000 w 1624320"/>
              <a:gd name="GluePoint15Y" fmla="*/ 3764984 h 4685384"/>
              <a:gd name="GluePoint16X" fmla="*/ 62400 w 1624320"/>
              <a:gd name="GluePoint16Y" fmla="*/ 4456184 h 4685384"/>
              <a:gd name="GluePoint17X" fmla="*/ 458400 w 1624320"/>
              <a:gd name="GluePoint17Y" fmla="*/ 4664984 h 4685384"/>
              <a:gd name="GluePoint18X" fmla="*/ 566400 w 1624320"/>
              <a:gd name="GluePoint18Y" fmla="*/ 4578584 h 4685384"/>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 ang="0">
                <a:pos x="GluePoint11X" y="GluePoint11Y"/>
              </a:cxn>
              <a:cxn ang="0">
                <a:pos x="GluePoint12X" y="GluePoint12Y"/>
              </a:cxn>
              <a:cxn ang="0">
                <a:pos x="GluePoint13X" y="GluePoint13Y"/>
              </a:cxn>
              <a:cxn ang="0">
                <a:pos x="GluePoint14X" y="GluePoint14Y"/>
              </a:cxn>
              <a:cxn ang="0">
                <a:pos x="GluePoint15X" y="GluePoint15Y"/>
              </a:cxn>
              <a:cxn ang="0">
                <a:pos x="GluePoint16X" y="GluePoint16Y"/>
              </a:cxn>
              <a:cxn ang="0">
                <a:pos x="GluePoint17X" y="GluePoint17Y"/>
              </a:cxn>
              <a:cxn ang="0">
                <a:pos x="GluePoint18X" y="GluePoint18Y"/>
              </a:cxn>
            </a:cxnLst>
            <a:rect l="textAreaLeft" t="textAreaTop" r="textAreaRight" b="textAreaBottom"/>
            <a:pathLst>
              <a:path w="1624320" h="4685384">
                <a:moveTo>
                  <a:pt x="516000" y="4621784"/>
                </a:moveTo>
                <a:cubicBezTo>
                  <a:pt x="511200" y="4649984"/>
                  <a:pt x="506400" y="4678184"/>
                  <a:pt x="580800" y="4621784"/>
                </a:cubicBezTo>
                <a:cubicBezTo>
                  <a:pt x="655200" y="4565384"/>
                  <a:pt x="898893" y="4443543"/>
                  <a:pt x="962400" y="4283384"/>
                </a:cubicBezTo>
                <a:cubicBezTo>
                  <a:pt x="1025907" y="4123225"/>
                  <a:pt x="924640" y="3824029"/>
                  <a:pt x="961840" y="3660829"/>
                </a:cubicBezTo>
                <a:cubicBezTo>
                  <a:pt x="999040" y="3497629"/>
                  <a:pt x="1099189" y="3400196"/>
                  <a:pt x="1185600" y="3304184"/>
                </a:cubicBezTo>
                <a:cubicBezTo>
                  <a:pt x="1272011" y="3208172"/>
                  <a:pt x="1411985" y="3303752"/>
                  <a:pt x="1480304" y="3084759"/>
                </a:cubicBezTo>
                <a:cubicBezTo>
                  <a:pt x="1548623" y="2865766"/>
                  <a:pt x="1624320" y="2364671"/>
                  <a:pt x="1595517" y="1990226"/>
                </a:cubicBezTo>
                <a:cubicBezTo>
                  <a:pt x="1566714" y="1615781"/>
                  <a:pt x="1399803" y="1159093"/>
                  <a:pt x="1307483" y="838086"/>
                </a:cubicBezTo>
                <a:cubicBezTo>
                  <a:pt x="1215164" y="517079"/>
                  <a:pt x="1288053" y="189757"/>
                  <a:pt x="1041600" y="64184"/>
                </a:cubicBezTo>
                <a:cubicBezTo>
                  <a:pt x="939686" y="0"/>
                  <a:pt x="696000" y="452984"/>
                  <a:pt x="696000" y="452984"/>
                </a:cubicBezTo>
                <a:cubicBezTo>
                  <a:pt x="560400" y="604184"/>
                  <a:pt x="291600" y="746984"/>
                  <a:pt x="228000" y="971384"/>
                </a:cubicBezTo>
                <a:cubicBezTo>
                  <a:pt x="164400" y="1195784"/>
                  <a:pt x="321600" y="1522184"/>
                  <a:pt x="314400" y="1799384"/>
                </a:cubicBezTo>
                <a:cubicBezTo>
                  <a:pt x="307200" y="2076584"/>
                  <a:pt x="192000" y="2372984"/>
                  <a:pt x="184800" y="2634584"/>
                </a:cubicBezTo>
                <a:cubicBezTo>
                  <a:pt x="177600" y="2896184"/>
                  <a:pt x="288000" y="3180584"/>
                  <a:pt x="271200" y="3368984"/>
                </a:cubicBezTo>
                <a:cubicBezTo>
                  <a:pt x="254400" y="3557384"/>
                  <a:pt x="118800" y="3583784"/>
                  <a:pt x="84000" y="3764984"/>
                </a:cubicBezTo>
                <a:cubicBezTo>
                  <a:pt x="49200" y="3946184"/>
                  <a:pt x="0" y="4306184"/>
                  <a:pt x="62400" y="4456184"/>
                </a:cubicBezTo>
                <a:cubicBezTo>
                  <a:pt x="124800" y="4606184"/>
                  <a:pt x="374400" y="4644584"/>
                  <a:pt x="458400" y="4664984"/>
                </a:cubicBezTo>
                <a:cubicBezTo>
                  <a:pt x="542400" y="4685384"/>
                  <a:pt x="554400" y="4631984"/>
                  <a:pt x="566400" y="4578584"/>
                </a:cubicBezTo>
              </a:path>
            </a:pathLst>
          </a:custGeom>
          <a:noFill/>
          <a:ln w="28575">
            <a:solidFill>
              <a:srgbClr val="FF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5" name="Straight Arrow Connector 59">
            <a:extLst>
              <a:ext uri="{FF2B5EF4-FFF2-40B4-BE49-F238E27FC236}">
                <a16:creationId xmlns="" xmlns:a16="http://schemas.microsoft.com/office/drawing/2014/main" id="{09238FA3-8E17-A4B8-76C4-D6A9C0E67A99}"/>
              </a:ext>
            </a:extLst>
          </p:cNvPr>
          <p:cNvCxnSpPr>
            <a:cxnSpLocks/>
          </p:cNvCxnSpPr>
          <p:nvPr/>
        </p:nvCxnSpPr>
        <p:spPr>
          <a:xfrm flipV="1">
            <a:off x="2145587" y="4554638"/>
            <a:ext cx="823319" cy="589457"/>
          </a:xfrm>
          <a:prstGeom prst="straightConnector1">
            <a:avLst/>
          </a:prstGeom>
          <a:ln w="50800">
            <a:solidFill>
              <a:srgbClr val="FFC000"/>
            </a:solidFill>
            <a:round/>
            <a:tailEnd type="arrow" w="med" len="med"/>
          </a:ln>
        </p:spPr>
      </p:cxnSp>
      <p:cxnSp>
        <p:nvCxnSpPr>
          <p:cNvPr id="6" name="Straight Arrow Connector 59">
            <a:extLst>
              <a:ext uri="{FF2B5EF4-FFF2-40B4-BE49-F238E27FC236}">
                <a16:creationId xmlns="" xmlns:a16="http://schemas.microsoft.com/office/drawing/2014/main" id="{16D5246F-4C81-FC9A-2298-1EAF69ACBB3B}"/>
              </a:ext>
            </a:extLst>
          </p:cNvPr>
          <p:cNvCxnSpPr>
            <a:cxnSpLocks/>
          </p:cNvCxnSpPr>
          <p:nvPr/>
        </p:nvCxnSpPr>
        <p:spPr>
          <a:xfrm flipV="1">
            <a:off x="2297987" y="5230572"/>
            <a:ext cx="822020" cy="692640"/>
          </a:xfrm>
          <a:prstGeom prst="straightConnector1">
            <a:avLst/>
          </a:prstGeom>
          <a:ln w="50800">
            <a:solidFill>
              <a:srgbClr val="FFC000"/>
            </a:solidFill>
            <a:round/>
            <a:tailEnd type="arrow" w="med" len="med"/>
          </a:ln>
        </p:spPr>
      </p:cxnSp>
      <p:cxnSp>
        <p:nvCxnSpPr>
          <p:cNvPr id="10" name="Straight Arrow Connector 59">
            <a:extLst>
              <a:ext uri="{FF2B5EF4-FFF2-40B4-BE49-F238E27FC236}">
                <a16:creationId xmlns="" xmlns:a16="http://schemas.microsoft.com/office/drawing/2014/main" id="{CD9EB3C3-AD47-8CCC-FB94-7A798EACA4CC}"/>
              </a:ext>
            </a:extLst>
          </p:cNvPr>
          <p:cNvCxnSpPr>
            <a:cxnSpLocks/>
          </p:cNvCxnSpPr>
          <p:nvPr/>
        </p:nvCxnSpPr>
        <p:spPr>
          <a:xfrm flipV="1">
            <a:off x="1883594" y="2887038"/>
            <a:ext cx="1069126" cy="1065242"/>
          </a:xfrm>
          <a:prstGeom prst="straightConnector1">
            <a:avLst/>
          </a:prstGeom>
          <a:ln w="50800">
            <a:solidFill>
              <a:srgbClr val="FFC000"/>
            </a:solidFill>
            <a:round/>
            <a:tailEnd type="arrow" w="med" len="med"/>
          </a:ln>
        </p:spPr>
      </p:cxnSp>
      <p:sp>
        <p:nvSpPr>
          <p:cNvPr id="43" name="Freeform: Shape 37">
            <a:extLst>
              <a:ext uri="{FF2B5EF4-FFF2-40B4-BE49-F238E27FC236}">
                <a16:creationId xmlns="" xmlns:a16="http://schemas.microsoft.com/office/drawing/2014/main" id="{D77860D2-7C96-960C-9324-8D8989558F8B}"/>
              </a:ext>
            </a:extLst>
          </p:cNvPr>
          <p:cNvSpPr/>
          <p:nvPr/>
        </p:nvSpPr>
        <p:spPr>
          <a:xfrm>
            <a:off x="6690283" y="4198593"/>
            <a:ext cx="597347" cy="837499"/>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37">
            <a:extLst>
              <a:ext uri="{FF2B5EF4-FFF2-40B4-BE49-F238E27FC236}">
                <a16:creationId xmlns="" xmlns:a16="http://schemas.microsoft.com/office/drawing/2014/main" id="{D77860D2-7C96-960C-9324-8D8989558F8B}"/>
              </a:ext>
            </a:extLst>
          </p:cNvPr>
          <p:cNvSpPr/>
          <p:nvPr/>
        </p:nvSpPr>
        <p:spPr>
          <a:xfrm>
            <a:off x="6677263" y="5692726"/>
            <a:ext cx="597347" cy="837499"/>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37">
            <a:extLst>
              <a:ext uri="{FF2B5EF4-FFF2-40B4-BE49-F238E27FC236}">
                <a16:creationId xmlns="" xmlns:a16="http://schemas.microsoft.com/office/drawing/2014/main" id="{D77860D2-7C96-960C-9324-8D8989558F8B}"/>
              </a:ext>
            </a:extLst>
          </p:cNvPr>
          <p:cNvSpPr/>
          <p:nvPr/>
        </p:nvSpPr>
        <p:spPr>
          <a:xfrm>
            <a:off x="5866543" y="6316109"/>
            <a:ext cx="1068513" cy="1502525"/>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38">
            <a:extLst>
              <a:ext uri="{FF2B5EF4-FFF2-40B4-BE49-F238E27FC236}">
                <a16:creationId xmlns="" xmlns:a16="http://schemas.microsoft.com/office/drawing/2014/main" id="{74F14D5F-3235-2A5D-AA32-53420E496704}"/>
              </a:ext>
            </a:extLst>
          </p:cNvPr>
          <p:cNvSpPr/>
          <p:nvPr/>
        </p:nvSpPr>
        <p:spPr>
          <a:xfrm>
            <a:off x="3175771" y="4931596"/>
            <a:ext cx="1132524" cy="1684484"/>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8" name="Straight Arrow Connector 56"/>
          <p:cNvCxnSpPr/>
          <p:nvPr/>
        </p:nvCxnSpPr>
        <p:spPr>
          <a:xfrm flipH="1" flipV="1">
            <a:off x="4161240" y="3308040"/>
            <a:ext cx="519480" cy="634680"/>
          </a:xfrm>
          <a:prstGeom prst="straightConnector1">
            <a:avLst/>
          </a:prstGeom>
          <a:ln w="50800">
            <a:solidFill>
              <a:srgbClr val="FFC000"/>
            </a:solidFill>
            <a:round/>
            <a:tailEnd type="arrow" w="med" len="med"/>
          </a:ln>
        </p:spPr>
      </p:cxnSp>
      <p:cxnSp>
        <p:nvCxnSpPr>
          <p:cNvPr id="49" name="Straight Arrow Connector 56"/>
          <p:cNvCxnSpPr/>
          <p:nvPr/>
        </p:nvCxnSpPr>
        <p:spPr>
          <a:xfrm rot="16200000" flipV="1">
            <a:off x="5178281" y="6859391"/>
            <a:ext cx="721100" cy="394228"/>
          </a:xfrm>
          <a:prstGeom prst="straightConnector1">
            <a:avLst/>
          </a:prstGeom>
          <a:ln w="50800">
            <a:solidFill>
              <a:srgbClr val="FFC000"/>
            </a:solidFill>
            <a:round/>
            <a:tailEnd type="arrow" w="med" len="med"/>
          </a:ln>
        </p:spPr>
      </p:cxnSp>
      <p:cxnSp>
        <p:nvCxnSpPr>
          <p:cNvPr id="51" name="Straight Arrow Connector 56"/>
          <p:cNvCxnSpPr/>
          <p:nvPr/>
        </p:nvCxnSpPr>
        <p:spPr>
          <a:xfrm rot="16200000" flipV="1">
            <a:off x="5527439" y="5900687"/>
            <a:ext cx="721100" cy="394228"/>
          </a:xfrm>
          <a:prstGeom prst="straightConnector1">
            <a:avLst/>
          </a:prstGeom>
          <a:ln w="50800">
            <a:solidFill>
              <a:srgbClr val="FFC000"/>
            </a:solidFill>
            <a:round/>
            <a:tailEnd type="arrow" w="med" len="med"/>
          </a:ln>
        </p:spPr>
      </p:cxnSp>
      <p:cxnSp>
        <p:nvCxnSpPr>
          <p:cNvPr id="52" name="Straight Arrow Connector 56"/>
          <p:cNvCxnSpPr/>
          <p:nvPr/>
        </p:nvCxnSpPr>
        <p:spPr>
          <a:xfrm rot="16200000" flipV="1">
            <a:off x="5818727" y="5080871"/>
            <a:ext cx="721100" cy="394228"/>
          </a:xfrm>
          <a:prstGeom prst="straightConnector1">
            <a:avLst/>
          </a:prstGeom>
          <a:ln w="50800">
            <a:solidFill>
              <a:srgbClr val="FFC000"/>
            </a:solidFill>
            <a:round/>
            <a:tailEnd type="arrow" w="med" len="med"/>
          </a:ln>
        </p:spPr>
      </p:cxnSp>
      <p:cxnSp>
        <p:nvCxnSpPr>
          <p:cNvPr id="54" name="Straight Arrow Connector 56"/>
          <p:cNvCxnSpPr/>
          <p:nvPr/>
        </p:nvCxnSpPr>
        <p:spPr>
          <a:xfrm rot="16200000" flipV="1">
            <a:off x="6179459" y="4440452"/>
            <a:ext cx="721100" cy="394228"/>
          </a:xfrm>
          <a:prstGeom prst="straightConnector1">
            <a:avLst/>
          </a:prstGeom>
          <a:ln w="50800">
            <a:solidFill>
              <a:srgbClr val="FFC000"/>
            </a:solidFill>
            <a:round/>
            <a:tailEnd type="arrow" w="med" len="med"/>
          </a:ln>
        </p:spPr>
      </p:cxnSp>
      <p:cxnSp>
        <p:nvCxnSpPr>
          <p:cNvPr id="55" name="Straight Arrow Connector 56"/>
          <p:cNvCxnSpPr/>
          <p:nvPr/>
        </p:nvCxnSpPr>
        <p:spPr>
          <a:xfrm flipV="1">
            <a:off x="8084916" y="4519916"/>
            <a:ext cx="625033" cy="532433"/>
          </a:xfrm>
          <a:prstGeom prst="straightConnector1">
            <a:avLst/>
          </a:prstGeom>
          <a:ln w="50800">
            <a:solidFill>
              <a:srgbClr val="FFC000"/>
            </a:solidFill>
            <a:round/>
            <a:tailEnd type="arrow" w="med" len="med"/>
          </a:ln>
        </p:spPr>
      </p:cxnSp>
      <p:cxnSp>
        <p:nvCxnSpPr>
          <p:cNvPr id="57" name="Straight Arrow Connector 56"/>
          <p:cNvCxnSpPr/>
          <p:nvPr/>
        </p:nvCxnSpPr>
        <p:spPr>
          <a:xfrm flipV="1">
            <a:off x="8293261" y="5343648"/>
            <a:ext cx="650111" cy="426332"/>
          </a:xfrm>
          <a:prstGeom prst="straightConnector1">
            <a:avLst/>
          </a:prstGeom>
          <a:ln w="50800">
            <a:solidFill>
              <a:srgbClr val="FFC000"/>
            </a:solidFill>
            <a:round/>
            <a:tailEnd type="arrow" w="med" len="med"/>
          </a:ln>
        </p:spPr>
      </p:cxnSp>
      <p:cxnSp>
        <p:nvCxnSpPr>
          <p:cNvPr id="60" name="Straight Arrow Connector 59"/>
          <p:cNvCxnSpPr/>
          <p:nvPr/>
        </p:nvCxnSpPr>
        <p:spPr>
          <a:xfrm flipV="1">
            <a:off x="8235387" y="6271552"/>
            <a:ext cx="767788" cy="181334"/>
          </a:xfrm>
          <a:prstGeom prst="straightConnector1">
            <a:avLst/>
          </a:prstGeom>
          <a:ln w="50800">
            <a:solidFill>
              <a:srgbClr val="FFC000"/>
            </a:solidFill>
            <a:round/>
            <a:tailEnd type="arrow" w="med" len="med"/>
          </a:ln>
        </p:spPr>
      </p:cxnSp>
      <p:cxnSp>
        <p:nvCxnSpPr>
          <p:cNvPr id="62" name="Straight Arrow Connector 61"/>
          <p:cNvCxnSpPr/>
          <p:nvPr/>
        </p:nvCxnSpPr>
        <p:spPr>
          <a:xfrm>
            <a:off x="7473387" y="7565985"/>
            <a:ext cx="565231" cy="287438"/>
          </a:xfrm>
          <a:prstGeom prst="straightConnector1">
            <a:avLst/>
          </a:prstGeom>
          <a:ln w="50800">
            <a:solidFill>
              <a:srgbClr val="FFC000"/>
            </a:solidFill>
            <a:round/>
            <a:tailEnd type="arrow" w="med" len="med"/>
          </a:ln>
        </p:spPr>
      </p:cxnSp>
      <p:cxnSp>
        <p:nvCxnSpPr>
          <p:cNvPr id="64" name="Straight Arrow Connector 56"/>
          <p:cNvCxnSpPr/>
          <p:nvPr/>
        </p:nvCxnSpPr>
        <p:spPr>
          <a:xfrm rot="10800000">
            <a:off x="561372" y="7355711"/>
            <a:ext cx="650800" cy="387364"/>
          </a:xfrm>
          <a:prstGeom prst="straightConnector1">
            <a:avLst/>
          </a:prstGeom>
          <a:ln w="50800">
            <a:solidFill>
              <a:srgbClr val="FFC000"/>
            </a:solidFill>
            <a:round/>
            <a:tailEnd type="arrow" w="med" len="med"/>
          </a:ln>
        </p:spPr>
      </p:cxnSp>
      <p:cxnSp>
        <p:nvCxnSpPr>
          <p:cNvPr id="66" name="Straight Arrow Connector 56"/>
          <p:cNvCxnSpPr/>
          <p:nvPr/>
        </p:nvCxnSpPr>
        <p:spPr>
          <a:xfrm rot="10800000">
            <a:off x="875818" y="5945529"/>
            <a:ext cx="650800" cy="387364"/>
          </a:xfrm>
          <a:prstGeom prst="straightConnector1">
            <a:avLst/>
          </a:prstGeom>
          <a:ln w="50800">
            <a:solidFill>
              <a:srgbClr val="FFC000"/>
            </a:solidFill>
            <a:round/>
            <a:tailEnd type="arrow" w="med" len="med"/>
          </a:ln>
        </p:spPr>
      </p:cxnSp>
      <p:cxnSp>
        <p:nvCxnSpPr>
          <p:cNvPr id="67" name="Straight Arrow Connector 56"/>
          <p:cNvCxnSpPr/>
          <p:nvPr/>
        </p:nvCxnSpPr>
        <p:spPr>
          <a:xfrm rot="10800000">
            <a:off x="657829" y="4917311"/>
            <a:ext cx="650800" cy="387364"/>
          </a:xfrm>
          <a:prstGeom prst="straightConnector1">
            <a:avLst/>
          </a:prstGeom>
          <a:ln w="50800">
            <a:solidFill>
              <a:srgbClr val="FFC000"/>
            </a:solidFill>
            <a:round/>
            <a:tailEnd type="arrow" w="med" len="med"/>
          </a:ln>
        </p:spPr>
      </p:cxnSp>
      <p:cxnSp>
        <p:nvCxnSpPr>
          <p:cNvPr id="68" name="Straight Arrow Connector 56"/>
          <p:cNvCxnSpPr/>
          <p:nvPr/>
        </p:nvCxnSpPr>
        <p:spPr>
          <a:xfrm rot="10800000">
            <a:off x="902827" y="4166886"/>
            <a:ext cx="650800" cy="387364"/>
          </a:xfrm>
          <a:prstGeom prst="straightConnector1">
            <a:avLst/>
          </a:prstGeom>
          <a:ln w="50800">
            <a:solidFill>
              <a:srgbClr val="FFC000"/>
            </a:solidFill>
            <a:round/>
            <a:tailEnd type="arrow" w="med" len="med"/>
          </a:ln>
        </p:spPr>
      </p:cxnSp>
      <p:cxnSp>
        <p:nvCxnSpPr>
          <p:cNvPr id="69" name="Straight Arrow Connector 62"/>
          <p:cNvCxnSpPr/>
          <p:nvPr/>
        </p:nvCxnSpPr>
        <p:spPr>
          <a:xfrm rot="10800000">
            <a:off x="3755986" y="642395"/>
            <a:ext cx="270735" cy="206526"/>
          </a:xfrm>
          <a:prstGeom prst="straightConnector1">
            <a:avLst/>
          </a:prstGeom>
          <a:ln w="50800">
            <a:solidFill>
              <a:srgbClr val="FFC000"/>
            </a:solidFill>
            <a:round/>
            <a:tailEnd type="arrow" w="med" len="med"/>
          </a:ln>
        </p:spPr>
      </p:cxnSp>
      <p:cxnSp>
        <p:nvCxnSpPr>
          <p:cNvPr id="75" name="Straight Arrow Connector 58"/>
          <p:cNvCxnSpPr>
            <a:cxnSpLocks/>
          </p:cNvCxnSpPr>
          <p:nvPr/>
        </p:nvCxnSpPr>
        <p:spPr>
          <a:xfrm rot="5400000" flipH="1" flipV="1">
            <a:off x="3004583" y="4122908"/>
            <a:ext cx="778019" cy="62295"/>
          </a:xfrm>
          <a:prstGeom prst="straightConnector1">
            <a:avLst/>
          </a:prstGeom>
          <a:ln w="50800">
            <a:solidFill>
              <a:srgbClr val="FFC000"/>
            </a:solidFill>
            <a:round/>
            <a:tailEnd type="arrow" w="med" len="med"/>
          </a:ln>
        </p:spPr>
      </p:cxn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 descr="G:\Land Technical\Maps\Aerial Photos\1931 c-1436_11 5x7 retouch.jpg"/>
          <p:cNvPicPr/>
          <p:nvPr/>
        </p:nvPicPr>
        <p:blipFill>
          <a:blip r:embed="rId3"/>
          <a:srcRect l="9677" t="32084" r="47417" b="23986"/>
          <a:stretch/>
        </p:blipFill>
        <p:spPr>
          <a:xfrm>
            <a:off x="0" y="0"/>
            <a:ext cx="10971720" cy="8223951"/>
          </a:xfrm>
          <a:prstGeom prst="rect">
            <a:avLst/>
          </a:prstGeom>
          <a:noFill/>
          <a:ln w="0">
            <a:noFill/>
          </a:ln>
        </p:spPr>
      </p:pic>
      <p:sp>
        <p:nvSpPr>
          <p:cNvPr id="29" name="Freeform 69"/>
          <p:cNvSpPr/>
          <p:nvPr/>
        </p:nvSpPr>
        <p:spPr>
          <a:xfrm>
            <a:off x="3533363" y="266760"/>
            <a:ext cx="2412757" cy="5304618"/>
          </a:xfrm>
          <a:custGeom>
            <a:avLst/>
            <a:gdLst>
              <a:gd name="textAreaLeft" fmla="*/ 0 w 2762280"/>
              <a:gd name="textAreaRight" fmla="*/ 2763360 w 2762280"/>
              <a:gd name="textAreaTop" fmla="*/ 0 h 6381720"/>
              <a:gd name="textAreaBottom" fmla="*/ 6382800 h 6381720"/>
              <a:gd name="GluePoint1X" fmla="*/ 1132013 w 2587374"/>
              <a:gd name="GluePoint1Y" fmla="*/ 4766361 h 5937843"/>
              <a:gd name="GluePoint2X" fmla="*/ 1543842 w 2587374"/>
              <a:gd name="GluePoint2Y" fmla="*/ 4843143 h 5937843"/>
              <a:gd name="GluePoint3X" fmla="*/ 1878889 w 2587374"/>
              <a:gd name="GluePoint3Y" fmla="*/ 4117207 h 5937843"/>
              <a:gd name="GluePoint4X" fmla="*/ 2213936 w 2587374"/>
              <a:gd name="GluePoint4Y" fmla="*/ 3433152 h 5937843"/>
              <a:gd name="GluePoint5X" fmla="*/ 2535023 w 2587374"/>
              <a:gd name="GluePoint5Y" fmla="*/ 2434990 h 5937843"/>
              <a:gd name="GluePoint6X" fmla="*/ 2528043 w 2587374"/>
              <a:gd name="GluePoint6Y" fmla="*/ 1290245 h 5937843"/>
              <a:gd name="GluePoint7X" fmla="*/ 2423341 w 2587374"/>
              <a:gd name="GluePoint7Y" fmla="*/ 613170 h 5937843"/>
              <a:gd name="GluePoint8X" fmla="*/ 2101928 w 2587374"/>
              <a:gd name="GluePoint8Y" fmla="*/ 150073 h 5937843"/>
              <a:gd name="GluePoint9X" fmla="*/ 922608 w 2587374"/>
              <a:gd name="GluePoint9Y" fmla="*/ 1513610 h 5937843"/>
              <a:gd name="GluePoint10X" fmla="*/ 573601 w 2587374"/>
              <a:gd name="GluePoint10Y" fmla="*/ 2016181 h 5937843"/>
              <a:gd name="GluePoint11X" fmla="*/ 360342 w 2587374"/>
              <a:gd name="GluePoint11Y" fmla="*/ 2667364 h 5937843"/>
              <a:gd name="GluePoint12X" fmla="*/ 375894 w 2587374"/>
              <a:gd name="GluePoint12Y" fmla="*/ 3097549 h 5937843"/>
              <a:gd name="GluePoint13X" fmla="*/ 645586 w 2587374"/>
              <a:gd name="GluePoint13Y" fmla="*/ 3687045 h 5937843"/>
              <a:gd name="GluePoint14X" fmla="*/ 429833 w 2587374"/>
              <a:gd name="GluePoint14Y" fmla="*/ 4330130 h 5937843"/>
              <a:gd name="GluePoint15X" fmla="*/ 15188 w 2587374"/>
              <a:gd name="GluePoint15Y" fmla="*/ 5324773 h 5937843"/>
              <a:gd name="GluePoint16X" fmla="*/ 520959 w 2587374"/>
              <a:gd name="GluePoint16Y" fmla="*/ 5906432 h 5937843"/>
              <a:gd name="GluePoint17X" fmla="*/ 887707 w 2587374"/>
              <a:gd name="GluePoint17Y" fmla="*/ 5136309 h 5937843"/>
              <a:gd name="GluePoint18X" fmla="*/ 1132013 w 2587374"/>
              <a:gd name="GluePoint18Y" fmla="*/ 4766361 h 5937843"/>
              <a:gd name="connsiteX0" fmla="*/ 1193137 w 2648498"/>
              <a:gd name="connsiteY0" fmla="*/ 4766361 h 5459136"/>
              <a:gd name="connsiteX1" fmla="*/ 1604966 w 2648498"/>
              <a:gd name="connsiteY1" fmla="*/ 4843143 h 5459136"/>
              <a:gd name="connsiteX2" fmla="*/ 1940013 w 2648498"/>
              <a:gd name="connsiteY2" fmla="*/ 4117207 h 5459136"/>
              <a:gd name="connsiteX3" fmla="*/ 2275060 w 2648498"/>
              <a:gd name="connsiteY3" fmla="*/ 3433152 h 5459136"/>
              <a:gd name="connsiteX4" fmla="*/ 2596147 w 2648498"/>
              <a:gd name="connsiteY4" fmla="*/ 2434990 h 5459136"/>
              <a:gd name="connsiteX5" fmla="*/ 2589167 w 2648498"/>
              <a:gd name="connsiteY5" fmla="*/ 1290245 h 5459136"/>
              <a:gd name="connsiteX6" fmla="*/ 2484465 w 2648498"/>
              <a:gd name="connsiteY6" fmla="*/ 613170 h 5459136"/>
              <a:gd name="connsiteX7" fmla="*/ 2163052 w 2648498"/>
              <a:gd name="connsiteY7" fmla="*/ 150073 h 5459136"/>
              <a:gd name="connsiteX8" fmla="*/ 983732 w 2648498"/>
              <a:gd name="connsiteY8" fmla="*/ 1513610 h 5459136"/>
              <a:gd name="connsiteX9" fmla="*/ 634725 w 2648498"/>
              <a:gd name="connsiteY9" fmla="*/ 2016181 h 5459136"/>
              <a:gd name="connsiteX10" fmla="*/ 421466 w 2648498"/>
              <a:gd name="connsiteY10" fmla="*/ 2667364 h 5459136"/>
              <a:gd name="connsiteX11" fmla="*/ 437018 w 2648498"/>
              <a:gd name="connsiteY11" fmla="*/ 3097549 h 5459136"/>
              <a:gd name="connsiteX12" fmla="*/ 706710 w 2648498"/>
              <a:gd name="connsiteY12" fmla="*/ 3687045 h 5459136"/>
              <a:gd name="connsiteX13" fmla="*/ 490957 w 2648498"/>
              <a:gd name="connsiteY13" fmla="*/ 4330130 h 5459136"/>
              <a:gd name="connsiteX14" fmla="*/ 76312 w 2648498"/>
              <a:gd name="connsiteY14" fmla="*/ 5324773 h 5459136"/>
              <a:gd name="connsiteX15" fmla="*/ 948831 w 2648498"/>
              <a:gd name="connsiteY15" fmla="*/ 5136309 h 5459136"/>
              <a:gd name="connsiteX16" fmla="*/ 1193137 w 2648498"/>
              <a:gd name="connsiteY16" fmla="*/ 4766361 h 5459136"/>
              <a:gd name="connsiteX0" fmla="*/ 804622 w 2259983"/>
              <a:gd name="connsiteY0" fmla="*/ 4766361 h 5136309"/>
              <a:gd name="connsiteX1" fmla="*/ 1216451 w 2259983"/>
              <a:gd name="connsiteY1" fmla="*/ 4843143 h 5136309"/>
              <a:gd name="connsiteX2" fmla="*/ 1551498 w 2259983"/>
              <a:gd name="connsiteY2" fmla="*/ 4117207 h 5136309"/>
              <a:gd name="connsiteX3" fmla="*/ 1886545 w 2259983"/>
              <a:gd name="connsiteY3" fmla="*/ 3433152 h 5136309"/>
              <a:gd name="connsiteX4" fmla="*/ 2207632 w 2259983"/>
              <a:gd name="connsiteY4" fmla="*/ 2434990 h 5136309"/>
              <a:gd name="connsiteX5" fmla="*/ 2200652 w 2259983"/>
              <a:gd name="connsiteY5" fmla="*/ 1290245 h 5136309"/>
              <a:gd name="connsiteX6" fmla="*/ 2095950 w 2259983"/>
              <a:gd name="connsiteY6" fmla="*/ 613170 h 5136309"/>
              <a:gd name="connsiteX7" fmla="*/ 1774537 w 2259983"/>
              <a:gd name="connsiteY7" fmla="*/ 150073 h 5136309"/>
              <a:gd name="connsiteX8" fmla="*/ 595217 w 2259983"/>
              <a:gd name="connsiteY8" fmla="*/ 1513610 h 5136309"/>
              <a:gd name="connsiteX9" fmla="*/ 246210 w 2259983"/>
              <a:gd name="connsiteY9" fmla="*/ 2016181 h 5136309"/>
              <a:gd name="connsiteX10" fmla="*/ 32951 w 2259983"/>
              <a:gd name="connsiteY10" fmla="*/ 2667364 h 5136309"/>
              <a:gd name="connsiteX11" fmla="*/ 48503 w 2259983"/>
              <a:gd name="connsiteY11" fmla="*/ 3097549 h 5136309"/>
              <a:gd name="connsiteX12" fmla="*/ 318195 w 2259983"/>
              <a:gd name="connsiteY12" fmla="*/ 3687045 h 5136309"/>
              <a:gd name="connsiteX13" fmla="*/ 102442 w 2259983"/>
              <a:gd name="connsiteY13" fmla="*/ 4330130 h 5136309"/>
              <a:gd name="connsiteX14" fmla="*/ 560316 w 2259983"/>
              <a:gd name="connsiteY14" fmla="*/ 5136309 h 5136309"/>
              <a:gd name="connsiteX15" fmla="*/ 804622 w 2259983"/>
              <a:gd name="connsiteY15" fmla="*/ 4766361 h 5136309"/>
              <a:gd name="connsiteX0" fmla="*/ 804622 w 2259983"/>
              <a:gd name="connsiteY0" fmla="*/ 4766361 h 4951335"/>
              <a:gd name="connsiteX1" fmla="*/ 1216451 w 2259983"/>
              <a:gd name="connsiteY1" fmla="*/ 4843143 h 4951335"/>
              <a:gd name="connsiteX2" fmla="*/ 1551498 w 2259983"/>
              <a:gd name="connsiteY2" fmla="*/ 4117207 h 4951335"/>
              <a:gd name="connsiteX3" fmla="*/ 1886545 w 2259983"/>
              <a:gd name="connsiteY3" fmla="*/ 3433152 h 4951335"/>
              <a:gd name="connsiteX4" fmla="*/ 2207632 w 2259983"/>
              <a:gd name="connsiteY4" fmla="*/ 2434990 h 4951335"/>
              <a:gd name="connsiteX5" fmla="*/ 2200652 w 2259983"/>
              <a:gd name="connsiteY5" fmla="*/ 1290245 h 4951335"/>
              <a:gd name="connsiteX6" fmla="*/ 2095950 w 2259983"/>
              <a:gd name="connsiteY6" fmla="*/ 613170 h 4951335"/>
              <a:gd name="connsiteX7" fmla="*/ 1774537 w 2259983"/>
              <a:gd name="connsiteY7" fmla="*/ 150073 h 4951335"/>
              <a:gd name="connsiteX8" fmla="*/ 595217 w 2259983"/>
              <a:gd name="connsiteY8" fmla="*/ 1513610 h 4951335"/>
              <a:gd name="connsiteX9" fmla="*/ 246210 w 2259983"/>
              <a:gd name="connsiteY9" fmla="*/ 2016181 h 4951335"/>
              <a:gd name="connsiteX10" fmla="*/ 32951 w 2259983"/>
              <a:gd name="connsiteY10" fmla="*/ 2667364 h 4951335"/>
              <a:gd name="connsiteX11" fmla="*/ 48503 w 2259983"/>
              <a:gd name="connsiteY11" fmla="*/ 3097549 h 4951335"/>
              <a:gd name="connsiteX12" fmla="*/ 318195 w 2259983"/>
              <a:gd name="connsiteY12" fmla="*/ 3687045 h 4951335"/>
              <a:gd name="connsiteX13" fmla="*/ 102442 w 2259983"/>
              <a:gd name="connsiteY13" fmla="*/ 4330130 h 4951335"/>
              <a:gd name="connsiteX14" fmla="*/ 560316 w 2259983"/>
              <a:gd name="connsiteY14" fmla="*/ 4486452 h 4951335"/>
              <a:gd name="connsiteX15" fmla="*/ 804622 w 2259983"/>
              <a:gd name="connsiteY15" fmla="*/ 4766361 h 4951335"/>
              <a:gd name="connsiteX0" fmla="*/ 804622 w 2259983"/>
              <a:gd name="connsiteY0" fmla="*/ 4766361 h 4951335"/>
              <a:gd name="connsiteX1" fmla="*/ 1216451 w 2259983"/>
              <a:gd name="connsiteY1" fmla="*/ 4843143 h 4951335"/>
              <a:gd name="connsiteX2" fmla="*/ 1551498 w 2259983"/>
              <a:gd name="connsiteY2" fmla="*/ 4117207 h 4951335"/>
              <a:gd name="connsiteX3" fmla="*/ 1886545 w 2259983"/>
              <a:gd name="connsiteY3" fmla="*/ 3433152 h 4951335"/>
              <a:gd name="connsiteX4" fmla="*/ 2207632 w 2259983"/>
              <a:gd name="connsiteY4" fmla="*/ 2434990 h 4951335"/>
              <a:gd name="connsiteX5" fmla="*/ 2200652 w 2259983"/>
              <a:gd name="connsiteY5" fmla="*/ 1290245 h 4951335"/>
              <a:gd name="connsiteX6" fmla="*/ 2095950 w 2259983"/>
              <a:gd name="connsiteY6" fmla="*/ 613170 h 4951335"/>
              <a:gd name="connsiteX7" fmla="*/ 1774537 w 2259983"/>
              <a:gd name="connsiteY7" fmla="*/ 150073 h 4951335"/>
              <a:gd name="connsiteX8" fmla="*/ 595217 w 2259983"/>
              <a:gd name="connsiteY8" fmla="*/ 1513610 h 4951335"/>
              <a:gd name="connsiteX9" fmla="*/ 246210 w 2259983"/>
              <a:gd name="connsiteY9" fmla="*/ 2016181 h 4951335"/>
              <a:gd name="connsiteX10" fmla="*/ 32951 w 2259983"/>
              <a:gd name="connsiteY10" fmla="*/ 2667364 h 4951335"/>
              <a:gd name="connsiteX11" fmla="*/ 48503 w 2259983"/>
              <a:gd name="connsiteY11" fmla="*/ 3097549 h 4951335"/>
              <a:gd name="connsiteX12" fmla="*/ 318195 w 2259983"/>
              <a:gd name="connsiteY12" fmla="*/ 3687045 h 4951335"/>
              <a:gd name="connsiteX13" fmla="*/ 102442 w 2259983"/>
              <a:gd name="connsiteY13" fmla="*/ 4330130 h 4951335"/>
              <a:gd name="connsiteX14" fmla="*/ 560316 w 2259983"/>
              <a:gd name="connsiteY14" fmla="*/ 4486452 h 4951335"/>
              <a:gd name="connsiteX15" fmla="*/ 804622 w 2259983"/>
              <a:gd name="connsiteY15" fmla="*/ 4766361 h 4951335"/>
              <a:gd name="connsiteX0" fmla="*/ 856270 w 2259983"/>
              <a:gd name="connsiteY0" fmla="*/ 4672303 h 4935659"/>
              <a:gd name="connsiteX1" fmla="*/ 1216451 w 2259983"/>
              <a:gd name="connsiteY1" fmla="*/ 4843143 h 4935659"/>
              <a:gd name="connsiteX2" fmla="*/ 1551498 w 2259983"/>
              <a:gd name="connsiteY2" fmla="*/ 4117207 h 4935659"/>
              <a:gd name="connsiteX3" fmla="*/ 1886545 w 2259983"/>
              <a:gd name="connsiteY3" fmla="*/ 3433152 h 4935659"/>
              <a:gd name="connsiteX4" fmla="*/ 2207632 w 2259983"/>
              <a:gd name="connsiteY4" fmla="*/ 2434990 h 4935659"/>
              <a:gd name="connsiteX5" fmla="*/ 2200652 w 2259983"/>
              <a:gd name="connsiteY5" fmla="*/ 1290245 h 4935659"/>
              <a:gd name="connsiteX6" fmla="*/ 2095950 w 2259983"/>
              <a:gd name="connsiteY6" fmla="*/ 613170 h 4935659"/>
              <a:gd name="connsiteX7" fmla="*/ 1774537 w 2259983"/>
              <a:gd name="connsiteY7" fmla="*/ 150073 h 4935659"/>
              <a:gd name="connsiteX8" fmla="*/ 595217 w 2259983"/>
              <a:gd name="connsiteY8" fmla="*/ 1513610 h 4935659"/>
              <a:gd name="connsiteX9" fmla="*/ 246210 w 2259983"/>
              <a:gd name="connsiteY9" fmla="*/ 2016181 h 4935659"/>
              <a:gd name="connsiteX10" fmla="*/ 32951 w 2259983"/>
              <a:gd name="connsiteY10" fmla="*/ 2667364 h 4935659"/>
              <a:gd name="connsiteX11" fmla="*/ 48503 w 2259983"/>
              <a:gd name="connsiteY11" fmla="*/ 3097549 h 4935659"/>
              <a:gd name="connsiteX12" fmla="*/ 318195 w 2259983"/>
              <a:gd name="connsiteY12" fmla="*/ 3687045 h 4935659"/>
              <a:gd name="connsiteX13" fmla="*/ 102442 w 2259983"/>
              <a:gd name="connsiteY13" fmla="*/ 4330130 h 4935659"/>
              <a:gd name="connsiteX14" fmla="*/ 560316 w 2259983"/>
              <a:gd name="connsiteY14" fmla="*/ 4486452 h 4935659"/>
              <a:gd name="connsiteX15" fmla="*/ 856270 w 2259983"/>
              <a:gd name="connsiteY15" fmla="*/ 4672303 h 4935659"/>
              <a:gd name="connsiteX0" fmla="*/ 856270 w 2259983"/>
              <a:gd name="connsiteY0" fmla="*/ 4672303 h 4935659"/>
              <a:gd name="connsiteX1" fmla="*/ 1216451 w 2259983"/>
              <a:gd name="connsiteY1" fmla="*/ 4843143 h 4935659"/>
              <a:gd name="connsiteX2" fmla="*/ 1551498 w 2259983"/>
              <a:gd name="connsiteY2" fmla="*/ 4117207 h 4935659"/>
              <a:gd name="connsiteX3" fmla="*/ 1886545 w 2259983"/>
              <a:gd name="connsiteY3" fmla="*/ 3433152 h 4935659"/>
              <a:gd name="connsiteX4" fmla="*/ 2207632 w 2259983"/>
              <a:gd name="connsiteY4" fmla="*/ 2434990 h 4935659"/>
              <a:gd name="connsiteX5" fmla="*/ 2200652 w 2259983"/>
              <a:gd name="connsiteY5" fmla="*/ 1290245 h 4935659"/>
              <a:gd name="connsiteX6" fmla="*/ 2095950 w 2259983"/>
              <a:gd name="connsiteY6" fmla="*/ 613170 h 4935659"/>
              <a:gd name="connsiteX7" fmla="*/ 1774537 w 2259983"/>
              <a:gd name="connsiteY7" fmla="*/ 150073 h 4935659"/>
              <a:gd name="connsiteX8" fmla="*/ 595217 w 2259983"/>
              <a:gd name="connsiteY8" fmla="*/ 1513610 h 4935659"/>
              <a:gd name="connsiteX9" fmla="*/ 246210 w 2259983"/>
              <a:gd name="connsiteY9" fmla="*/ 2016181 h 4935659"/>
              <a:gd name="connsiteX10" fmla="*/ 32951 w 2259983"/>
              <a:gd name="connsiteY10" fmla="*/ 2667364 h 4935659"/>
              <a:gd name="connsiteX11" fmla="*/ 48503 w 2259983"/>
              <a:gd name="connsiteY11" fmla="*/ 3097549 h 4935659"/>
              <a:gd name="connsiteX12" fmla="*/ 318195 w 2259983"/>
              <a:gd name="connsiteY12" fmla="*/ 3687045 h 4935659"/>
              <a:gd name="connsiteX13" fmla="*/ 102442 w 2259983"/>
              <a:gd name="connsiteY13" fmla="*/ 4330130 h 4935659"/>
              <a:gd name="connsiteX14" fmla="*/ 560316 w 2259983"/>
              <a:gd name="connsiteY14" fmla="*/ 4486452 h 4935659"/>
              <a:gd name="connsiteX15" fmla="*/ 856270 w 2259983"/>
              <a:gd name="connsiteY15" fmla="*/ 4672303 h 493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59983" h="4935659">
                <a:moveTo>
                  <a:pt x="856270" y="4672303"/>
                </a:moveTo>
                <a:cubicBezTo>
                  <a:pt x="1007968" y="4760138"/>
                  <a:pt x="1100580" y="4935659"/>
                  <a:pt x="1216451" y="4843143"/>
                </a:cubicBezTo>
                <a:cubicBezTo>
                  <a:pt x="1332322" y="4750627"/>
                  <a:pt x="1439816" y="4352205"/>
                  <a:pt x="1551498" y="4117207"/>
                </a:cubicBezTo>
                <a:cubicBezTo>
                  <a:pt x="1663180" y="3882209"/>
                  <a:pt x="1777189" y="3713521"/>
                  <a:pt x="1886545" y="3433152"/>
                </a:cubicBezTo>
                <a:cubicBezTo>
                  <a:pt x="1995901" y="3152783"/>
                  <a:pt x="2155281" y="2792141"/>
                  <a:pt x="2207632" y="2434990"/>
                </a:cubicBezTo>
                <a:cubicBezTo>
                  <a:pt x="2259983" y="2077839"/>
                  <a:pt x="2219266" y="1593882"/>
                  <a:pt x="2200652" y="1290245"/>
                </a:cubicBezTo>
                <a:cubicBezTo>
                  <a:pt x="2182038" y="986608"/>
                  <a:pt x="2166969" y="803199"/>
                  <a:pt x="2095950" y="613170"/>
                </a:cubicBezTo>
                <a:cubicBezTo>
                  <a:pt x="2024931" y="423141"/>
                  <a:pt x="2024659" y="0"/>
                  <a:pt x="1774537" y="150073"/>
                </a:cubicBezTo>
                <a:cubicBezTo>
                  <a:pt x="1524415" y="300146"/>
                  <a:pt x="849938" y="1202592"/>
                  <a:pt x="595217" y="1513610"/>
                </a:cubicBezTo>
                <a:cubicBezTo>
                  <a:pt x="340496" y="1824628"/>
                  <a:pt x="339921" y="1823889"/>
                  <a:pt x="246210" y="2016181"/>
                </a:cubicBezTo>
                <a:cubicBezTo>
                  <a:pt x="152499" y="2208473"/>
                  <a:pt x="65902" y="2487136"/>
                  <a:pt x="32951" y="2667364"/>
                </a:cubicBezTo>
                <a:cubicBezTo>
                  <a:pt x="0" y="2847592"/>
                  <a:pt x="962" y="2927602"/>
                  <a:pt x="48503" y="3097549"/>
                </a:cubicBezTo>
                <a:cubicBezTo>
                  <a:pt x="96044" y="3267496"/>
                  <a:pt x="309205" y="3481615"/>
                  <a:pt x="318195" y="3687045"/>
                </a:cubicBezTo>
                <a:cubicBezTo>
                  <a:pt x="327185" y="3892475"/>
                  <a:pt x="62089" y="4196896"/>
                  <a:pt x="102442" y="4330130"/>
                </a:cubicBezTo>
                <a:cubicBezTo>
                  <a:pt x="142796" y="4463365"/>
                  <a:pt x="443286" y="4413747"/>
                  <a:pt x="560316" y="4486452"/>
                </a:cubicBezTo>
                <a:lnTo>
                  <a:pt x="856270" y="4672303"/>
                </a:lnTo>
                <a:close/>
              </a:path>
            </a:pathLst>
          </a:custGeom>
          <a:noFill/>
          <a:ln w="25400">
            <a:solidFill>
              <a:srgbClr val="FF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pic>
        <p:nvPicPr>
          <p:cNvPr id="479" name="Picture 3"/>
          <p:cNvPicPr/>
          <p:nvPr/>
        </p:nvPicPr>
        <p:blipFill>
          <a:blip r:embed="rId4"/>
          <a:stretch/>
        </p:blipFill>
        <p:spPr>
          <a:xfrm>
            <a:off x="10613520" y="7571160"/>
            <a:ext cx="275400" cy="461160"/>
          </a:xfrm>
          <a:prstGeom prst="rect">
            <a:avLst/>
          </a:prstGeom>
          <a:noFill/>
          <a:ln w="9525">
            <a:noFill/>
          </a:ln>
        </p:spPr>
      </p:pic>
      <p:cxnSp>
        <p:nvCxnSpPr>
          <p:cNvPr id="482" name="Straight Connector 31"/>
          <p:cNvCxnSpPr/>
          <p:nvPr/>
        </p:nvCxnSpPr>
        <p:spPr>
          <a:xfrm>
            <a:off x="394200" y="1890360"/>
            <a:ext cx="27000" cy="6278760"/>
          </a:xfrm>
          <a:prstGeom prst="straightConnector1">
            <a:avLst/>
          </a:prstGeom>
          <a:ln w="25400">
            <a:solidFill>
              <a:schemeClr val="lt1">
                <a:alpha val="60000"/>
              </a:schemeClr>
            </a:solidFill>
            <a:round/>
          </a:ln>
        </p:spPr>
      </p:cxnSp>
      <p:cxnSp>
        <p:nvCxnSpPr>
          <p:cNvPr id="486" name="Straight Arrow Connector 55"/>
          <p:cNvCxnSpPr>
            <a:cxnSpLocks/>
          </p:cNvCxnSpPr>
          <p:nvPr/>
        </p:nvCxnSpPr>
        <p:spPr>
          <a:xfrm flipV="1">
            <a:off x="4118760" y="4083660"/>
            <a:ext cx="227209" cy="659160"/>
          </a:xfrm>
          <a:prstGeom prst="straightConnector1">
            <a:avLst/>
          </a:prstGeom>
          <a:ln w="50800">
            <a:solidFill>
              <a:srgbClr val="FFC000"/>
            </a:solidFill>
            <a:round/>
            <a:tailEnd type="arrow" w="med" len="med"/>
          </a:ln>
        </p:spPr>
      </p:cxnSp>
      <p:cxnSp>
        <p:nvCxnSpPr>
          <p:cNvPr id="487" name="Straight Arrow Connector 56"/>
          <p:cNvCxnSpPr>
            <a:cxnSpLocks/>
          </p:cNvCxnSpPr>
          <p:nvPr/>
        </p:nvCxnSpPr>
        <p:spPr>
          <a:xfrm flipV="1">
            <a:off x="4118760" y="2794571"/>
            <a:ext cx="406080" cy="663049"/>
          </a:xfrm>
          <a:prstGeom prst="straightConnector1">
            <a:avLst/>
          </a:prstGeom>
          <a:ln w="50800">
            <a:solidFill>
              <a:srgbClr val="FFC000"/>
            </a:solidFill>
            <a:round/>
            <a:tailEnd type="arrow" w="med" len="med"/>
          </a:ln>
        </p:spPr>
      </p:cxnSp>
      <p:cxnSp>
        <p:nvCxnSpPr>
          <p:cNvPr id="488" name="Straight Arrow Connector 57"/>
          <p:cNvCxnSpPr>
            <a:cxnSpLocks/>
          </p:cNvCxnSpPr>
          <p:nvPr/>
        </p:nvCxnSpPr>
        <p:spPr>
          <a:xfrm flipV="1">
            <a:off x="4703960" y="2342508"/>
            <a:ext cx="320103" cy="852755"/>
          </a:xfrm>
          <a:prstGeom prst="straightConnector1">
            <a:avLst/>
          </a:prstGeom>
          <a:ln w="50800">
            <a:solidFill>
              <a:srgbClr val="FFC000"/>
            </a:solidFill>
            <a:round/>
            <a:tailEnd type="arrow" w="med" len="med"/>
          </a:ln>
        </p:spPr>
      </p:cxnSp>
      <p:cxnSp>
        <p:nvCxnSpPr>
          <p:cNvPr id="495" name="Straight Arrow Connector 73"/>
          <p:cNvCxnSpPr>
            <a:cxnSpLocks/>
          </p:cNvCxnSpPr>
          <p:nvPr/>
        </p:nvCxnSpPr>
        <p:spPr>
          <a:xfrm flipV="1">
            <a:off x="5319684" y="1292580"/>
            <a:ext cx="80154" cy="758916"/>
          </a:xfrm>
          <a:prstGeom prst="straightConnector1">
            <a:avLst/>
          </a:prstGeom>
          <a:ln w="50800">
            <a:solidFill>
              <a:srgbClr val="FFC000"/>
            </a:solidFill>
            <a:round/>
            <a:tailEnd type="arrow" w="med" len="med"/>
          </a:ln>
        </p:spPr>
      </p:cxnSp>
      <p:grpSp>
        <p:nvGrpSpPr>
          <p:cNvPr id="499" name="Group 56"/>
          <p:cNvGrpSpPr/>
          <p:nvPr/>
        </p:nvGrpSpPr>
        <p:grpSpPr>
          <a:xfrm>
            <a:off x="2087640" y="7628760"/>
            <a:ext cx="3455280" cy="476640"/>
            <a:chOff x="2087640" y="7628760"/>
            <a:chExt cx="3455280" cy="476640"/>
          </a:xfrm>
        </p:grpSpPr>
        <p:sp>
          <p:nvSpPr>
            <p:cNvPr id="500" name="Rectangle 89"/>
            <p:cNvSpPr/>
            <p:nvPr/>
          </p:nvSpPr>
          <p:spPr>
            <a:xfrm>
              <a:off x="2087640" y="7628760"/>
              <a:ext cx="3455280" cy="459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chemeClr val="dk1"/>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dk1"/>
                  </a:solidFill>
                  <a:effectLst/>
                  <a:uFillTx/>
                  <a:latin typeface="Calibri"/>
                </a:rPr>
                <a:t>Courtesy of UCSB Library Geospatial Collection</a:t>
              </a:r>
              <a:endParaRPr lang="en-US" sz="1200" b="0" u="none" strike="noStrike">
                <a:solidFill>
                  <a:srgbClr val="FFFFFF"/>
                </a:solidFill>
                <a:effectLst/>
                <a:uFillTx/>
                <a:latin typeface="Arial"/>
              </a:endParaRPr>
            </a:p>
          </p:txBody>
        </p:sp>
        <p:sp>
          <p:nvSpPr>
            <p:cNvPr id="501" name="Rectangle 90"/>
            <p:cNvSpPr/>
            <p:nvPr/>
          </p:nvSpPr>
          <p:spPr>
            <a:xfrm>
              <a:off x="2098080" y="7644960"/>
              <a:ext cx="3432240" cy="46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chemeClr val="dk1"/>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dk1"/>
                  </a:solidFill>
                  <a:effectLst/>
                  <a:uFillTx/>
                  <a:latin typeface="Calibri"/>
                </a:rPr>
                <a:t>Courtesy of UCSB Library Geospatial Collection</a:t>
              </a:r>
              <a:endParaRPr lang="en-US" sz="1200" b="0" u="none" strike="noStrike">
                <a:solidFill>
                  <a:srgbClr val="FFFFFF"/>
                </a:solidFill>
                <a:effectLst/>
                <a:uFillTx/>
                <a:latin typeface="Arial"/>
              </a:endParaRPr>
            </a:p>
          </p:txBody>
        </p:sp>
        <p:sp>
          <p:nvSpPr>
            <p:cNvPr id="502" name="Rectangle 91"/>
            <p:cNvSpPr/>
            <p:nvPr/>
          </p:nvSpPr>
          <p:spPr>
            <a:xfrm>
              <a:off x="2094120" y="7628760"/>
              <a:ext cx="3373560" cy="46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rgbClr val="FFFFFF"/>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lt1"/>
                  </a:solidFill>
                  <a:effectLst/>
                  <a:uFillTx/>
                  <a:latin typeface="Calibri"/>
                </a:rPr>
                <a:t>Courtesy of UCSB Library Geospatial Collection</a:t>
              </a:r>
              <a:endParaRPr lang="en-US" sz="1200" b="0" u="none" strike="noStrike">
                <a:solidFill>
                  <a:srgbClr val="FFFFFF"/>
                </a:solidFill>
                <a:effectLst/>
                <a:uFillTx/>
                <a:latin typeface="Arial"/>
              </a:endParaRPr>
            </a:p>
          </p:txBody>
        </p:sp>
      </p:grpSp>
      <p:cxnSp>
        <p:nvCxnSpPr>
          <p:cNvPr id="505" name="Straight Connector 38"/>
          <p:cNvCxnSpPr/>
          <p:nvPr/>
        </p:nvCxnSpPr>
        <p:spPr>
          <a:xfrm>
            <a:off x="3530880" y="3379320"/>
            <a:ext cx="439920" cy="275400"/>
          </a:xfrm>
          <a:prstGeom prst="straightConnector1">
            <a:avLst/>
          </a:prstGeom>
          <a:ln w="101600">
            <a:solidFill>
              <a:srgbClr val="FFFF00"/>
            </a:solidFill>
            <a:round/>
          </a:ln>
        </p:spPr>
      </p:cxnSp>
      <p:cxnSp>
        <p:nvCxnSpPr>
          <p:cNvPr id="506" name="Straight Connector 39"/>
          <p:cNvCxnSpPr/>
          <p:nvPr/>
        </p:nvCxnSpPr>
        <p:spPr>
          <a:xfrm flipH="1">
            <a:off x="3530880" y="3379320"/>
            <a:ext cx="439920" cy="275400"/>
          </a:xfrm>
          <a:prstGeom prst="straightConnector1">
            <a:avLst/>
          </a:prstGeom>
          <a:ln w="101600">
            <a:solidFill>
              <a:srgbClr val="FFFF00"/>
            </a:solidFill>
            <a:round/>
          </a:ln>
        </p:spPr>
      </p:cxnSp>
      <p:sp>
        <p:nvSpPr>
          <p:cNvPr id="507" name="Freeform 44"/>
          <p:cNvSpPr/>
          <p:nvPr/>
        </p:nvSpPr>
        <p:spPr>
          <a:xfrm>
            <a:off x="238680" y="1613520"/>
            <a:ext cx="3062520" cy="6258600"/>
          </a:xfrm>
          <a:custGeom>
            <a:avLst/>
            <a:gdLst>
              <a:gd name="textAreaLeft" fmla="*/ 0 w 3062520"/>
              <a:gd name="textAreaRight" fmla="*/ 3063600 w 3062520"/>
              <a:gd name="textAreaTop" fmla="*/ 0 h 6258600"/>
              <a:gd name="textAreaBottom" fmla="*/ 6259680 h 6258600"/>
              <a:gd name="GluePoint1X" fmla="*/ 1758202 w 3063688"/>
              <a:gd name="GluePoint1Y" fmla="*/ 0 h 6259606"/>
              <a:gd name="GluePoint2X" fmla="*/ 2497790 w 3063688"/>
              <a:gd name="GluePoint2Y" fmla="*/ 793377 h 6259606"/>
              <a:gd name="GluePoint3X" fmla="*/ 2269190 w 3063688"/>
              <a:gd name="GluePoint3Y" fmla="*/ 2003612 h 6259606"/>
              <a:gd name="GluePoint4X" fmla="*/ 2482578 w 3063688"/>
              <a:gd name="GluePoint4Y" fmla="*/ 2616367 h 6259606"/>
              <a:gd name="GluePoint5X" fmla="*/ 2780179 w 3063688"/>
              <a:gd name="GluePoint5Y" fmla="*/ 3697941 h 6259606"/>
              <a:gd name="GluePoint6X" fmla="*/ 3008779 w 3063688"/>
              <a:gd name="GluePoint6Y" fmla="*/ 4477871 h 6259606"/>
              <a:gd name="GluePoint7X" fmla="*/ 2881032 w 3063688"/>
              <a:gd name="GluePoint7Y" fmla="*/ 4961965 h 6259606"/>
              <a:gd name="GluePoint8X" fmla="*/ 1912843 w 3063688"/>
              <a:gd name="GluePoint8Y" fmla="*/ 5815853 h 6259606"/>
              <a:gd name="GluePoint9X" fmla="*/ 937932 w 3063688"/>
              <a:gd name="GluePoint9Y" fmla="*/ 6259606 h 6259606"/>
              <a:gd name="GluePoint10X" fmla="*/ 292473 w 3063688"/>
              <a:gd name="GluePoint10Y" fmla="*/ 5815853 h 6259606"/>
              <a:gd name="GluePoint11X" fmla="*/ 23532 w 3063688"/>
              <a:gd name="GluePoint11Y" fmla="*/ 4740088 h 6259606"/>
              <a:gd name="GluePoint12X" fmla="*/ 151279 w 3063688"/>
              <a:gd name="GluePoint12Y" fmla="*/ 3267635 h 6259606"/>
              <a:gd name="GluePoint13X" fmla="*/ 366432 w 3063688"/>
              <a:gd name="GluePoint13Y" fmla="*/ 2312894 h 6259606"/>
              <a:gd name="GluePoint14X" fmla="*/ 151279 w 3063688"/>
              <a:gd name="GluePoint14Y" fmla="*/ 1129553 h 6259606"/>
              <a:gd name="GluePoint15X" fmla="*/ 252132 w 3063688"/>
              <a:gd name="GluePoint15Y" fmla="*/ 275665 h 6259606"/>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 ang="0">
                <a:pos x="GluePoint11X" y="GluePoint11Y"/>
              </a:cxn>
              <a:cxn ang="0">
                <a:pos x="GluePoint12X" y="GluePoint12Y"/>
              </a:cxn>
              <a:cxn ang="0">
                <a:pos x="GluePoint13X" y="GluePoint13Y"/>
              </a:cxn>
              <a:cxn ang="0">
                <a:pos x="GluePoint14X" y="GluePoint14Y"/>
              </a:cxn>
              <a:cxn ang="0">
                <a:pos x="GluePoint15X" y="GluePoint15Y"/>
              </a:cxn>
            </a:cxnLst>
            <a:rect l="textAreaLeft" t="textAreaTop" r="textAreaRight" b="textAreaBottom"/>
            <a:pathLst>
              <a:path w="3063688" h="6259606">
                <a:moveTo>
                  <a:pt x="1758202" y="0"/>
                </a:moveTo>
                <a:cubicBezTo>
                  <a:pt x="2085413" y="229721"/>
                  <a:pt x="2412625" y="459442"/>
                  <a:pt x="2497790" y="793377"/>
                </a:cubicBezTo>
                <a:cubicBezTo>
                  <a:pt x="2582955" y="1127312"/>
                  <a:pt x="2271725" y="1699780"/>
                  <a:pt x="2269190" y="2003612"/>
                </a:cubicBezTo>
                <a:cubicBezTo>
                  <a:pt x="2266655" y="2307444"/>
                  <a:pt x="2397413" y="2333979"/>
                  <a:pt x="2482578" y="2616367"/>
                </a:cubicBezTo>
                <a:cubicBezTo>
                  <a:pt x="2567743" y="2898755"/>
                  <a:pt x="2692479" y="3387690"/>
                  <a:pt x="2780179" y="3697941"/>
                </a:cubicBezTo>
                <a:cubicBezTo>
                  <a:pt x="2867879" y="4008192"/>
                  <a:pt x="2991970" y="4267200"/>
                  <a:pt x="3008779" y="4477871"/>
                </a:cubicBezTo>
                <a:cubicBezTo>
                  <a:pt x="3025588" y="4688542"/>
                  <a:pt x="3063688" y="4738968"/>
                  <a:pt x="2881032" y="4961965"/>
                </a:cubicBezTo>
                <a:cubicBezTo>
                  <a:pt x="2698376" y="5184962"/>
                  <a:pt x="2236693" y="5599580"/>
                  <a:pt x="1912843" y="5815853"/>
                </a:cubicBezTo>
                <a:cubicBezTo>
                  <a:pt x="1588993" y="6032126"/>
                  <a:pt x="1207994" y="6259606"/>
                  <a:pt x="937932" y="6259606"/>
                </a:cubicBezTo>
                <a:cubicBezTo>
                  <a:pt x="667870" y="6259606"/>
                  <a:pt x="444873" y="6069106"/>
                  <a:pt x="292473" y="5815853"/>
                </a:cubicBezTo>
                <a:cubicBezTo>
                  <a:pt x="140073" y="5562600"/>
                  <a:pt x="47064" y="5164791"/>
                  <a:pt x="23532" y="4740088"/>
                </a:cubicBezTo>
                <a:cubicBezTo>
                  <a:pt x="0" y="4315385"/>
                  <a:pt x="94129" y="3672167"/>
                  <a:pt x="151279" y="3267635"/>
                </a:cubicBezTo>
                <a:cubicBezTo>
                  <a:pt x="208429" y="2863103"/>
                  <a:pt x="366432" y="2669241"/>
                  <a:pt x="366432" y="2312894"/>
                </a:cubicBezTo>
                <a:cubicBezTo>
                  <a:pt x="366432" y="1956547"/>
                  <a:pt x="170329" y="1469091"/>
                  <a:pt x="151279" y="1129553"/>
                </a:cubicBezTo>
                <a:cubicBezTo>
                  <a:pt x="132229" y="790015"/>
                  <a:pt x="192180" y="532840"/>
                  <a:pt x="252132" y="275665"/>
                </a:cubicBezTo>
              </a:path>
            </a:pathLst>
          </a:custGeom>
          <a:noFill/>
          <a:ln w="38100">
            <a:solidFill>
              <a:schemeClr val="lt1">
                <a:alpha val="62000"/>
              </a:schemeClr>
            </a:solidFill>
            <a:prstDash val="sys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2" name="Freeform 27">
            <a:extLst>
              <a:ext uri="{FF2B5EF4-FFF2-40B4-BE49-F238E27FC236}">
                <a16:creationId xmlns="" xmlns:a16="http://schemas.microsoft.com/office/drawing/2014/main" id="{AEA35319-4B36-7112-CF24-4532D9DC433F}"/>
              </a:ext>
            </a:extLst>
          </p:cNvPr>
          <p:cNvSpPr/>
          <p:nvPr/>
        </p:nvSpPr>
        <p:spPr>
          <a:xfrm>
            <a:off x="1223640" y="20880"/>
            <a:ext cx="4437360" cy="8125560"/>
          </a:xfrm>
          <a:custGeom>
            <a:avLst/>
            <a:gdLst>
              <a:gd name="textAreaLeft" fmla="*/ 0 w 4437360"/>
              <a:gd name="textAreaRight" fmla="*/ 4438440 w 4437360"/>
              <a:gd name="textAreaTop" fmla="*/ 0 h 8125560"/>
              <a:gd name="textAreaBottom" fmla="*/ 8126640 h 8125560"/>
              <a:gd name="GluePoint1X" fmla="*/ 2275058 w 2336381"/>
              <a:gd name="GluePoint1Y" fmla="*/ 0 h 4223407"/>
              <a:gd name="GluePoint2X" fmla="*/ 2267108 w 2336381"/>
              <a:gd name="GluePoint2Y" fmla="*/ 361767 h 4223407"/>
              <a:gd name="GluePoint3X" fmla="*/ 2320007 w 2336381"/>
              <a:gd name="GluePoint3Y" fmla="*/ 732061 h 4223407"/>
              <a:gd name="GluePoint4X" fmla="*/ 2168866 w 2336381"/>
              <a:gd name="GluePoint4Y" fmla="*/ 1540663 h 4223407"/>
              <a:gd name="GluePoint5X" fmla="*/ 1942155 w 2336381"/>
              <a:gd name="GluePoint5Y" fmla="*/ 2069655 h 4223407"/>
              <a:gd name="GluePoint6X" fmla="*/ 1692774 w 2336381"/>
              <a:gd name="GluePoint6Y" fmla="*/ 2462620 h 4223407"/>
              <a:gd name="GluePoint7X" fmla="*/ 1382936 w 2336381"/>
              <a:gd name="GluePoint7Y" fmla="*/ 3074739 h 4223407"/>
              <a:gd name="GluePoint8X" fmla="*/ 1005084 w 2336381"/>
              <a:gd name="GluePoint8Y" fmla="*/ 3467704 h 4223407"/>
              <a:gd name="GluePoint9X" fmla="*/ 483650 w 2336381"/>
              <a:gd name="GluePoint9Y" fmla="*/ 3928683 h 4223407"/>
              <a:gd name="GluePoint10X" fmla="*/ 0 w 2336381"/>
              <a:gd name="GluePoint10Y" fmla="*/ 4223407 h 4223407"/>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Lst>
            <a:rect l="textAreaLeft" t="textAreaTop" r="textAreaRight" b="textAreaBottom"/>
            <a:pathLst>
              <a:path w="2336381" h="4223407">
                <a:moveTo>
                  <a:pt x="2275058" y="0"/>
                </a:moveTo>
                <a:cubicBezTo>
                  <a:pt x="2270650" y="309208"/>
                  <a:pt x="2259617" y="239757"/>
                  <a:pt x="2267108" y="361767"/>
                </a:cubicBezTo>
                <a:cubicBezTo>
                  <a:pt x="2274600" y="483777"/>
                  <a:pt x="2336381" y="535578"/>
                  <a:pt x="2320007" y="732061"/>
                </a:cubicBezTo>
                <a:cubicBezTo>
                  <a:pt x="2303633" y="928544"/>
                  <a:pt x="2231841" y="1317731"/>
                  <a:pt x="2168866" y="1540663"/>
                </a:cubicBezTo>
                <a:cubicBezTo>
                  <a:pt x="2105891" y="1763595"/>
                  <a:pt x="2021504" y="1915996"/>
                  <a:pt x="1942155" y="2069655"/>
                </a:cubicBezTo>
                <a:cubicBezTo>
                  <a:pt x="1862806" y="2223315"/>
                  <a:pt x="1785977" y="2295106"/>
                  <a:pt x="1692774" y="2462620"/>
                </a:cubicBezTo>
                <a:cubicBezTo>
                  <a:pt x="1599571" y="2630134"/>
                  <a:pt x="1497551" y="2907225"/>
                  <a:pt x="1382936" y="3074739"/>
                </a:cubicBezTo>
                <a:cubicBezTo>
                  <a:pt x="1268321" y="3242253"/>
                  <a:pt x="1154965" y="3325380"/>
                  <a:pt x="1005084" y="3467704"/>
                </a:cubicBezTo>
                <a:cubicBezTo>
                  <a:pt x="855203" y="3610028"/>
                  <a:pt x="651164" y="3802733"/>
                  <a:pt x="483650" y="3928683"/>
                </a:cubicBezTo>
                <a:cubicBezTo>
                  <a:pt x="316136" y="4054634"/>
                  <a:pt x="316767" y="3928565"/>
                  <a:pt x="0" y="4223407"/>
                </a:cubicBezTo>
              </a:path>
            </a:pathLst>
          </a:custGeom>
          <a:noFill/>
          <a:ln w="76200">
            <a:solidFill>
              <a:srgbClr val="00B0F0"/>
            </a:solidFill>
            <a:round/>
            <a:tailEnd type="triangle" w="med" len="me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36" name="Freeform 55">
            <a:extLst>
              <a:ext uri="{FF2B5EF4-FFF2-40B4-BE49-F238E27FC236}">
                <a16:creationId xmlns="" xmlns:a16="http://schemas.microsoft.com/office/drawing/2014/main" id="{8344384D-5B70-B736-D8F2-D4386CB6F98D}"/>
              </a:ext>
            </a:extLst>
          </p:cNvPr>
          <p:cNvSpPr/>
          <p:nvPr/>
        </p:nvSpPr>
        <p:spPr>
          <a:xfrm>
            <a:off x="-83880" y="2470320"/>
            <a:ext cx="1623240" cy="4684320"/>
          </a:xfrm>
          <a:custGeom>
            <a:avLst/>
            <a:gdLst>
              <a:gd name="textAreaLeft" fmla="*/ 0 w 1623240"/>
              <a:gd name="textAreaRight" fmla="*/ 1624320 w 1623240"/>
              <a:gd name="textAreaTop" fmla="*/ 0 h 4684320"/>
              <a:gd name="textAreaBottom" fmla="*/ 4685400 h 4684320"/>
              <a:gd name="GluePoint1X" fmla="*/ 516000 w 1624320"/>
              <a:gd name="GluePoint1Y" fmla="*/ 4621784 h 4685384"/>
              <a:gd name="GluePoint2X" fmla="*/ 580800 w 1624320"/>
              <a:gd name="GluePoint2Y" fmla="*/ 4621784 h 4685384"/>
              <a:gd name="GluePoint3X" fmla="*/ 962400 w 1624320"/>
              <a:gd name="GluePoint3Y" fmla="*/ 4283384 h 4685384"/>
              <a:gd name="GluePoint4X" fmla="*/ 961840 w 1624320"/>
              <a:gd name="GluePoint4Y" fmla="*/ 3660829 h 4685384"/>
              <a:gd name="GluePoint5X" fmla="*/ 1185600 w 1624320"/>
              <a:gd name="GluePoint5Y" fmla="*/ 3304184 h 4685384"/>
              <a:gd name="GluePoint6X" fmla="*/ 1480304 w 1624320"/>
              <a:gd name="GluePoint6Y" fmla="*/ 3084759 h 4685384"/>
              <a:gd name="GluePoint7X" fmla="*/ 1595517 w 1624320"/>
              <a:gd name="GluePoint7Y" fmla="*/ 1990226 h 4685384"/>
              <a:gd name="GluePoint8X" fmla="*/ 1307483 w 1624320"/>
              <a:gd name="GluePoint8Y" fmla="*/ 838086 h 4685384"/>
              <a:gd name="GluePoint9X" fmla="*/ 1041600 w 1624320"/>
              <a:gd name="GluePoint9Y" fmla="*/ 64184 h 4685384"/>
              <a:gd name="GluePoint10X" fmla="*/ 696000 w 1624320"/>
              <a:gd name="GluePoint10Y" fmla="*/ 452984 h 4685384"/>
              <a:gd name="GluePoint11X" fmla="*/ 228000 w 1624320"/>
              <a:gd name="GluePoint11Y" fmla="*/ 971384 h 4685384"/>
              <a:gd name="GluePoint12X" fmla="*/ 314400 w 1624320"/>
              <a:gd name="GluePoint12Y" fmla="*/ 1799384 h 4685384"/>
              <a:gd name="GluePoint13X" fmla="*/ 184800 w 1624320"/>
              <a:gd name="GluePoint13Y" fmla="*/ 2634584 h 4685384"/>
              <a:gd name="GluePoint14X" fmla="*/ 271200 w 1624320"/>
              <a:gd name="GluePoint14Y" fmla="*/ 3368984 h 4685384"/>
              <a:gd name="GluePoint15X" fmla="*/ 84000 w 1624320"/>
              <a:gd name="GluePoint15Y" fmla="*/ 3764984 h 4685384"/>
              <a:gd name="GluePoint16X" fmla="*/ 62400 w 1624320"/>
              <a:gd name="GluePoint16Y" fmla="*/ 4456184 h 4685384"/>
              <a:gd name="GluePoint17X" fmla="*/ 458400 w 1624320"/>
              <a:gd name="GluePoint17Y" fmla="*/ 4664984 h 4685384"/>
              <a:gd name="GluePoint18X" fmla="*/ 566400 w 1624320"/>
              <a:gd name="GluePoint18Y" fmla="*/ 4578584 h 4685384"/>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 ang="0">
                <a:pos x="GluePoint11X" y="GluePoint11Y"/>
              </a:cxn>
              <a:cxn ang="0">
                <a:pos x="GluePoint12X" y="GluePoint12Y"/>
              </a:cxn>
              <a:cxn ang="0">
                <a:pos x="GluePoint13X" y="GluePoint13Y"/>
              </a:cxn>
              <a:cxn ang="0">
                <a:pos x="GluePoint14X" y="GluePoint14Y"/>
              </a:cxn>
              <a:cxn ang="0">
                <a:pos x="GluePoint15X" y="GluePoint15Y"/>
              </a:cxn>
              <a:cxn ang="0">
                <a:pos x="GluePoint16X" y="GluePoint16Y"/>
              </a:cxn>
              <a:cxn ang="0">
                <a:pos x="GluePoint17X" y="GluePoint17Y"/>
              </a:cxn>
              <a:cxn ang="0">
                <a:pos x="GluePoint18X" y="GluePoint18Y"/>
              </a:cxn>
            </a:cxnLst>
            <a:rect l="textAreaLeft" t="textAreaTop" r="textAreaRight" b="textAreaBottom"/>
            <a:pathLst>
              <a:path w="1624320" h="4685384">
                <a:moveTo>
                  <a:pt x="516000" y="4621784"/>
                </a:moveTo>
                <a:cubicBezTo>
                  <a:pt x="511200" y="4649984"/>
                  <a:pt x="506400" y="4678184"/>
                  <a:pt x="580800" y="4621784"/>
                </a:cubicBezTo>
                <a:cubicBezTo>
                  <a:pt x="655200" y="4565384"/>
                  <a:pt x="898893" y="4443543"/>
                  <a:pt x="962400" y="4283384"/>
                </a:cubicBezTo>
                <a:cubicBezTo>
                  <a:pt x="1025907" y="4123225"/>
                  <a:pt x="924640" y="3824029"/>
                  <a:pt x="961840" y="3660829"/>
                </a:cubicBezTo>
                <a:cubicBezTo>
                  <a:pt x="999040" y="3497629"/>
                  <a:pt x="1099189" y="3400196"/>
                  <a:pt x="1185600" y="3304184"/>
                </a:cubicBezTo>
                <a:cubicBezTo>
                  <a:pt x="1272011" y="3208172"/>
                  <a:pt x="1411985" y="3303752"/>
                  <a:pt x="1480304" y="3084759"/>
                </a:cubicBezTo>
                <a:cubicBezTo>
                  <a:pt x="1548623" y="2865766"/>
                  <a:pt x="1624320" y="2364671"/>
                  <a:pt x="1595517" y="1990226"/>
                </a:cubicBezTo>
                <a:cubicBezTo>
                  <a:pt x="1566714" y="1615781"/>
                  <a:pt x="1399803" y="1159093"/>
                  <a:pt x="1307483" y="838086"/>
                </a:cubicBezTo>
                <a:cubicBezTo>
                  <a:pt x="1215164" y="517079"/>
                  <a:pt x="1288053" y="189757"/>
                  <a:pt x="1041600" y="64184"/>
                </a:cubicBezTo>
                <a:cubicBezTo>
                  <a:pt x="939686" y="0"/>
                  <a:pt x="696000" y="452984"/>
                  <a:pt x="696000" y="452984"/>
                </a:cubicBezTo>
                <a:cubicBezTo>
                  <a:pt x="560400" y="604184"/>
                  <a:pt x="291600" y="746984"/>
                  <a:pt x="228000" y="971384"/>
                </a:cubicBezTo>
                <a:cubicBezTo>
                  <a:pt x="164400" y="1195784"/>
                  <a:pt x="321600" y="1522184"/>
                  <a:pt x="314400" y="1799384"/>
                </a:cubicBezTo>
                <a:cubicBezTo>
                  <a:pt x="307200" y="2076584"/>
                  <a:pt x="192000" y="2372984"/>
                  <a:pt x="184800" y="2634584"/>
                </a:cubicBezTo>
                <a:cubicBezTo>
                  <a:pt x="177600" y="2896184"/>
                  <a:pt x="288000" y="3180584"/>
                  <a:pt x="271200" y="3368984"/>
                </a:cubicBezTo>
                <a:cubicBezTo>
                  <a:pt x="254400" y="3557384"/>
                  <a:pt x="118800" y="3583784"/>
                  <a:pt x="84000" y="3764984"/>
                </a:cubicBezTo>
                <a:cubicBezTo>
                  <a:pt x="49200" y="3946184"/>
                  <a:pt x="0" y="4306184"/>
                  <a:pt x="62400" y="4456184"/>
                </a:cubicBezTo>
                <a:cubicBezTo>
                  <a:pt x="124800" y="4606184"/>
                  <a:pt x="374400" y="4644584"/>
                  <a:pt x="458400" y="4664984"/>
                </a:cubicBezTo>
                <a:cubicBezTo>
                  <a:pt x="542400" y="4685384"/>
                  <a:pt x="554400" y="4631984"/>
                  <a:pt x="566400" y="4578584"/>
                </a:cubicBezTo>
              </a:path>
            </a:pathLst>
          </a:custGeom>
          <a:noFill/>
          <a:ln w="28575">
            <a:solidFill>
              <a:srgbClr val="FF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38" name="Freeform: Shape 37">
            <a:extLst>
              <a:ext uri="{FF2B5EF4-FFF2-40B4-BE49-F238E27FC236}">
                <a16:creationId xmlns="" xmlns:a16="http://schemas.microsoft.com/office/drawing/2014/main" id="{D77860D2-7C96-960C-9324-8D8989558F8B}"/>
              </a:ext>
            </a:extLst>
          </p:cNvPr>
          <p:cNvSpPr/>
          <p:nvPr/>
        </p:nvSpPr>
        <p:spPr>
          <a:xfrm>
            <a:off x="5866543" y="6316109"/>
            <a:ext cx="1068513" cy="1502525"/>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 xmlns:a16="http://schemas.microsoft.com/office/drawing/2014/main" id="{74F14D5F-3235-2A5D-AA32-53420E496704}"/>
              </a:ext>
            </a:extLst>
          </p:cNvPr>
          <p:cNvSpPr/>
          <p:nvPr/>
        </p:nvSpPr>
        <p:spPr>
          <a:xfrm>
            <a:off x="3175771" y="4931596"/>
            <a:ext cx="1132524" cy="1684484"/>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 name="Straight Arrow Connector 63">
            <a:extLst>
              <a:ext uri="{FF2B5EF4-FFF2-40B4-BE49-F238E27FC236}">
                <a16:creationId xmlns="" xmlns:a16="http://schemas.microsoft.com/office/drawing/2014/main" id="{1BE0025B-63A1-2D29-5B2F-A2091D7B21CB}"/>
              </a:ext>
            </a:extLst>
          </p:cNvPr>
          <p:cNvCxnSpPr>
            <a:cxnSpLocks/>
          </p:cNvCxnSpPr>
          <p:nvPr/>
        </p:nvCxnSpPr>
        <p:spPr>
          <a:xfrm flipV="1">
            <a:off x="1921267" y="2041920"/>
            <a:ext cx="224320" cy="1337400"/>
          </a:xfrm>
          <a:prstGeom prst="straightConnector1">
            <a:avLst/>
          </a:prstGeom>
          <a:ln w="50800">
            <a:solidFill>
              <a:srgbClr val="FFC000"/>
            </a:solidFill>
            <a:round/>
            <a:tailEnd type="arrow" w="med" len="med"/>
          </a:ln>
        </p:spPr>
      </p:cxnSp>
      <p:cxnSp>
        <p:nvCxnSpPr>
          <p:cNvPr id="5" name="Straight Arrow Connector 50">
            <a:extLst>
              <a:ext uri="{FF2B5EF4-FFF2-40B4-BE49-F238E27FC236}">
                <a16:creationId xmlns="" xmlns:a16="http://schemas.microsoft.com/office/drawing/2014/main" id="{30D809D0-4495-DB3C-4BAA-BB0885C14BF3}"/>
              </a:ext>
            </a:extLst>
          </p:cNvPr>
          <p:cNvCxnSpPr>
            <a:cxnSpLocks/>
          </p:cNvCxnSpPr>
          <p:nvPr/>
        </p:nvCxnSpPr>
        <p:spPr>
          <a:xfrm flipH="1" flipV="1">
            <a:off x="1223280" y="1925640"/>
            <a:ext cx="344263" cy="2017080"/>
          </a:xfrm>
          <a:prstGeom prst="straightConnector1">
            <a:avLst/>
          </a:prstGeom>
          <a:ln w="76200">
            <a:solidFill>
              <a:srgbClr val="FFC000"/>
            </a:solidFill>
            <a:round/>
            <a:tailEnd type="arrow" w="med" len="med"/>
          </a:ln>
        </p:spPr>
      </p:cxnSp>
      <p:cxnSp>
        <p:nvCxnSpPr>
          <p:cNvPr id="6" name="Straight Arrow Connector 59">
            <a:extLst>
              <a:ext uri="{FF2B5EF4-FFF2-40B4-BE49-F238E27FC236}">
                <a16:creationId xmlns="" xmlns:a16="http://schemas.microsoft.com/office/drawing/2014/main" id="{9ABD4DCE-6CBB-473C-1D1C-73E49FF91F2B}"/>
              </a:ext>
            </a:extLst>
          </p:cNvPr>
          <p:cNvCxnSpPr>
            <a:cxnSpLocks/>
          </p:cNvCxnSpPr>
          <p:nvPr/>
        </p:nvCxnSpPr>
        <p:spPr>
          <a:xfrm rot="5400000" flipH="1" flipV="1">
            <a:off x="2204646" y="4148341"/>
            <a:ext cx="959847" cy="939066"/>
          </a:xfrm>
          <a:prstGeom prst="straightConnector1">
            <a:avLst/>
          </a:prstGeom>
          <a:ln w="50800">
            <a:solidFill>
              <a:srgbClr val="FFC000"/>
            </a:solidFill>
            <a:round/>
            <a:tailEnd type="arrow" w="med" len="med"/>
          </a:ln>
        </p:spPr>
      </p:cxnSp>
      <p:cxnSp>
        <p:nvCxnSpPr>
          <p:cNvPr id="7" name="Straight Arrow Connector 59">
            <a:extLst>
              <a:ext uri="{FF2B5EF4-FFF2-40B4-BE49-F238E27FC236}">
                <a16:creationId xmlns="" xmlns:a16="http://schemas.microsoft.com/office/drawing/2014/main" id="{A27D385C-0C84-9967-8146-2FCE6A58B389}"/>
              </a:ext>
            </a:extLst>
          </p:cNvPr>
          <p:cNvCxnSpPr>
            <a:cxnSpLocks/>
          </p:cNvCxnSpPr>
          <p:nvPr/>
        </p:nvCxnSpPr>
        <p:spPr>
          <a:xfrm rot="5400000" flipH="1" flipV="1">
            <a:off x="2334917" y="5332129"/>
            <a:ext cx="1048693" cy="567790"/>
          </a:xfrm>
          <a:prstGeom prst="straightConnector1">
            <a:avLst/>
          </a:prstGeom>
          <a:ln w="50800">
            <a:solidFill>
              <a:srgbClr val="FFC000"/>
            </a:solidFill>
            <a:round/>
            <a:tailEnd type="arrow" w="med" len="med"/>
          </a:ln>
        </p:spPr>
      </p:cxnSp>
      <p:cxnSp>
        <p:nvCxnSpPr>
          <p:cNvPr id="8" name="Straight Arrow Connector 59">
            <a:extLst>
              <a:ext uri="{FF2B5EF4-FFF2-40B4-BE49-F238E27FC236}">
                <a16:creationId xmlns="" xmlns:a16="http://schemas.microsoft.com/office/drawing/2014/main" id="{1F82B2EC-96A1-D41C-C435-F77C07CF9EA5}"/>
              </a:ext>
            </a:extLst>
          </p:cNvPr>
          <p:cNvCxnSpPr>
            <a:cxnSpLocks/>
          </p:cNvCxnSpPr>
          <p:nvPr/>
        </p:nvCxnSpPr>
        <p:spPr>
          <a:xfrm rot="5400000" flipH="1" flipV="1">
            <a:off x="1830391" y="3299902"/>
            <a:ext cx="1330614" cy="714922"/>
          </a:xfrm>
          <a:prstGeom prst="straightConnector1">
            <a:avLst/>
          </a:prstGeom>
          <a:ln w="50800">
            <a:solidFill>
              <a:srgbClr val="FFC000"/>
            </a:solidFill>
            <a:round/>
            <a:tailEnd type="arrow" w="med" len="med"/>
          </a:ln>
        </p:spPr>
      </p:cxnSp>
      <p:sp>
        <p:nvSpPr>
          <p:cNvPr id="27" name="Freeform: Shape 37">
            <a:extLst>
              <a:ext uri="{FF2B5EF4-FFF2-40B4-BE49-F238E27FC236}">
                <a16:creationId xmlns="" xmlns:a16="http://schemas.microsoft.com/office/drawing/2014/main" id="{D77860D2-7C96-960C-9324-8D8989558F8B}"/>
              </a:ext>
            </a:extLst>
          </p:cNvPr>
          <p:cNvSpPr/>
          <p:nvPr/>
        </p:nvSpPr>
        <p:spPr>
          <a:xfrm>
            <a:off x="6690283" y="4198593"/>
            <a:ext cx="597347" cy="837499"/>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37">
            <a:extLst>
              <a:ext uri="{FF2B5EF4-FFF2-40B4-BE49-F238E27FC236}">
                <a16:creationId xmlns="" xmlns:a16="http://schemas.microsoft.com/office/drawing/2014/main" id="{D77860D2-7C96-960C-9324-8D8989558F8B}"/>
              </a:ext>
            </a:extLst>
          </p:cNvPr>
          <p:cNvSpPr/>
          <p:nvPr/>
        </p:nvSpPr>
        <p:spPr>
          <a:xfrm>
            <a:off x="6677263" y="5692726"/>
            <a:ext cx="597347" cy="837499"/>
          </a:xfrm>
          <a:custGeom>
            <a:avLst/>
            <a:gdLst>
              <a:gd name="connsiteX0" fmla="*/ 687610 w 1341143"/>
              <a:gd name="connsiteY0" fmla="*/ 1502525 h 1502525"/>
              <a:gd name="connsiteX1" fmla="*/ 1252689 w 1341143"/>
              <a:gd name="connsiteY1" fmla="*/ 1225122 h 1502525"/>
              <a:gd name="connsiteX2" fmla="*/ 1324608 w 1341143"/>
              <a:gd name="connsiteY2" fmla="*/ 773060 h 1502525"/>
              <a:gd name="connsiteX3" fmla="*/ 1098576 w 1341143"/>
              <a:gd name="connsiteY3" fmla="*/ 207981 h 1502525"/>
              <a:gd name="connsiteX4" fmla="*/ 461579 w 1341143"/>
              <a:gd name="connsiteY4" fmla="*/ 12772 h 1502525"/>
              <a:gd name="connsiteX5" fmla="*/ 30064 w 1341143"/>
              <a:gd name="connsiteY5" fmla="*/ 526480 h 1502525"/>
              <a:gd name="connsiteX6" fmla="*/ 71161 w 1341143"/>
              <a:gd name="connsiteY6" fmla="*/ 896349 h 1502525"/>
              <a:gd name="connsiteX7" fmla="*/ 348563 w 1341143"/>
              <a:gd name="connsiteY7" fmla="*/ 1307316 h 1502525"/>
              <a:gd name="connsiteX8" fmla="*/ 625965 w 1341143"/>
              <a:gd name="connsiteY8" fmla="*/ 1440880 h 150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143" h="1502525">
                <a:moveTo>
                  <a:pt x="687610" y="1502525"/>
                </a:moveTo>
                <a:cubicBezTo>
                  <a:pt x="917066" y="1424612"/>
                  <a:pt x="1146523" y="1346699"/>
                  <a:pt x="1252689" y="1225122"/>
                </a:cubicBezTo>
                <a:cubicBezTo>
                  <a:pt x="1358855" y="1103544"/>
                  <a:pt x="1350293" y="942583"/>
                  <a:pt x="1324608" y="773060"/>
                </a:cubicBezTo>
                <a:cubicBezTo>
                  <a:pt x="1298923" y="603537"/>
                  <a:pt x="1242414" y="334696"/>
                  <a:pt x="1098576" y="207981"/>
                </a:cubicBezTo>
                <a:cubicBezTo>
                  <a:pt x="954738" y="81266"/>
                  <a:pt x="639664" y="-40311"/>
                  <a:pt x="461579" y="12772"/>
                </a:cubicBezTo>
                <a:cubicBezTo>
                  <a:pt x="283494" y="65855"/>
                  <a:pt x="95134" y="379217"/>
                  <a:pt x="30064" y="526480"/>
                </a:cubicBezTo>
                <a:cubicBezTo>
                  <a:pt x="-35006" y="673743"/>
                  <a:pt x="18078" y="766210"/>
                  <a:pt x="71161" y="896349"/>
                </a:cubicBezTo>
                <a:cubicBezTo>
                  <a:pt x="124244" y="1026488"/>
                  <a:pt x="256096" y="1216561"/>
                  <a:pt x="348563" y="1307316"/>
                </a:cubicBezTo>
                <a:cubicBezTo>
                  <a:pt x="441030" y="1398071"/>
                  <a:pt x="533497" y="1419475"/>
                  <a:pt x="625965" y="1440880"/>
                </a:cubicBezTo>
              </a:path>
            </a:pathLst>
          </a:custGeom>
          <a:noFill/>
          <a:ln w="317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3" name="Straight Arrow Connector 59">
            <a:extLst>
              <a:ext uri="{FF2B5EF4-FFF2-40B4-BE49-F238E27FC236}">
                <a16:creationId xmlns="" xmlns:a16="http://schemas.microsoft.com/office/drawing/2014/main" id="{A27D385C-0C84-9967-8146-2FCE6A58B389}"/>
              </a:ext>
            </a:extLst>
          </p:cNvPr>
          <p:cNvCxnSpPr>
            <a:cxnSpLocks/>
          </p:cNvCxnSpPr>
          <p:nvPr/>
        </p:nvCxnSpPr>
        <p:spPr>
          <a:xfrm rot="5400000" flipH="1" flipV="1">
            <a:off x="1157472" y="6807845"/>
            <a:ext cx="1078376" cy="484207"/>
          </a:xfrm>
          <a:prstGeom prst="straightConnector1">
            <a:avLst/>
          </a:prstGeom>
          <a:ln w="50800">
            <a:solidFill>
              <a:srgbClr val="FFC000"/>
            </a:solidFill>
            <a:round/>
            <a:tailEnd type="arrow" w="med" len="med"/>
          </a:ln>
        </p:spPr>
      </p:cxnSp>
      <p:cxnSp>
        <p:nvCxnSpPr>
          <p:cNvPr id="35" name="Straight Arrow Connector 59">
            <a:extLst>
              <a:ext uri="{FF2B5EF4-FFF2-40B4-BE49-F238E27FC236}">
                <a16:creationId xmlns="" xmlns:a16="http://schemas.microsoft.com/office/drawing/2014/main" id="{A27D385C-0C84-9967-8146-2FCE6A58B389}"/>
              </a:ext>
            </a:extLst>
          </p:cNvPr>
          <p:cNvCxnSpPr>
            <a:cxnSpLocks/>
          </p:cNvCxnSpPr>
          <p:nvPr/>
        </p:nvCxnSpPr>
        <p:spPr>
          <a:xfrm rot="5400000" flipH="1" flipV="1">
            <a:off x="2905248" y="4249840"/>
            <a:ext cx="1136249" cy="310587"/>
          </a:xfrm>
          <a:prstGeom prst="straightConnector1">
            <a:avLst/>
          </a:prstGeom>
          <a:ln w="50800">
            <a:solidFill>
              <a:srgbClr val="FFC000"/>
            </a:solidFill>
            <a:round/>
            <a:tailEnd type="arrow" w="med" len="med"/>
          </a:ln>
        </p:spPr>
      </p:cxnSp>
      <p:cxnSp>
        <p:nvCxnSpPr>
          <p:cNvPr id="42" name="Straight Arrow Connector 24"/>
          <p:cNvCxnSpPr/>
          <p:nvPr/>
        </p:nvCxnSpPr>
        <p:spPr>
          <a:xfrm>
            <a:off x="10328400" y="381600"/>
            <a:ext cx="692280" cy="1080"/>
          </a:xfrm>
          <a:prstGeom prst="straightConnector1">
            <a:avLst/>
          </a:prstGeom>
          <a:ln w="73025">
            <a:solidFill>
              <a:srgbClr val="FFFFFF"/>
            </a:solidFill>
            <a:round/>
            <a:tailEnd type="triangle" w="med" len="med"/>
          </a:ln>
        </p:spPr>
      </p:cxnSp>
      <p:sp>
        <p:nvSpPr>
          <p:cNvPr id="43" name="TextBox 25"/>
          <p:cNvSpPr/>
          <p:nvPr/>
        </p:nvSpPr>
        <p:spPr>
          <a:xfrm>
            <a:off x="9810000" y="49680"/>
            <a:ext cx="525240" cy="66384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3600" b="1" u="none" strike="noStrike">
                <a:solidFill>
                  <a:schemeClr val="lt1"/>
                </a:solidFill>
                <a:effectLst/>
                <a:uFillTx/>
                <a:latin typeface="Calibri"/>
              </a:rPr>
              <a:t>N</a:t>
            </a:r>
            <a:endParaRPr lang="en-US" sz="3600" b="0" u="none" strike="noStrike">
              <a:solidFill>
                <a:srgbClr val="FFFFFF"/>
              </a:solidFill>
              <a:effectLst/>
              <a:uFillTx/>
              <a:latin typeface="Arial"/>
            </a:endParaRPr>
          </a:p>
        </p:txBody>
      </p:sp>
      <p:cxnSp>
        <p:nvCxnSpPr>
          <p:cNvPr id="44" name="Straight Arrow Connector 75"/>
          <p:cNvCxnSpPr/>
          <p:nvPr/>
        </p:nvCxnSpPr>
        <p:spPr>
          <a:xfrm>
            <a:off x="10094760" y="443160"/>
            <a:ext cx="692280" cy="1080"/>
          </a:xfrm>
          <a:prstGeom prst="straightConnector1">
            <a:avLst/>
          </a:prstGeom>
          <a:ln w="73025">
            <a:solidFill>
              <a:srgbClr val="FFFFFF"/>
            </a:solidFill>
            <a:round/>
            <a:tailEnd type="triangle" w="med" len="med"/>
          </a:ln>
        </p:spPr>
      </p:cxnSp>
      <p:sp>
        <p:nvSpPr>
          <p:cNvPr id="45" name="TextBox 76"/>
          <p:cNvSpPr/>
          <p:nvPr/>
        </p:nvSpPr>
        <p:spPr>
          <a:xfrm>
            <a:off x="9576360" y="111240"/>
            <a:ext cx="525240" cy="66384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3600" b="1" u="none" strike="noStrike">
                <a:solidFill>
                  <a:schemeClr val="lt1"/>
                </a:solidFill>
                <a:effectLst/>
                <a:uFillTx/>
                <a:latin typeface="Calibri"/>
              </a:rPr>
              <a:t>N</a:t>
            </a:r>
            <a:endParaRPr lang="en-US" sz="3600" b="0" u="none" strike="noStrike">
              <a:solidFill>
                <a:srgbClr val="FFFFFF"/>
              </a:solidFill>
              <a:effectLst/>
              <a:uFillTx/>
              <a:latin typeface="Arial"/>
            </a:endParaRPr>
          </a:p>
        </p:txBody>
      </p:sp>
      <p:pic>
        <p:nvPicPr>
          <p:cNvPr id="46" name="Picture 2" descr="G:\Photos\Cell Phone Photos\2024\5-24\PXL_20240510_160320813.jpg"/>
          <p:cNvPicPr/>
          <p:nvPr/>
        </p:nvPicPr>
        <p:blipFill>
          <a:blip r:embed="rId5" cstate="print"/>
          <a:srcRect l="4444" t="2509" r="13333"/>
          <a:stretch/>
        </p:blipFill>
        <p:spPr>
          <a:xfrm rot="5400000">
            <a:off x="7329960" y="-812520"/>
            <a:ext cx="2829240" cy="4456080"/>
          </a:xfrm>
          <a:prstGeom prst="rect">
            <a:avLst/>
          </a:prstGeom>
          <a:noFill/>
          <a:ln w="0">
            <a:noFill/>
          </a:ln>
        </p:spPr>
      </p:pic>
      <p:cxnSp>
        <p:nvCxnSpPr>
          <p:cNvPr id="47" name="Straight Arrow Connector 84"/>
          <p:cNvCxnSpPr/>
          <p:nvPr/>
        </p:nvCxnSpPr>
        <p:spPr>
          <a:xfrm flipV="1">
            <a:off x="8522640" y="2271240"/>
            <a:ext cx="231480" cy="1268280"/>
          </a:xfrm>
          <a:prstGeom prst="straightConnector1">
            <a:avLst/>
          </a:prstGeom>
          <a:ln w="101600">
            <a:solidFill>
              <a:srgbClr val="FFC000"/>
            </a:solidFill>
            <a:round/>
            <a:tailEnd type="arrow" w="med" len="med"/>
          </a:ln>
        </p:spPr>
      </p:cxnSp>
      <p:sp>
        <p:nvSpPr>
          <p:cNvPr id="48" name="TextBox 85"/>
          <p:cNvSpPr/>
          <p:nvPr/>
        </p:nvSpPr>
        <p:spPr>
          <a:xfrm>
            <a:off x="7889040" y="3654000"/>
            <a:ext cx="1285200" cy="429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dirty="0">
                <a:solidFill>
                  <a:schemeClr val="lt1"/>
                </a:solidFill>
                <a:effectLst/>
                <a:uFillTx/>
                <a:latin typeface="Calibri"/>
              </a:rPr>
              <a:t>Fire Draft</a:t>
            </a:r>
            <a:endParaRPr lang="en-US" sz="2200" b="0" u="none" strike="noStrike" dirty="0">
              <a:solidFill>
                <a:srgbClr val="FFFFFF"/>
              </a:solidFill>
              <a:effectLst/>
              <a:uFillTx/>
              <a:latin typeface="Arial"/>
            </a:endParaRPr>
          </a:p>
        </p:txBody>
      </p:sp>
      <p:cxnSp>
        <p:nvCxnSpPr>
          <p:cNvPr id="49" name="Straight Arrow Connector 40"/>
          <p:cNvCxnSpPr/>
          <p:nvPr/>
        </p:nvCxnSpPr>
        <p:spPr>
          <a:xfrm flipH="1">
            <a:off x="4103640" y="2156040"/>
            <a:ext cx="3515040" cy="1325880"/>
          </a:xfrm>
          <a:prstGeom prst="straightConnector1">
            <a:avLst/>
          </a:prstGeom>
          <a:ln w="63500">
            <a:solidFill>
              <a:srgbClr val="FFFFFF"/>
            </a:solidFill>
            <a:round/>
            <a:tailEnd type="arrow" w="med" len="med"/>
          </a:ln>
        </p:spPr>
      </p:cxnSp>
      <p:sp>
        <p:nvSpPr>
          <p:cNvPr id="40" name="TextBox 47"/>
          <p:cNvSpPr/>
          <p:nvPr/>
        </p:nvSpPr>
        <p:spPr>
          <a:xfrm>
            <a:off x="501959" y="4464319"/>
            <a:ext cx="534331" cy="849173"/>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4800" b="1" u="none" strike="noStrike" dirty="0" smtClean="0">
                <a:solidFill>
                  <a:srgbClr val="C00000"/>
                </a:solidFill>
                <a:effectLst/>
                <a:uFillTx/>
                <a:latin typeface="Calibri"/>
              </a:rPr>
              <a:t>2</a:t>
            </a:r>
            <a:endParaRPr lang="en-US" sz="4800" b="0" u="none" strike="noStrike" dirty="0">
              <a:solidFill>
                <a:srgbClr val="C00000"/>
              </a:solidFill>
              <a:effectLst/>
              <a:uFillTx/>
              <a:latin typeface="Arial"/>
            </a:endParaRPr>
          </a:p>
        </p:txBody>
      </p:sp>
      <p:sp>
        <p:nvSpPr>
          <p:cNvPr id="41" name="TextBox 47"/>
          <p:cNvSpPr/>
          <p:nvPr/>
        </p:nvSpPr>
        <p:spPr>
          <a:xfrm>
            <a:off x="6077065" y="5068150"/>
            <a:ext cx="534331" cy="849173"/>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4800" b="1" u="none" strike="noStrike" dirty="0" smtClean="0">
                <a:solidFill>
                  <a:srgbClr val="C00000"/>
                </a:solidFill>
                <a:effectLst/>
                <a:uFillTx/>
                <a:latin typeface="Calibri"/>
              </a:rPr>
              <a:t>3</a:t>
            </a:r>
            <a:endParaRPr lang="en-US" sz="4800" b="0" u="none" strike="noStrike" dirty="0">
              <a:solidFill>
                <a:srgbClr val="C00000"/>
              </a:solidFill>
              <a:effectLst/>
              <a:uFillTx/>
              <a:latin typeface="Arial"/>
            </a:endParaRPr>
          </a:p>
        </p:txBody>
      </p:sp>
    </p:spTree>
    <p:extLst>
      <p:ext uri="{BB962C8B-B14F-4D97-AF65-F5344CB8AC3E}">
        <p14:creationId xmlns="" xmlns:p14="http://schemas.microsoft.com/office/powerpoint/2010/main" val="4557332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9" name="Picture 2" descr="G:\Photos\Cell Phone Photos\2024\5-24\PXL_20240510_160320813.jpg"/>
          <p:cNvPicPr/>
          <p:nvPr/>
        </p:nvPicPr>
        <p:blipFill>
          <a:blip r:embed="rId3"/>
          <a:stretch/>
        </p:blipFill>
        <p:spPr>
          <a:xfrm rot="5400000">
            <a:off x="1378080" y="-1349280"/>
            <a:ext cx="8228520" cy="10928880"/>
          </a:xfrm>
          <a:prstGeom prst="rect">
            <a:avLst/>
          </a:prstGeom>
          <a:noFill/>
          <a:ln w="0">
            <a:noFill/>
          </a:ln>
        </p:spPr>
      </p:pic>
      <p:pic>
        <p:nvPicPr>
          <p:cNvPr id="510" name="Picture 3"/>
          <p:cNvPicPr/>
          <p:nvPr/>
        </p:nvPicPr>
        <p:blipFill>
          <a:blip r:embed="rId4"/>
          <a:stretch/>
        </p:blipFill>
        <p:spPr>
          <a:xfrm>
            <a:off x="10635480" y="7647840"/>
            <a:ext cx="275400" cy="461160"/>
          </a:xfrm>
          <a:prstGeom prst="rect">
            <a:avLst/>
          </a:prstGeom>
          <a:noFill/>
          <a:ln w="9525">
            <a:noFill/>
          </a:ln>
        </p:spPr>
      </p:pic>
      <p:pic>
        <p:nvPicPr>
          <p:cNvPr id="511" name="Picture 3"/>
          <p:cNvPicPr/>
          <p:nvPr/>
        </p:nvPicPr>
        <p:blipFill>
          <a:blip r:embed="rId4"/>
          <a:stretch/>
        </p:blipFill>
        <p:spPr>
          <a:xfrm>
            <a:off x="10635480" y="7627320"/>
            <a:ext cx="275400" cy="461160"/>
          </a:xfrm>
          <a:prstGeom prst="rect">
            <a:avLst/>
          </a:prstGeom>
          <a:noFill/>
          <a:ln w="9525">
            <a:noFill/>
          </a:ln>
        </p:spPr>
      </p:pic>
      <p:sp>
        <p:nvSpPr>
          <p:cNvPr id="512" name="Freeform 4"/>
          <p:cNvSpPr/>
          <p:nvPr/>
        </p:nvSpPr>
        <p:spPr>
          <a:xfrm rot="255000">
            <a:off x="3869640" y="3438000"/>
            <a:ext cx="583920" cy="2475360"/>
          </a:xfrm>
          <a:custGeom>
            <a:avLst/>
            <a:gdLst>
              <a:gd name="textAreaLeft" fmla="*/ 0 w 583920"/>
              <a:gd name="textAreaRight" fmla="*/ 585000 w 583920"/>
              <a:gd name="textAreaTop" fmla="*/ 0 h 2475360"/>
              <a:gd name="textAreaBottom" fmla="*/ 2476440 h 2475360"/>
              <a:gd name="GluePoint1X" fmla="*/ 513292 w 513292"/>
              <a:gd name="GluePoint1Y" fmla="*/ 2476500 h 2476500"/>
              <a:gd name="GluePoint2X" fmla="*/ 183092 w 513292"/>
              <a:gd name="GluePoint2Y" fmla="*/ 1892300 h 2476500"/>
              <a:gd name="GluePoint3X" fmla="*/ 24342 w 513292"/>
              <a:gd name="GluePoint3Y" fmla="*/ 1460500 h 2476500"/>
              <a:gd name="GluePoint4X" fmla="*/ 37042 w 513292"/>
              <a:gd name="GluePoint4Y" fmla="*/ 952500 h 2476500"/>
              <a:gd name="GluePoint5X" fmla="*/ 157692 w 513292"/>
              <a:gd name="GluePoint5Y" fmla="*/ 514350 h 2476500"/>
              <a:gd name="GluePoint6X" fmla="*/ 373592 w 513292"/>
              <a:gd name="GluePoint6Y" fmla="*/ 0 h 2476500"/>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Lst>
            <a:rect l="textAreaLeft" t="textAreaTop" r="textAreaRight" b="textAreaBottom"/>
            <a:pathLst>
              <a:path w="513292" h="2476500">
                <a:moveTo>
                  <a:pt x="513292" y="2476500"/>
                </a:moveTo>
                <a:cubicBezTo>
                  <a:pt x="388938" y="2269066"/>
                  <a:pt x="264584" y="2061633"/>
                  <a:pt x="183092" y="1892300"/>
                </a:cubicBezTo>
                <a:cubicBezTo>
                  <a:pt x="101600" y="1722967"/>
                  <a:pt x="48684" y="1617133"/>
                  <a:pt x="24342" y="1460500"/>
                </a:cubicBezTo>
                <a:cubicBezTo>
                  <a:pt x="0" y="1303867"/>
                  <a:pt x="14817" y="1110191"/>
                  <a:pt x="37042" y="952500"/>
                </a:cubicBezTo>
                <a:cubicBezTo>
                  <a:pt x="59267" y="794809"/>
                  <a:pt x="101600" y="673100"/>
                  <a:pt x="157692" y="514350"/>
                </a:cubicBezTo>
                <a:cubicBezTo>
                  <a:pt x="213784" y="355600"/>
                  <a:pt x="293688" y="177800"/>
                  <a:pt x="373592" y="0"/>
                </a:cubicBezTo>
              </a:path>
            </a:pathLst>
          </a:custGeom>
          <a:noFill/>
          <a:ln w="63500">
            <a:solidFill>
              <a:srgbClr val="FFFFFF"/>
            </a:solidFill>
            <a:prstDash val="dashDot"/>
            <a:round/>
            <a:headEnd type="triangle" w="med" len="me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513" name="Oval 5"/>
          <p:cNvSpPr/>
          <p:nvPr/>
        </p:nvSpPr>
        <p:spPr>
          <a:xfrm>
            <a:off x="4910400" y="3884400"/>
            <a:ext cx="2188080" cy="2245680"/>
          </a:xfrm>
          <a:prstGeom prst="ellipse">
            <a:avLst/>
          </a:prstGeom>
          <a:noFill/>
          <a:ln>
            <a:solidFill>
              <a:srgbClr val="FFFFFF"/>
            </a:solidFill>
            <a:prstDash val="sysDash"/>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sp>
        <p:nvSpPr>
          <p:cNvPr id="514" name="TextBox 6"/>
          <p:cNvSpPr/>
          <p:nvPr/>
        </p:nvSpPr>
        <p:spPr>
          <a:xfrm>
            <a:off x="5256000" y="4402800"/>
            <a:ext cx="1505160" cy="7682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a:solidFill>
                  <a:schemeClr val="lt1"/>
                </a:solidFill>
                <a:effectLst/>
                <a:uFillTx/>
                <a:latin typeface="Calibri"/>
              </a:rPr>
              <a:t>Pre-Fire</a:t>
            </a:r>
            <a:endParaRPr lang="en-US" sz="2200" b="0" u="none" strike="noStrike">
              <a:solidFill>
                <a:srgbClr val="FFFFFF"/>
              </a:solidFill>
              <a:effectLst/>
              <a:uFillTx/>
              <a:latin typeface="Arial"/>
            </a:endParaRPr>
          </a:p>
          <a:p>
            <a:pPr algn="ctr" defTabSz="1097280">
              <a:lnSpc>
                <a:spcPct val="100000"/>
              </a:lnSpc>
            </a:pPr>
            <a:r>
              <a:rPr lang="en-US" sz="2200" b="1" u="none" strike="noStrike">
                <a:solidFill>
                  <a:schemeClr val="lt1"/>
                </a:solidFill>
                <a:effectLst/>
                <a:uFillTx/>
                <a:latin typeface="Calibri"/>
              </a:rPr>
              <a:t>Heartwood</a:t>
            </a:r>
            <a:endParaRPr lang="en-US" sz="2200" b="0" u="none" strike="noStrike">
              <a:solidFill>
                <a:srgbClr val="FFFFFF"/>
              </a:solidFill>
              <a:effectLst/>
              <a:uFillTx/>
              <a:latin typeface="Arial"/>
            </a:endParaRPr>
          </a:p>
        </p:txBody>
      </p:sp>
      <p:sp>
        <p:nvSpPr>
          <p:cNvPr id="515" name="TextBox 7"/>
          <p:cNvSpPr/>
          <p:nvPr/>
        </p:nvSpPr>
        <p:spPr>
          <a:xfrm>
            <a:off x="4910400" y="3308400"/>
            <a:ext cx="2059560" cy="3988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a:solidFill>
                  <a:schemeClr val="lt1"/>
                </a:solidFill>
                <a:effectLst/>
                <a:uFillTx/>
                <a:latin typeface="Calibri"/>
              </a:rPr>
              <a:t>Pre-Fire Sapwood</a:t>
            </a:r>
            <a:endParaRPr lang="en-US" sz="2000" b="0" u="none" strike="noStrike">
              <a:solidFill>
                <a:srgbClr val="FFFFFF"/>
              </a:solidFill>
              <a:effectLst/>
              <a:uFillTx/>
              <a:latin typeface="Arial"/>
            </a:endParaRPr>
          </a:p>
        </p:txBody>
      </p:sp>
      <p:sp>
        <p:nvSpPr>
          <p:cNvPr id="516" name="Freeform 8"/>
          <p:cNvSpPr/>
          <p:nvPr/>
        </p:nvSpPr>
        <p:spPr>
          <a:xfrm>
            <a:off x="4219200" y="2847600"/>
            <a:ext cx="3628080" cy="1612080"/>
          </a:xfrm>
          <a:custGeom>
            <a:avLst/>
            <a:gdLst>
              <a:gd name="textAreaLeft" fmla="*/ 0 w 3628080"/>
              <a:gd name="textAreaRight" fmla="*/ 3629160 w 3628080"/>
              <a:gd name="textAreaTop" fmla="*/ 0 h 1612080"/>
              <a:gd name="textAreaBottom" fmla="*/ 1613160 h 1612080"/>
              <a:gd name="GluePoint1X" fmla="*/ 0 w 3629241"/>
              <a:gd name="GluePoint1Y" fmla="*/ 829850 h 1612996"/>
              <a:gd name="GluePoint2X" fmla="*/ 632565 w 3629241"/>
              <a:gd name="GluePoint2Y" fmla="*/ 216075 h 1612996"/>
              <a:gd name="GluePoint3X" fmla="*/ 1208762 w 3629241"/>
              <a:gd name="GluePoint3Y" fmla="*/ 15658 h 1612996"/>
              <a:gd name="GluePoint4X" fmla="*/ 2248422 w 3629241"/>
              <a:gd name="GluePoint4Y" fmla="*/ 122129 h 1612996"/>
              <a:gd name="GluePoint5X" fmla="*/ 2799567 w 3629241"/>
              <a:gd name="GluePoint5Y" fmla="*/ 341335 h 1612996"/>
              <a:gd name="GluePoint6X" fmla="*/ 3344449 w 3629241"/>
              <a:gd name="GluePoint6Y" fmla="*/ 1030266 h 1612996"/>
              <a:gd name="GluePoint7X" fmla="*/ 3629241 w 3629241"/>
              <a:gd name="GluePoint7Y" fmla="*/ 1612996 h 1612996"/>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Lst>
            <a:rect l="textAreaLeft" t="textAreaTop" r="textAreaRight" b="textAreaBottom"/>
            <a:pathLst>
              <a:path w="3629241" h="1612996">
                <a:moveTo>
                  <a:pt x="0" y="829850"/>
                </a:moveTo>
                <a:cubicBezTo>
                  <a:pt x="215552" y="590812"/>
                  <a:pt x="431105" y="351774"/>
                  <a:pt x="632565" y="216075"/>
                </a:cubicBezTo>
                <a:cubicBezTo>
                  <a:pt x="834025" y="80376"/>
                  <a:pt x="939453" y="31316"/>
                  <a:pt x="1208762" y="15658"/>
                </a:cubicBezTo>
                <a:cubicBezTo>
                  <a:pt x="1478071" y="0"/>
                  <a:pt x="1983288" y="67850"/>
                  <a:pt x="2248422" y="122129"/>
                </a:cubicBezTo>
                <a:cubicBezTo>
                  <a:pt x="2513556" y="176408"/>
                  <a:pt x="2616896" y="189979"/>
                  <a:pt x="2799567" y="341335"/>
                </a:cubicBezTo>
                <a:cubicBezTo>
                  <a:pt x="2982238" y="492691"/>
                  <a:pt x="3206170" y="818323"/>
                  <a:pt x="3344449" y="1030266"/>
                </a:cubicBezTo>
                <a:cubicBezTo>
                  <a:pt x="3482728" y="1242210"/>
                  <a:pt x="3504967" y="1448666"/>
                  <a:pt x="3629241" y="1612996"/>
                </a:cubicBezTo>
              </a:path>
            </a:pathLst>
          </a:custGeom>
          <a:noFill/>
          <a:ln w="92075">
            <a:solidFill>
              <a:srgbClr val="00CC99"/>
            </a:solidFill>
            <a:prstDash val="dashDot"/>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517" name="Arc 9"/>
          <p:cNvSpPr/>
          <p:nvPr/>
        </p:nvSpPr>
        <p:spPr>
          <a:xfrm rot="6720600">
            <a:off x="4149720" y="3029400"/>
            <a:ext cx="3672720" cy="3941280"/>
          </a:xfrm>
          <a:prstGeom prst="arc">
            <a:avLst>
              <a:gd name="adj1" fmla="val 13912917"/>
              <a:gd name="adj2" fmla="val 2570215"/>
            </a:avLst>
          </a:prstGeom>
          <a:noFill/>
          <a:ln w="63500">
            <a:solidFill>
              <a:srgbClr val="C0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518" name="Straight Arrow Connector 10"/>
          <p:cNvCxnSpPr/>
          <p:nvPr/>
        </p:nvCxnSpPr>
        <p:spPr>
          <a:xfrm flipV="1">
            <a:off x="4276440" y="6534000"/>
            <a:ext cx="634680" cy="1556640"/>
          </a:xfrm>
          <a:prstGeom prst="straightConnector1">
            <a:avLst/>
          </a:prstGeom>
          <a:ln w="101600">
            <a:solidFill>
              <a:srgbClr val="FFC000"/>
            </a:solidFill>
            <a:round/>
            <a:tailEnd type="arrow" w="med" len="med"/>
          </a:ln>
        </p:spPr>
      </p:cxnSp>
      <p:sp>
        <p:nvSpPr>
          <p:cNvPr id="519" name="TextBox 11"/>
          <p:cNvSpPr/>
          <p:nvPr/>
        </p:nvSpPr>
        <p:spPr>
          <a:xfrm>
            <a:off x="2836440" y="7686360"/>
            <a:ext cx="1285200" cy="429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a:solidFill>
                  <a:schemeClr val="lt1"/>
                </a:solidFill>
                <a:effectLst/>
                <a:uFillTx/>
                <a:latin typeface="Calibri"/>
              </a:rPr>
              <a:t>Fire Draft</a:t>
            </a:r>
            <a:endParaRPr lang="en-US" sz="2200" b="0" u="none" strike="noStrike">
              <a:solidFill>
                <a:srgbClr val="FFFFFF"/>
              </a:solidFill>
              <a:effectLst/>
              <a:uFillTx/>
              <a:latin typeface="Arial"/>
            </a:endParaRPr>
          </a:p>
        </p:txBody>
      </p:sp>
      <p:sp>
        <p:nvSpPr>
          <p:cNvPr id="520" name="Oval 12"/>
          <p:cNvSpPr/>
          <p:nvPr/>
        </p:nvSpPr>
        <p:spPr>
          <a:xfrm>
            <a:off x="5083200" y="6316200"/>
            <a:ext cx="3916080" cy="3825720"/>
          </a:xfrm>
          <a:prstGeom prst="ellipse">
            <a:avLst/>
          </a:prstGeom>
          <a:noFill/>
          <a:ln w="63500">
            <a:solidFill>
              <a:srgbClr val="FF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521" name="Oval 13"/>
          <p:cNvSpPr/>
          <p:nvPr/>
        </p:nvSpPr>
        <p:spPr>
          <a:xfrm>
            <a:off x="8539560" y="4748400"/>
            <a:ext cx="4550040" cy="4376880"/>
          </a:xfrm>
          <a:prstGeom prst="ellipse">
            <a:avLst/>
          </a:prstGeom>
          <a:noFill/>
          <a:ln w="63500">
            <a:solidFill>
              <a:srgbClr val="FF000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2" name="TextBox 71">
            <a:extLst>
              <a:ext uri="{FF2B5EF4-FFF2-40B4-BE49-F238E27FC236}">
                <a16:creationId xmlns="" xmlns:a16="http://schemas.microsoft.com/office/drawing/2014/main" id="{E96DF4BA-4E4B-0732-550E-A59349EAF686}"/>
              </a:ext>
            </a:extLst>
          </p:cNvPr>
          <p:cNvSpPr/>
          <p:nvPr/>
        </p:nvSpPr>
        <p:spPr>
          <a:xfrm>
            <a:off x="3495960" y="2213640"/>
            <a:ext cx="88200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solidFill>
                  <a:schemeClr val="lt1"/>
                </a:solidFill>
                <a:effectLst/>
                <a:uFillTx/>
                <a:latin typeface="Calibri"/>
              </a:rPr>
              <a:t>Brown</a:t>
            </a:r>
            <a:endParaRPr lang="en-US" sz="2000" b="0" u="none" strike="noStrike" dirty="0">
              <a:solidFill>
                <a:srgbClr val="FFFFFF"/>
              </a:solidFill>
              <a:effectLst/>
              <a:uFillTx/>
              <a:latin typeface="Arial"/>
            </a:endParaRPr>
          </a:p>
          <a:p>
            <a:pPr algn="ctr" defTabSz="1097280">
              <a:lnSpc>
                <a:spcPct val="100000"/>
              </a:lnSpc>
            </a:pPr>
            <a:r>
              <a:rPr lang="en-US" sz="2000" b="1" u="none" strike="noStrike" dirty="0">
                <a:solidFill>
                  <a:schemeClr val="lt1"/>
                </a:solidFill>
                <a:effectLst/>
                <a:uFillTx/>
                <a:latin typeface="Calibri"/>
              </a:rPr>
              <a:t>Rot</a:t>
            </a:r>
            <a:endParaRPr lang="en-US" sz="2000" b="0" u="none" strike="noStrike" dirty="0">
              <a:solidFill>
                <a:srgbClr val="FFFFFF"/>
              </a:solidFill>
              <a:effectLst/>
              <a:uFillTx/>
              <a:latin typeface="Arial"/>
            </a:endParaRPr>
          </a:p>
        </p:txBody>
      </p:sp>
    </p:spTree>
    <p:extLst>
      <p:ext uri="{BB962C8B-B14F-4D97-AF65-F5344CB8AC3E}">
        <p14:creationId xmlns="" xmlns:p14="http://schemas.microsoft.com/office/powerpoint/2010/main" val="5818969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1" name="Picture 3"/>
          <p:cNvPicPr/>
          <p:nvPr/>
        </p:nvPicPr>
        <p:blipFill>
          <a:blip r:embed="rId3"/>
          <a:stretch/>
        </p:blipFill>
        <p:spPr>
          <a:xfrm>
            <a:off x="10635480" y="7627320"/>
            <a:ext cx="275400" cy="461160"/>
          </a:xfrm>
          <a:prstGeom prst="rect">
            <a:avLst/>
          </a:prstGeom>
          <a:noFill/>
          <a:ln w="9525">
            <a:noFill/>
          </a:ln>
        </p:spPr>
      </p:pic>
      <p:sp>
        <p:nvSpPr>
          <p:cNvPr id="16" name="object 6">
            <a:extLst>
              <a:ext uri="{FF2B5EF4-FFF2-40B4-BE49-F238E27FC236}">
                <a16:creationId xmlns="" xmlns:a16="http://schemas.microsoft.com/office/drawing/2014/main" id="{9C8051BC-3CA4-F0FC-3DF9-11161F141C69}"/>
              </a:ext>
            </a:extLst>
          </p:cNvPr>
          <p:cNvSpPr/>
          <p:nvPr/>
        </p:nvSpPr>
        <p:spPr>
          <a:xfrm>
            <a:off x="152280" y="7768431"/>
            <a:ext cx="1333620" cy="369332"/>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marL="12600" defTabSz="1097280">
              <a:lnSpc>
                <a:spcPct val="100000"/>
              </a:lnSpc>
            </a:pPr>
            <a:r>
              <a:rPr lang="en-US" sz="1200" b="1" u="none" strike="noStrike" dirty="0" smtClean="0">
                <a:solidFill>
                  <a:srgbClr val="FFFFFF"/>
                </a:solidFill>
                <a:effectLst/>
                <a:uFillTx/>
                <a:latin typeface="Arial"/>
              </a:rPr>
              <a:t>February </a:t>
            </a:r>
          </a:p>
          <a:p>
            <a:pPr marL="12600" defTabSz="1097280">
              <a:lnSpc>
                <a:spcPct val="100000"/>
              </a:lnSpc>
            </a:pPr>
            <a:r>
              <a:rPr lang="en-US" sz="1200" b="1" u="none" strike="noStrike" dirty="0" smtClean="0">
                <a:solidFill>
                  <a:srgbClr val="FFFFFF"/>
                </a:solidFill>
                <a:effectLst/>
                <a:uFillTx/>
                <a:latin typeface="Arial"/>
              </a:rPr>
              <a:t>2025</a:t>
            </a:r>
            <a:endParaRPr lang="en-US" sz="1200" b="0" u="none" strike="noStrike" dirty="0">
              <a:solidFill>
                <a:srgbClr val="FFFFFF"/>
              </a:solidFill>
              <a:effectLst/>
              <a:uFillTx/>
              <a:latin typeface="Arial"/>
            </a:endParaRPr>
          </a:p>
        </p:txBody>
      </p:sp>
      <p:pic>
        <p:nvPicPr>
          <p:cNvPr id="17" name="Picture 1" descr="X:\Photos\Incoming 25\Incoming 2-25 Mountain Charlie Old Growth\DSCN4974.JPG"/>
          <p:cNvPicPr>
            <a:picLocks noChangeAspect="1" noChangeArrowheads="1"/>
          </p:cNvPicPr>
          <p:nvPr/>
        </p:nvPicPr>
        <p:blipFill>
          <a:blip r:embed="rId4"/>
          <a:srcRect l="10500" r="22500"/>
          <a:stretch>
            <a:fillRect/>
          </a:stretch>
        </p:blipFill>
        <p:spPr bwMode="auto">
          <a:xfrm rot="5400000">
            <a:off x="1469986" y="-491319"/>
            <a:ext cx="8229600" cy="9212239"/>
          </a:xfrm>
          <a:prstGeom prst="rect">
            <a:avLst/>
          </a:prstGeom>
          <a:noFill/>
        </p:spPr>
      </p:pic>
    </p:spTree>
    <p:extLst>
      <p:ext uri="{BB962C8B-B14F-4D97-AF65-F5344CB8AC3E}">
        <p14:creationId xmlns="" xmlns:p14="http://schemas.microsoft.com/office/powerpoint/2010/main" val="5818969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6">
            <a:extLst>
              <a:ext uri="{FF2B5EF4-FFF2-40B4-BE49-F238E27FC236}">
                <a16:creationId xmlns="" xmlns:a16="http://schemas.microsoft.com/office/drawing/2014/main" id="{9C8051BC-3CA4-F0FC-3DF9-11161F141C69}"/>
              </a:ext>
            </a:extLst>
          </p:cNvPr>
          <p:cNvSpPr/>
          <p:nvPr/>
        </p:nvSpPr>
        <p:spPr>
          <a:xfrm>
            <a:off x="152280" y="7924680"/>
            <a:ext cx="1333620" cy="184666"/>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marL="12600" defTabSz="1097280">
              <a:lnSpc>
                <a:spcPct val="100000"/>
              </a:lnSpc>
            </a:pPr>
            <a:r>
              <a:rPr lang="en-US" sz="1200" b="1" u="none" strike="noStrike" dirty="0">
                <a:solidFill>
                  <a:srgbClr val="FFFFFF"/>
                </a:solidFill>
                <a:effectLst/>
                <a:uFillTx/>
                <a:latin typeface="Arial"/>
              </a:rPr>
              <a:t>January 2026</a:t>
            </a:r>
            <a:endParaRPr lang="en-US" sz="1200" b="0" u="none" strike="noStrike" dirty="0">
              <a:solidFill>
                <a:srgbClr val="FFFFFF"/>
              </a:solidFill>
              <a:effectLst/>
              <a:uFillTx/>
              <a:latin typeface="Arial"/>
            </a:endParaRPr>
          </a:p>
        </p:txBody>
      </p:sp>
      <p:pic>
        <p:nvPicPr>
          <p:cNvPr id="2" name="Picture 1">
            <a:extLst>
              <a:ext uri="{FF2B5EF4-FFF2-40B4-BE49-F238E27FC236}">
                <a16:creationId xmlns="" xmlns:a16="http://schemas.microsoft.com/office/drawing/2014/main" id="{041F77AB-9687-9F36-3CB0-778B5F9338AE}"/>
              </a:ext>
            </a:extLst>
          </p:cNvPr>
          <p:cNvPicPr>
            <a:picLocks noChangeAspect="1"/>
          </p:cNvPicPr>
          <p:nvPr/>
        </p:nvPicPr>
        <p:blipFill>
          <a:blip r:embed="rId3"/>
          <a:srcRect t="556"/>
          <a:stretch>
            <a:fillRect/>
          </a:stretch>
        </p:blipFill>
        <p:spPr>
          <a:xfrm>
            <a:off x="0" y="-5787"/>
            <a:ext cx="10972800" cy="8220402"/>
          </a:xfrm>
          <a:prstGeom prst="rect">
            <a:avLst/>
          </a:prstGeom>
        </p:spPr>
      </p:pic>
      <p:sp>
        <p:nvSpPr>
          <p:cNvPr id="3" name="Freeform 4">
            <a:extLst>
              <a:ext uri="{FF2B5EF4-FFF2-40B4-BE49-F238E27FC236}">
                <a16:creationId xmlns="" xmlns:a16="http://schemas.microsoft.com/office/drawing/2014/main" id="{83B4DFB7-1019-3075-3AF8-B42D0A5441F2}"/>
              </a:ext>
            </a:extLst>
          </p:cNvPr>
          <p:cNvSpPr/>
          <p:nvPr/>
        </p:nvSpPr>
        <p:spPr>
          <a:xfrm rot="255000">
            <a:off x="3869640" y="3438000"/>
            <a:ext cx="583920" cy="2475360"/>
          </a:xfrm>
          <a:custGeom>
            <a:avLst/>
            <a:gdLst>
              <a:gd name="textAreaLeft" fmla="*/ 0 w 583920"/>
              <a:gd name="textAreaRight" fmla="*/ 585000 w 583920"/>
              <a:gd name="textAreaTop" fmla="*/ 0 h 2475360"/>
              <a:gd name="textAreaBottom" fmla="*/ 2476440 h 2475360"/>
              <a:gd name="GluePoint1X" fmla="*/ 513292 w 513292"/>
              <a:gd name="GluePoint1Y" fmla="*/ 2476500 h 2476500"/>
              <a:gd name="GluePoint2X" fmla="*/ 183092 w 513292"/>
              <a:gd name="GluePoint2Y" fmla="*/ 1892300 h 2476500"/>
              <a:gd name="GluePoint3X" fmla="*/ 24342 w 513292"/>
              <a:gd name="GluePoint3Y" fmla="*/ 1460500 h 2476500"/>
              <a:gd name="GluePoint4X" fmla="*/ 37042 w 513292"/>
              <a:gd name="GluePoint4Y" fmla="*/ 952500 h 2476500"/>
              <a:gd name="GluePoint5X" fmla="*/ 157692 w 513292"/>
              <a:gd name="GluePoint5Y" fmla="*/ 514350 h 2476500"/>
              <a:gd name="GluePoint6X" fmla="*/ 373592 w 513292"/>
              <a:gd name="GluePoint6Y" fmla="*/ 0 h 2476500"/>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Lst>
            <a:rect l="textAreaLeft" t="textAreaTop" r="textAreaRight" b="textAreaBottom"/>
            <a:pathLst>
              <a:path w="513292" h="2476500">
                <a:moveTo>
                  <a:pt x="513292" y="2476500"/>
                </a:moveTo>
                <a:cubicBezTo>
                  <a:pt x="388938" y="2269066"/>
                  <a:pt x="264584" y="2061633"/>
                  <a:pt x="183092" y="1892300"/>
                </a:cubicBezTo>
                <a:cubicBezTo>
                  <a:pt x="101600" y="1722967"/>
                  <a:pt x="48684" y="1617133"/>
                  <a:pt x="24342" y="1460500"/>
                </a:cubicBezTo>
                <a:cubicBezTo>
                  <a:pt x="0" y="1303867"/>
                  <a:pt x="14817" y="1110191"/>
                  <a:pt x="37042" y="952500"/>
                </a:cubicBezTo>
                <a:cubicBezTo>
                  <a:pt x="59267" y="794809"/>
                  <a:pt x="101600" y="673100"/>
                  <a:pt x="157692" y="514350"/>
                </a:cubicBezTo>
                <a:cubicBezTo>
                  <a:pt x="213784" y="355600"/>
                  <a:pt x="293688" y="177800"/>
                  <a:pt x="373592" y="0"/>
                </a:cubicBezTo>
              </a:path>
            </a:pathLst>
          </a:custGeom>
          <a:noFill/>
          <a:ln w="63500">
            <a:solidFill>
              <a:srgbClr val="FFFFFF"/>
            </a:solidFill>
            <a:prstDash val="dashDot"/>
            <a:round/>
            <a:headEnd type="triangle" w="med" len="me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4" name="Oval 5">
            <a:extLst>
              <a:ext uri="{FF2B5EF4-FFF2-40B4-BE49-F238E27FC236}">
                <a16:creationId xmlns="" xmlns:a16="http://schemas.microsoft.com/office/drawing/2014/main" id="{BCEFD36E-ACA0-BB26-5840-FAD2A98F33A8}"/>
              </a:ext>
            </a:extLst>
          </p:cNvPr>
          <p:cNvSpPr/>
          <p:nvPr/>
        </p:nvSpPr>
        <p:spPr>
          <a:xfrm>
            <a:off x="4910400" y="3884400"/>
            <a:ext cx="2188080" cy="2245680"/>
          </a:xfrm>
          <a:prstGeom prst="ellipse">
            <a:avLst/>
          </a:prstGeom>
          <a:noFill/>
          <a:ln>
            <a:solidFill>
              <a:srgbClr val="FFFFFF"/>
            </a:solidFill>
            <a:prstDash val="sysDash"/>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sp>
        <p:nvSpPr>
          <p:cNvPr id="6" name="TextBox 6">
            <a:extLst>
              <a:ext uri="{FF2B5EF4-FFF2-40B4-BE49-F238E27FC236}">
                <a16:creationId xmlns="" xmlns:a16="http://schemas.microsoft.com/office/drawing/2014/main" id="{669C89C5-F8FF-6D9F-9BCC-AEF6233B1E63}"/>
              </a:ext>
            </a:extLst>
          </p:cNvPr>
          <p:cNvSpPr/>
          <p:nvPr/>
        </p:nvSpPr>
        <p:spPr>
          <a:xfrm>
            <a:off x="5256000" y="4298634"/>
            <a:ext cx="1503466" cy="1445096"/>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dirty="0">
                <a:solidFill>
                  <a:schemeClr val="lt1"/>
                </a:solidFill>
                <a:effectLst/>
                <a:uFillTx/>
                <a:latin typeface="Calibri"/>
              </a:rPr>
              <a:t>Pre-Fire</a:t>
            </a:r>
            <a:endParaRPr lang="en-US" sz="2200" b="0" u="none" strike="noStrike" dirty="0">
              <a:solidFill>
                <a:srgbClr val="FFFFFF"/>
              </a:solidFill>
              <a:effectLst/>
              <a:uFillTx/>
              <a:latin typeface="Arial"/>
            </a:endParaRPr>
          </a:p>
          <a:p>
            <a:pPr algn="ctr" defTabSz="1097280">
              <a:lnSpc>
                <a:spcPct val="100000"/>
              </a:lnSpc>
            </a:pPr>
            <a:r>
              <a:rPr lang="en-US" sz="2200" b="1" u="none" strike="noStrike" dirty="0" smtClean="0">
                <a:solidFill>
                  <a:schemeClr val="lt1"/>
                </a:solidFill>
                <a:effectLst/>
                <a:uFillTx/>
                <a:latin typeface="Calibri"/>
              </a:rPr>
              <a:t>Heartwood</a:t>
            </a:r>
          </a:p>
          <a:p>
            <a:pPr algn="ctr" defTabSz="1097280">
              <a:lnSpc>
                <a:spcPct val="100000"/>
              </a:lnSpc>
            </a:pPr>
            <a:r>
              <a:rPr lang="en-US" sz="2200" b="1" dirty="0" smtClean="0">
                <a:solidFill>
                  <a:schemeClr val="lt1"/>
                </a:solidFill>
                <a:latin typeface="Calibri"/>
              </a:rPr>
              <a:t>Totally</a:t>
            </a:r>
          </a:p>
          <a:p>
            <a:pPr algn="ctr" defTabSz="1097280">
              <a:lnSpc>
                <a:spcPct val="100000"/>
              </a:lnSpc>
            </a:pPr>
            <a:r>
              <a:rPr lang="en-US" sz="2200" b="1" u="none" strike="noStrike" dirty="0" smtClean="0">
                <a:solidFill>
                  <a:schemeClr val="lt1"/>
                </a:solidFill>
                <a:effectLst/>
                <a:uFillTx/>
                <a:latin typeface="Calibri"/>
              </a:rPr>
              <a:t>Intact</a:t>
            </a:r>
            <a:endParaRPr lang="en-US" sz="2200" b="0" u="none" strike="noStrike" dirty="0">
              <a:solidFill>
                <a:srgbClr val="FFFFFF"/>
              </a:solidFill>
              <a:effectLst/>
              <a:uFillTx/>
              <a:latin typeface="Arial"/>
            </a:endParaRPr>
          </a:p>
        </p:txBody>
      </p:sp>
      <p:sp>
        <p:nvSpPr>
          <p:cNvPr id="7" name="TextBox 7">
            <a:extLst>
              <a:ext uri="{FF2B5EF4-FFF2-40B4-BE49-F238E27FC236}">
                <a16:creationId xmlns="" xmlns:a16="http://schemas.microsoft.com/office/drawing/2014/main" id="{C2D8F752-B166-9725-60CE-71ECFCFF518A}"/>
              </a:ext>
            </a:extLst>
          </p:cNvPr>
          <p:cNvSpPr/>
          <p:nvPr/>
        </p:nvSpPr>
        <p:spPr>
          <a:xfrm>
            <a:off x="4707855" y="3076920"/>
            <a:ext cx="2422162" cy="706432"/>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gn="ctr" defTabSz="1097280">
              <a:lnSpc>
                <a:spcPct val="100000"/>
              </a:lnSpc>
            </a:pPr>
            <a:r>
              <a:rPr lang="en-US" sz="2000" b="1" u="none" strike="noStrike" dirty="0">
                <a:solidFill>
                  <a:schemeClr val="lt1"/>
                </a:solidFill>
                <a:effectLst/>
                <a:uFillTx/>
                <a:latin typeface="Calibri"/>
              </a:rPr>
              <a:t>Pre-Fire </a:t>
            </a:r>
            <a:r>
              <a:rPr lang="en-US" sz="2000" b="1" u="none" strike="noStrike" dirty="0" smtClean="0">
                <a:solidFill>
                  <a:schemeClr val="lt1"/>
                </a:solidFill>
                <a:effectLst/>
                <a:uFillTx/>
                <a:latin typeface="Calibri"/>
              </a:rPr>
              <a:t>Sapwood Became Heartwood?</a:t>
            </a:r>
            <a:endParaRPr lang="en-US" sz="2000" b="0" u="none" strike="noStrike" dirty="0">
              <a:solidFill>
                <a:srgbClr val="FFFFFF"/>
              </a:solidFill>
              <a:effectLst/>
              <a:uFillTx/>
              <a:latin typeface="Arial"/>
            </a:endParaRPr>
          </a:p>
        </p:txBody>
      </p:sp>
      <p:sp>
        <p:nvSpPr>
          <p:cNvPr id="8" name="Freeform 8">
            <a:extLst>
              <a:ext uri="{FF2B5EF4-FFF2-40B4-BE49-F238E27FC236}">
                <a16:creationId xmlns="" xmlns:a16="http://schemas.microsoft.com/office/drawing/2014/main" id="{9C1F2A9A-98D8-8408-AA6A-294E182BD16B}"/>
              </a:ext>
            </a:extLst>
          </p:cNvPr>
          <p:cNvSpPr/>
          <p:nvPr/>
        </p:nvSpPr>
        <p:spPr>
          <a:xfrm>
            <a:off x="4219200" y="2847600"/>
            <a:ext cx="3628080" cy="1612080"/>
          </a:xfrm>
          <a:custGeom>
            <a:avLst/>
            <a:gdLst>
              <a:gd name="textAreaLeft" fmla="*/ 0 w 3628080"/>
              <a:gd name="textAreaRight" fmla="*/ 3629160 w 3628080"/>
              <a:gd name="textAreaTop" fmla="*/ 0 h 1612080"/>
              <a:gd name="textAreaBottom" fmla="*/ 1613160 h 1612080"/>
              <a:gd name="GluePoint1X" fmla="*/ 0 w 3629241"/>
              <a:gd name="GluePoint1Y" fmla="*/ 829850 h 1612996"/>
              <a:gd name="GluePoint2X" fmla="*/ 632565 w 3629241"/>
              <a:gd name="GluePoint2Y" fmla="*/ 216075 h 1612996"/>
              <a:gd name="GluePoint3X" fmla="*/ 1208762 w 3629241"/>
              <a:gd name="GluePoint3Y" fmla="*/ 15658 h 1612996"/>
              <a:gd name="GluePoint4X" fmla="*/ 2248422 w 3629241"/>
              <a:gd name="GluePoint4Y" fmla="*/ 122129 h 1612996"/>
              <a:gd name="GluePoint5X" fmla="*/ 2799567 w 3629241"/>
              <a:gd name="GluePoint5Y" fmla="*/ 341335 h 1612996"/>
              <a:gd name="GluePoint6X" fmla="*/ 3344449 w 3629241"/>
              <a:gd name="GluePoint6Y" fmla="*/ 1030266 h 1612996"/>
              <a:gd name="GluePoint7X" fmla="*/ 3629241 w 3629241"/>
              <a:gd name="GluePoint7Y" fmla="*/ 1612996 h 1612996"/>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Lst>
            <a:rect l="textAreaLeft" t="textAreaTop" r="textAreaRight" b="textAreaBottom"/>
            <a:pathLst>
              <a:path w="3629241" h="1612996">
                <a:moveTo>
                  <a:pt x="0" y="829850"/>
                </a:moveTo>
                <a:cubicBezTo>
                  <a:pt x="215552" y="590812"/>
                  <a:pt x="431105" y="351774"/>
                  <a:pt x="632565" y="216075"/>
                </a:cubicBezTo>
                <a:cubicBezTo>
                  <a:pt x="834025" y="80376"/>
                  <a:pt x="939453" y="31316"/>
                  <a:pt x="1208762" y="15658"/>
                </a:cubicBezTo>
                <a:cubicBezTo>
                  <a:pt x="1478071" y="0"/>
                  <a:pt x="1983288" y="67850"/>
                  <a:pt x="2248422" y="122129"/>
                </a:cubicBezTo>
                <a:cubicBezTo>
                  <a:pt x="2513556" y="176408"/>
                  <a:pt x="2616896" y="189979"/>
                  <a:pt x="2799567" y="341335"/>
                </a:cubicBezTo>
                <a:cubicBezTo>
                  <a:pt x="2982238" y="492691"/>
                  <a:pt x="3206170" y="818323"/>
                  <a:pt x="3344449" y="1030266"/>
                </a:cubicBezTo>
                <a:cubicBezTo>
                  <a:pt x="3482728" y="1242210"/>
                  <a:pt x="3504967" y="1448666"/>
                  <a:pt x="3629241" y="1612996"/>
                </a:cubicBezTo>
              </a:path>
            </a:pathLst>
          </a:custGeom>
          <a:noFill/>
          <a:ln w="92075">
            <a:solidFill>
              <a:srgbClr val="00CC99"/>
            </a:solidFill>
            <a:prstDash val="dashDot"/>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9" name="Straight Arrow Connector 10">
            <a:extLst>
              <a:ext uri="{FF2B5EF4-FFF2-40B4-BE49-F238E27FC236}">
                <a16:creationId xmlns="" xmlns:a16="http://schemas.microsoft.com/office/drawing/2014/main" id="{F1513E6F-E8B9-F132-B1CB-79FCE3F109E4}"/>
              </a:ext>
            </a:extLst>
          </p:cNvPr>
          <p:cNvCxnSpPr/>
          <p:nvPr/>
        </p:nvCxnSpPr>
        <p:spPr>
          <a:xfrm flipV="1">
            <a:off x="4276440" y="6534000"/>
            <a:ext cx="634680" cy="1556640"/>
          </a:xfrm>
          <a:prstGeom prst="straightConnector1">
            <a:avLst/>
          </a:prstGeom>
          <a:ln w="101600">
            <a:solidFill>
              <a:srgbClr val="FFC000"/>
            </a:solidFill>
            <a:round/>
            <a:tailEnd type="arrow" w="med" len="med"/>
          </a:ln>
        </p:spPr>
      </p:cxnSp>
      <p:sp>
        <p:nvSpPr>
          <p:cNvPr id="10" name="TextBox 11">
            <a:extLst>
              <a:ext uri="{FF2B5EF4-FFF2-40B4-BE49-F238E27FC236}">
                <a16:creationId xmlns="" xmlns:a16="http://schemas.microsoft.com/office/drawing/2014/main" id="{86BAFE09-A34F-3070-D4D0-A50D06452863}"/>
              </a:ext>
            </a:extLst>
          </p:cNvPr>
          <p:cNvSpPr/>
          <p:nvPr/>
        </p:nvSpPr>
        <p:spPr>
          <a:xfrm>
            <a:off x="2836440" y="7686360"/>
            <a:ext cx="1285200" cy="429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a:solidFill>
                  <a:schemeClr val="lt1"/>
                </a:solidFill>
                <a:effectLst/>
                <a:uFillTx/>
                <a:latin typeface="Calibri"/>
              </a:rPr>
              <a:t>Fire Draft</a:t>
            </a:r>
            <a:endParaRPr lang="en-US" sz="2200" b="0" u="none" strike="noStrike">
              <a:solidFill>
                <a:srgbClr val="FFFFFF"/>
              </a:solidFill>
              <a:effectLst/>
              <a:uFillTx/>
              <a:latin typeface="Arial"/>
            </a:endParaRPr>
          </a:p>
        </p:txBody>
      </p:sp>
      <p:sp>
        <p:nvSpPr>
          <p:cNvPr id="11" name="TextBox 71">
            <a:extLst>
              <a:ext uri="{FF2B5EF4-FFF2-40B4-BE49-F238E27FC236}">
                <a16:creationId xmlns="" xmlns:a16="http://schemas.microsoft.com/office/drawing/2014/main" id="{C874CCA7-57D5-9B7F-6D26-47FEF9B206E6}"/>
              </a:ext>
            </a:extLst>
          </p:cNvPr>
          <p:cNvSpPr/>
          <p:nvPr/>
        </p:nvSpPr>
        <p:spPr>
          <a:xfrm>
            <a:off x="3495960" y="2213640"/>
            <a:ext cx="88200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effectLst/>
                <a:uFillTx/>
                <a:latin typeface="Calibri"/>
              </a:rPr>
              <a:t>Brown</a:t>
            </a:r>
            <a:endParaRPr lang="en-US" sz="2000" b="0" u="none" strike="noStrike" dirty="0">
              <a:effectLst/>
              <a:uFillTx/>
              <a:latin typeface="Arial"/>
            </a:endParaRPr>
          </a:p>
          <a:p>
            <a:pPr algn="ctr" defTabSz="1097280">
              <a:lnSpc>
                <a:spcPct val="100000"/>
              </a:lnSpc>
            </a:pPr>
            <a:r>
              <a:rPr lang="en-US" sz="2000" b="1" u="none" strike="noStrike" dirty="0">
                <a:effectLst/>
                <a:uFillTx/>
                <a:latin typeface="Calibri"/>
              </a:rPr>
              <a:t>Rot</a:t>
            </a:r>
            <a:endParaRPr lang="en-US" sz="2000" b="0" u="none" strike="noStrike" dirty="0">
              <a:effectLst/>
              <a:uFillTx/>
              <a:latin typeface="Arial"/>
            </a:endParaRPr>
          </a:p>
        </p:txBody>
      </p:sp>
      <p:cxnSp>
        <p:nvCxnSpPr>
          <p:cNvPr id="16" name="Straight Connector 15"/>
          <p:cNvCxnSpPr/>
          <p:nvPr/>
        </p:nvCxnSpPr>
        <p:spPr>
          <a:xfrm>
            <a:off x="4427316" y="3605514"/>
            <a:ext cx="891251" cy="451413"/>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H="1">
            <a:off x="7079848" y="4459680"/>
            <a:ext cx="767432" cy="177910"/>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extBox 72"/>
          <p:cNvSpPr/>
          <p:nvPr/>
        </p:nvSpPr>
        <p:spPr>
          <a:xfrm>
            <a:off x="4693311" y="1763604"/>
            <a:ext cx="83304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solidFill>
                  <a:schemeClr val="lt1"/>
                </a:solidFill>
                <a:effectLst/>
                <a:uFillTx/>
                <a:latin typeface="Calibri"/>
              </a:rPr>
              <a:t>Green</a:t>
            </a:r>
            <a:endParaRPr lang="en-US" sz="2000" b="0" u="none" strike="noStrike" dirty="0">
              <a:solidFill>
                <a:srgbClr val="FFFFFF"/>
              </a:solidFill>
              <a:effectLst/>
              <a:uFillTx/>
              <a:latin typeface="Arial"/>
            </a:endParaRPr>
          </a:p>
          <a:p>
            <a:pPr algn="ctr" defTabSz="1097280">
              <a:lnSpc>
                <a:spcPct val="100000"/>
              </a:lnSpc>
            </a:pPr>
            <a:r>
              <a:rPr lang="en-US" sz="2000" b="1" u="none" strike="noStrike" dirty="0">
                <a:solidFill>
                  <a:schemeClr val="lt1"/>
                </a:solidFill>
                <a:effectLst/>
                <a:uFillTx/>
                <a:latin typeface="Calibri"/>
              </a:rPr>
              <a:t>Fuzz</a:t>
            </a:r>
            <a:endParaRPr lang="en-US" sz="2000" b="0" u="none" strike="noStrike" dirty="0">
              <a:solidFill>
                <a:srgbClr val="FFFFFF"/>
              </a:solidFill>
              <a:effectLst/>
              <a:uFillTx/>
              <a:latin typeface="Arial"/>
            </a:endParaRPr>
          </a:p>
        </p:txBody>
      </p:sp>
      <p:cxnSp>
        <p:nvCxnSpPr>
          <p:cNvPr id="15" name="Straight Arrow Connector 73"/>
          <p:cNvCxnSpPr/>
          <p:nvPr/>
        </p:nvCxnSpPr>
        <p:spPr>
          <a:xfrm rot="16200000" flipH="1">
            <a:off x="4978757" y="2614286"/>
            <a:ext cx="400274" cy="67794"/>
          </a:xfrm>
          <a:prstGeom prst="straightConnector1">
            <a:avLst/>
          </a:prstGeom>
          <a:ln w="63500">
            <a:solidFill>
              <a:srgbClr val="FFFFFF"/>
            </a:solidFill>
            <a:round/>
            <a:tailEnd type="arrow" w="med" len="med"/>
          </a:ln>
        </p:spPr>
      </p:cxnSp>
      <p:sp>
        <p:nvSpPr>
          <p:cNvPr id="18" name="TextBox 45"/>
          <p:cNvSpPr/>
          <p:nvPr/>
        </p:nvSpPr>
        <p:spPr>
          <a:xfrm>
            <a:off x="2202840" y="2732400"/>
            <a:ext cx="1722960" cy="10144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solidFill>
                  <a:schemeClr val="lt1"/>
                </a:solidFill>
                <a:effectLst/>
                <a:uFillTx/>
                <a:latin typeface="Calibri"/>
              </a:rPr>
              <a:t>Dead</a:t>
            </a:r>
            <a:endParaRPr lang="en-US" sz="2000" b="0" u="none" strike="noStrike" dirty="0">
              <a:solidFill>
                <a:srgbClr val="FFFFFF"/>
              </a:solidFill>
              <a:effectLst/>
              <a:uFillTx/>
              <a:latin typeface="Arial"/>
            </a:endParaRPr>
          </a:p>
          <a:p>
            <a:pPr algn="ctr" defTabSz="1097280">
              <a:lnSpc>
                <a:spcPct val="100000"/>
              </a:lnSpc>
            </a:pPr>
            <a:r>
              <a:rPr lang="en-US" sz="2000" b="1" u="none" strike="noStrike" dirty="0">
                <a:solidFill>
                  <a:schemeClr val="lt1"/>
                </a:solidFill>
                <a:effectLst/>
                <a:uFillTx/>
                <a:latin typeface="Calibri"/>
              </a:rPr>
              <a:t>Cambium</a:t>
            </a:r>
            <a:endParaRPr lang="en-US" sz="2000" b="0" u="none" strike="noStrike" dirty="0">
              <a:solidFill>
                <a:srgbClr val="FFFFFF"/>
              </a:solidFill>
              <a:effectLst/>
              <a:uFillTx/>
              <a:latin typeface="Arial"/>
            </a:endParaRPr>
          </a:p>
          <a:p>
            <a:pPr algn="ctr" defTabSz="1097280">
              <a:lnSpc>
                <a:spcPct val="100000"/>
              </a:lnSpc>
            </a:pPr>
            <a:r>
              <a:rPr lang="en-US" sz="2000" b="1" u="none" strike="noStrike" dirty="0">
                <a:solidFill>
                  <a:schemeClr val="lt1"/>
                </a:solidFill>
                <a:effectLst/>
                <a:uFillTx/>
                <a:latin typeface="Calibri"/>
              </a:rPr>
              <a:t>Circumference</a:t>
            </a:r>
            <a:endParaRPr lang="en-US" sz="2000" b="0" u="none" strike="noStrike" dirty="0">
              <a:solidFill>
                <a:srgbClr val="FFFFFF"/>
              </a:solidFill>
              <a:effectLst/>
              <a:uFillTx/>
              <a:latin typeface="Arial"/>
            </a:endParaRPr>
          </a:p>
        </p:txBody>
      </p:sp>
      <p:cxnSp>
        <p:nvCxnSpPr>
          <p:cNvPr id="19" name="Straight Arrow Connector 47"/>
          <p:cNvCxnSpPr/>
          <p:nvPr/>
        </p:nvCxnSpPr>
        <p:spPr>
          <a:xfrm>
            <a:off x="3412440" y="3768840"/>
            <a:ext cx="519480" cy="441720"/>
          </a:xfrm>
          <a:prstGeom prst="straightConnector1">
            <a:avLst/>
          </a:prstGeom>
          <a:ln w="63500">
            <a:solidFill>
              <a:srgbClr val="FFFFFF"/>
            </a:solidFill>
            <a:round/>
            <a:tailEnd type="arrow" w="med" len="med"/>
          </a:ln>
        </p:spPr>
      </p:cxnSp>
      <p:sp>
        <p:nvSpPr>
          <p:cNvPr id="20" name="Rectangle 19"/>
          <p:cNvSpPr/>
          <p:nvPr/>
        </p:nvSpPr>
        <p:spPr>
          <a:xfrm>
            <a:off x="3721744" y="4335224"/>
            <a:ext cx="1452187" cy="923330"/>
          </a:xfrm>
          <a:prstGeom prst="rect">
            <a:avLst/>
          </a:prstGeom>
        </p:spPr>
        <p:txBody>
          <a:bodyPr wrap="square">
            <a:spAutoFit/>
          </a:bodyPr>
          <a:lstStyle/>
          <a:p>
            <a:pPr algn="ctr"/>
            <a:r>
              <a:rPr lang="en-US" b="1" dirty="0" smtClean="0">
                <a:solidFill>
                  <a:schemeClr val="lt1"/>
                </a:solidFill>
              </a:rPr>
              <a:t>Pre-Fire Sapwood Died </a:t>
            </a:r>
            <a:endParaRPr lang="en-US" dirty="0"/>
          </a:p>
        </p:txBody>
      </p:sp>
      <p:sp>
        <p:nvSpPr>
          <p:cNvPr id="21" name="Rectangle 20"/>
          <p:cNvSpPr/>
          <p:nvPr/>
        </p:nvSpPr>
        <p:spPr>
          <a:xfrm>
            <a:off x="7074355" y="4603364"/>
            <a:ext cx="1452187" cy="923330"/>
          </a:xfrm>
          <a:prstGeom prst="rect">
            <a:avLst/>
          </a:prstGeom>
        </p:spPr>
        <p:txBody>
          <a:bodyPr wrap="square">
            <a:spAutoFit/>
          </a:bodyPr>
          <a:lstStyle/>
          <a:p>
            <a:pPr algn="ctr"/>
            <a:r>
              <a:rPr lang="en-US" b="1" dirty="0" smtClean="0">
                <a:solidFill>
                  <a:schemeClr val="lt1"/>
                </a:solidFill>
              </a:rPr>
              <a:t>Pre-Fire Sapwood was EATEN </a:t>
            </a:r>
            <a:endParaRPr lang="en-US" dirty="0"/>
          </a:p>
        </p:txBody>
      </p:sp>
      <p:sp>
        <p:nvSpPr>
          <p:cNvPr id="22" name="TextBox 71">
            <a:extLst>
              <a:ext uri="{FF2B5EF4-FFF2-40B4-BE49-F238E27FC236}">
                <a16:creationId xmlns="" xmlns:a16="http://schemas.microsoft.com/office/drawing/2014/main" id="{C874CCA7-57D5-9B7F-6D26-47FEF9B206E6}"/>
              </a:ext>
            </a:extLst>
          </p:cNvPr>
          <p:cNvSpPr/>
          <p:nvPr/>
        </p:nvSpPr>
        <p:spPr>
          <a:xfrm>
            <a:off x="8550220" y="3969126"/>
            <a:ext cx="880218" cy="1014209"/>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smtClean="0">
                <a:effectLst/>
                <a:uFillTx/>
                <a:latin typeface="Calibri"/>
              </a:rPr>
              <a:t>More </a:t>
            </a:r>
          </a:p>
          <a:p>
            <a:pPr algn="ctr" defTabSz="1097280">
              <a:lnSpc>
                <a:spcPct val="100000"/>
              </a:lnSpc>
            </a:pPr>
            <a:r>
              <a:rPr lang="en-US" sz="2000" b="1" u="none" strike="noStrike" dirty="0" smtClean="0">
                <a:effectLst/>
                <a:uFillTx/>
                <a:latin typeface="Calibri"/>
              </a:rPr>
              <a:t>Brown</a:t>
            </a:r>
            <a:endParaRPr lang="en-US" sz="2000" b="0" u="none" strike="noStrike" dirty="0">
              <a:effectLst/>
              <a:uFillTx/>
              <a:latin typeface="Arial"/>
            </a:endParaRPr>
          </a:p>
          <a:p>
            <a:pPr algn="ctr" defTabSz="1097280">
              <a:lnSpc>
                <a:spcPct val="100000"/>
              </a:lnSpc>
            </a:pPr>
            <a:r>
              <a:rPr lang="en-US" sz="2000" b="1" u="none" strike="noStrike" dirty="0">
                <a:effectLst/>
                <a:uFillTx/>
                <a:latin typeface="Calibri"/>
              </a:rPr>
              <a:t>Rot</a:t>
            </a:r>
            <a:endParaRPr lang="en-US" sz="2000" b="0" u="none" strike="noStrike" dirty="0">
              <a:effectLst/>
              <a:uFillTx/>
              <a:latin typeface="Arial"/>
            </a:endParaRPr>
          </a:p>
        </p:txBody>
      </p:sp>
      <p:sp>
        <p:nvSpPr>
          <p:cNvPr id="25" name="TextBox 72"/>
          <p:cNvSpPr/>
          <p:nvPr/>
        </p:nvSpPr>
        <p:spPr>
          <a:xfrm>
            <a:off x="5707974" y="1806051"/>
            <a:ext cx="927475" cy="706432"/>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smtClean="0">
                <a:solidFill>
                  <a:schemeClr val="lt1"/>
                </a:solidFill>
                <a:effectLst/>
                <a:uFillTx/>
                <a:latin typeface="Calibri"/>
              </a:rPr>
              <a:t>But No</a:t>
            </a:r>
          </a:p>
          <a:p>
            <a:pPr algn="ctr" defTabSz="1097280">
              <a:lnSpc>
                <a:spcPct val="100000"/>
              </a:lnSpc>
            </a:pPr>
            <a:r>
              <a:rPr lang="en-US" sz="2000" b="1" u="none" strike="noStrike" dirty="0" smtClean="0">
                <a:solidFill>
                  <a:schemeClr val="lt1"/>
                </a:solidFill>
                <a:effectLst/>
                <a:uFillTx/>
                <a:latin typeface="Calibri"/>
              </a:rPr>
              <a:t>Wall 4!</a:t>
            </a:r>
            <a:endParaRPr lang="en-US" sz="2000" b="0" u="none" strike="noStrike" dirty="0">
              <a:solidFill>
                <a:srgbClr val="FFFFFF"/>
              </a:solidFill>
              <a:effectLst/>
              <a:uFillTx/>
              <a:latin typeface="Arial"/>
            </a:endParaRPr>
          </a:p>
        </p:txBody>
      </p:sp>
      <p:cxnSp>
        <p:nvCxnSpPr>
          <p:cNvPr id="26" name="Straight Arrow Connector 73"/>
          <p:cNvCxnSpPr/>
          <p:nvPr/>
        </p:nvCxnSpPr>
        <p:spPr>
          <a:xfrm rot="5400000">
            <a:off x="5890225" y="2611670"/>
            <a:ext cx="442717" cy="115475"/>
          </a:xfrm>
          <a:prstGeom prst="straightConnector1">
            <a:avLst/>
          </a:prstGeom>
          <a:ln w="63500">
            <a:solidFill>
              <a:srgbClr val="FFFFFF"/>
            </a:solidFill>
            <a:round/>
            <a:tailEnd type="arrow" w="med" len="med"/>
          </a:ln>
        </p:spPr>
      </p:cxnSp>
      <p:sp>
        <p:nvSpPr>
          <p:cNvPr id="29" name="TextBox 65"/>
          <p:cNvSpPr/>
          <p:nvPr/>
        </p:nvSpPr>
        <p:spPr>
          <a:xfrm>
            <a:off x="907022" y="7205241"/>
            <a:ext cx="140976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solidFill>
                  <a:schemeClr val="lt1"/>
                </a:solidFill>
                <a:effectLst/>
                <a:uFillTx/>
                <a:latin typeface="Calibri"/>
              </a:rPr>
              <a:t>Bark Beetle</a:t>
            </a:r>
            <a:endParaRPr lang="en-US" sz="2000" b="0" u="none" strike="noStrike" dirty="0">
              <a:solidFill>
                <a:srgbClr val="FFFFFF"/>
              </a:solidFill>
              <a:effectLst/>
              <a:uFillTx/>
              <a:latin typeface="Arial"/>
            </a:endParaRPr>
          </a:p>
          <a:p>
            <a:pPr algn="ctr" defTabSz="1097280">
              <a:lnSpc>
                <a:spcPct val="100000"/>
              </a:lnSpc>
            </a:pPr>
            <a:r>
              <a:rPr lang="en-US" sz="2000" b="1" u="none" strike="noStrike" dirty="0" smtClean="0">
                <a:solidFill>
                  <a:schemeClr val="lt1"/>
                </a:solidFill>
                <a:effectLst/>
                <a:uFillTx/>
                <a:latin typeface="Calibri"/>
              </a:rPr>
              <a:t>Attack</a:t>
            </a:r>
            <a:endParaRPr lang="en-US" sz="2000" b="0" u="none" strike="noStrike" dirty="0">
              <a:solidFill>
                <a:srgbClr val="FFFFFF"/>
              </a:solidFill>
              <a:effectLst/>
              <a:uFillTx/>
              <a:latin typeface="Arial"/>
            </a:endParaRPr>
          </a:p>
        </p:txBody>
      </p:sp>
      <p:cxnSp>
        <p:nvCxnSpPr>
          <p:cNvPr id="30" name="Straight Arrow Connector 66"/>
          <p:cNvCxnSpPr/>
          <p:nvPr/>
        </p:nvCxnSpPr>
        <p:spPr>
          <a:xfrm rot="5400000" flipH="1" flipV="1">
            <a:off x="1260042" y="6090456"/>
            <a:ext cx="1614099" cy="661771"/>
          </a:xfrm>
          <a:prstGeom prst="straightConnector1">
            <a:avLst/>
          </a:prstGeom>
          <a:ln w="63500">
            <a:solidFill>
              <a:srgbClr val="FFFFFF"/>
            </a:solidFill>
            <a:round/>
            <a:tailEnd type="arrow" w="med" len="med"/>
          </a:ln>
        </p:spPr>
      </p:cxnSp>
      <p:sp>
        <p:nvSpPr>
          <p:cNvPr id="31" name="TextBox 67"/>
          <p:cNvSpPr/>
          <p:nvPr/>
        </p:nvSpPr>
        <p:spPr>
          <a:xfrm>
            <a:off x="241200" y="6131160"/>
            <a:ext cx="129600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a:solidFill>
                  <a:schemeClr val="lt1"/>
                </a:solidFill>
                <a:effectLst/>
                <a:uFillTx/>
                <a:latin typeface="Calibri"/>
              </a:rPr>
              <a:t>Secondary</a:t>
            </a:r>
            <a:endParaRPr lang="en-US" sz="2000" b="0" u="none" strike="noStrike">
              <a:solidFill>
                <a:srgbClr val="FFFFFF"/>
              </a:solidFill>
              <a:effectLst/>
              <a:uFillTx/>
              <a:latin typeface="Arial"/>
            </a:endParaRPr>
          </a:p>
          <a:p>
            <a:pPr algn="ctr" defTabSz="1097280">
              <a:lnSpc>
                <a:spcPct val="100000"/>
              </a:lnSpc>
            </a:pPr>
            <a:r>
              <a:rPr lang="en-US" sz="2000" b="1" u="none" strike="noStrike">
                <a:solidFill>
                  <a:schemeClr val="lt1"/>
                </a:solidFill>
                <a:effectLst/>
                <a:uFillTx/>
                <a:latin typeface="Calibri"/>
              </a:rPr>
              <a:t>Wrap</a:t>
            </a:r>
            <a:endParaRPr lang="en-US" sz="2000" b="0" u="none" strike="noStrike">
              <a:solidFill>
                <a:srgbClr val="FFFFFF"/>
              </a:solidFill>
              <a:effectLst/>
              <a:uFillTx/>
              <a:latin typeface="Arial"/>
            </a:endParaRPr>
          </a:p>
        </p:txBody>
      </p:sp>
      <p:cxnSp>
        <p:nvCxnSpPr>
          <p:cNvPr id="32" name="Straight Arrow Connector 68"/>
          <p:cNvCxnSpPr/>
          <p:nvPr/>
        </p:nvCxnSpPr>
        <p:spPr>
          <a:xfrm flipV="1">
            <a:off x="1165680" y="5476680"/>
            <a:ext cx="289080" cy="655200"/>
          </a:xfrm>
          <a:prstGeom prst="straightConnector1">
            <a:avLst/>
          </a:prstGeom>
          <a:ln w="63500">
            <a:solidFill>
              <a:srgbClr val="FFFFFF"/>
            </a:solidFill>
            <a:round/>
            <a:tailEnd type="arrow" w="med" len="med"/>
          </a:ln>
        </p:spPr>
      </p:cxnSp>
      <p:sp>
        <p:nvSpPr>
          <p:cNvPr id="33" name="TextBox 77"/>
          <p:cNvSpPr/>
          <p:nvPr/>
        </p:nvSpPr>
        <p:spPr>
          <a:xfrm>
            <a:off x="2548440" y="6591960"/>
            <a:ext cx="102312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a:solidFill>
                  <a:schemeClr val="lt1"/>
                </a:solidFill>
                <a:effectLst/>
                <a:uFillTx/>
                <a:latin typeface="Calibri"/>
              </a:rPr>
              <a:t>Primary</a:t>
            </a:r>
            <a:endParaRPr lang="en-US" sz="2000" b="0" u="none" strike="noStrike">
              <a:solidFill>
                <a:srgbClr val="FFFFFF"/>
              </a:solidFill>
              <a:effectLst/>
              <a:uFillTx/>
              <a:latin typeface="Arial"/>
            </a:endParaRPr>
          </a:p>
          <a:p>
            <a:pPr algn="ctr" defTabSz="1097280">
              <a:lnSpc>
                <a:spcPct val="100000"/>
              </a:lnSpc>
            </a:pPr>
            <a:r>
              <a:rPr lang="en-US" sz="2000" b="1" u="none" strike="noStrike">
                <a:solidFill>
                  <a:schemeClr val="lt1"/>
                </a:solidFill>
                <a:effectLst/>
                <a:uFillTx/>
                <a:latin typeface="Calibri"/>
              </a:rPr>
              <a:t>Wrap</a:t>
            </a:r>
            <a:endParaRPr lang="en-US" sz="2000" b="0" u="none" strike="noStrike">
              <a:solidFill>
                <a:srgbClr val="FFFFFF"/>
              </a:solidFill>
              <a:effectLst/>
              <a:uFillTx/>
              <a:latin typeface="Arial"/>
            </a:endParaRPr>
          </a:p>
        </p:txBody>
      </p:sp>
      <p:cxnSp>
        <p:nvCxnSpPr>
          <p:cNvPr id="34" name="Straight Arrow Connector 78"/>
          <p:cNvCxnSpPr/>
          <p:nvPr/>
        </p:nvCxnSpPr>
        <p:spPr>
          <a:xfrm flipV="1">
            <a:off x="3145402" y="6070922"/>
            <a:ext cx="651094" cy="533060"/>
          </a:xfrm>
          <a:prstGeom prst="straightConnector1">
            <a:avLst/>
          </a:prstGeom>
          <a:ln w="63500">
            <a:solidFill>
              <a:srgbClr val="FFFFFF"/>
            </a:solidFill>
            <a:round/>
            <a:tailEnd type="arrow" w="med" len="med"/>
          </a:ln>
        </p:spPr>
      </p:cxnSp>
      <p:sp>
        <p:nvSpPr>
          <p:cNvPr id="37" name="TextBox 71">
            <a:extLst>
              <a:ext uri="{FF2B5EF4-FFF2-40B4-BE49-F238E27FC236}">
                <a16:creationId xmlns="" xmlns:a16="http://schemas.microsoft.com/office/drawing/2014/main" id="{C874CCA7-57D5-9B7F-6D26-47FEF9B206E6}"/>
              </a:ext>
            </a:extLst>
          </p:cNvPr>
          <p:cNvSpPr/>
          <p:nvPr/>
        </p:nvSpPr>
        <p:spPr>
          <a:xfrm>
            <a:off x="2081914" y="4086801"/>
            <a:ext cx="1012114" cy="1014209"/>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smtClean="0">
                <a:effectLst/>
                <a:uFillTx/>
                <a:latin typeface="Calibri"/>
              </a:rPr>
              <a:t>Lots of  </a:t>
            </a:r>
          </a:p>
          <a:p>
            <a:pPr algn="ctr" defTabSz="1097280">
              <a:lnSpc>
                <a:spcPct val="100000"/>
              </a:lnSpc>
            </a:pPr>
            <a:r>
              <a:rPr lang="en-US" sz="2000" b="1" u="none" strike="noStrike" dirty="0" smtClean="0">
                <a:effectLst/>
                <a:uFillTx/>
                <a:latin typeface="Calibri"/>
              </a:rPr>
              <a:t>Brown</a:t>
            </a:r>
            <a:endParaRPr lang="en-US" sz="2000" b="0" u="none" strike="noStrike" dirty="0">
              <a:effectLst/>
              <a:uFillTx/>
              <a:latin typeface="Arial"/>
            </a:endParaRPr>
          </a:p>
          <a:p>
            <a:pPr algn="ctr" defTabSz="1097280">
              <a:lnSpc>
                <a:spcPct val="100000"/>
              </a:lnSpc>
            </a:pPr>
            <a:r>
              <a:rPr lang="en-US" sz="2000" b="1" u="none" strike="noStrike" dirty="0">
                <a:effectLst/>
                <a:uFillTx/>
                <a:latin typeface="Calibri"/>
              </a:rPr>
              <a:t>Rot</a:t>
            </a:r>
            <a:endParaRPr lang="en-US" sz="2000" b="0" u="none" strike="noStrike" dirty="0">
              <a:effectLst/>
              <a:uFillTx/>
              <a:latin typeface="Arial"/>
            </a:endParaRPr>
          </a:p>
        </p:txBody>
      </p:sp>
      <p:sp>
        <p:nvSpPr>
          <p:cNvPr id="39" name="TextBox 71">
            <a:extLst>
              <a:ext uri="{FF2B5EF4-FFF2-40B4-BE49-F238E27FC236}">
                <a16:creationId xmlns="" xmlns:a16="http://schemas.microsoft.com/office/drawing/2014/main" id="{C874CCA7-57D5-9B7F-6D26-47FEF9B206E6}"/>
              </a:ext>
            </a:extLst>
          </p:cNvPr>
          <p:cNvSpPr/>
          <p:nvPr/>
        </p:nvSpPr>
        <p:spPr>
          <a:xfrm>
            <a:off x="322549" y="3427044"/>
            <a:ext cx="1754303" cy="706432"/>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smtClean="0">
                <a:solidFill>
                  <a:schemeClr val="bg1"/>
                </a:solidFill>
                <a:effectLst/>
                <a:uFillTx/>
                <a:latin typeface="Calibri"/>
              </a:rPr>
              <a:t>Super Crumbly</a:t>
            </a:r>
          </a:p>
          <a:p>
            <a:pPr algn="ctr" defTabSz="1097280">
              <a:lnSpc>
                <a:spcPct val="100000"/>
              </a:lnSpc>
            </a:pPr>
            <a:r>
              <a:rPr lang="en-US" sz="2000" b="1" dirty="0" smtClean="0">
                <a:solidFill>
                  <a:schemeClr val="bg1"/>
                </a:solidFill>
                <a:latin typeface="Calibri"/>
              </a:rPr>
              <a:t>Sapwood</a:t>
            </a:r>
            <a:endParaRPr lang="en-US" sz="2000" b="0" u="none" strike="noStrike" dirty="0">
              <a:solidFill>
                <a:schemeClr val="bg1"/>
              </a:solidFill>
              <a:effectLst/>
              <a:uFillTx/>
              <a:latin typeface="Arial"/>
            </a:endParaRPr>
          </a:p>
        </p:txBody>
      </p:sp>
      <p:sp>
        <p:nvSpPr>
          <p:cNvPr id="40" name="TextBox 71">
            <a:extLst>
              <a:ext uri="{FF2B5EF4-FFF2-40B4-BE49-F238E27FC236}">
                <a16:creationId xmlns="" xmlns:a16="http://schemas.microsoft.com/office/drawing/2014/main" id="{C874CCA7-57D5-9B7F-6D26-47FEF9B206E6}"/>
              </a:ext>
            </a:extLst>
          </p:cNvPr>
          <p:cNvSpPr/>
          <p:nvPr/>
        </p:nvSpPr>
        <p:spPr>
          <a:xfrm>
            <a:off x="6850660" y="1864458"/>
            <a:ext cx="1759113" cy="1014209"/>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smtClean="0">
                <a:effectLst/>
                <a:uFillTx/>
                <a:latin typeface="Calibri"/>
              </a:rPr>
              <a:t>Generations of</a:t>
            </a:r>
          </a:p>
          <a:p>
            <a:pPr algn="ctr" defTabSz="1097280">
              <a:lnSpc>
                <a:spcPct val="100000"/>
              </a:lnSpc>
            </a:pPr>
            <a:r>
              <a:rPr lang="en-US" sz="2000" b="1" dirty="0" smtClean="0">
                <a:latin typeface="Calibri"/>
              </a:rPr>
              <a:t>Hungry </a:t>
            </a:r>
          </a:p>
          <a:p>
            <a:pPr algn="ctr" defTabSz="1097280">
              <a:lnSpc>
                <a:spcPct val="100000"/>
              </a:lnSpc>
            </a:pPr>
            <a:r>
              <a:rPr lang="en-US" sz="2000" b="1" u="none" strike="noStrike" dirty="0" smtClean="0">
                <a:effectLst/>
                <a:uFillTx/>
                <a:latin typeface="Calibri"/>
              </a:rPr>
              <a:t>Beetles</a:t>
            </a:r>
            <a:endParaRPr lang="en-US" sz="2000" b="0" u="none" strike="noStrike" dirty="0">
              <a:effectLst/>
              <a:uFillTx/>
              <a:latin typeface="Arial"/>
            </a:endParaRPr>
          </a:p>
        </p:txBody>
      </p:sp>
    </p:spTree>
    <p:extLst>
      <p:ext uri="{BB962C8B-B14F-4D97-AF65-F5344CB8AC3E}">
        <p14:creationId xmlns="" xmlns:p14="http://schemas.microsoft.com/office/powerpoint/2010/main" val="37461004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6">
            <a:extLst>
              <a:ext uri="{FF2B5EF4-FFF2-40B4-BE49-F238E27FC236}">
                <a16:creationId xmlns="" xmlns:a16="http://schemas.microsoft.com/office/drawing/2014/main" id="{9C8051BC-3CA4-F0FC-3DF9-11161F141C69}"/>
              </a:ext>
            </a:extLst>
          </p:cNvPr>
          <p:cNvSpPr/>
          <p:nvPr/>
        </p:nvSpPr>
        <p:spPr>
          <a:xfrm>
            <a:off x="152280" y="7924680"/>
            <a:ext cx="1333620" cy="184666"/>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marL="12600" marR="0" lvl="0" indent="0" algn="l" defTabSz="109728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a:ea typeface="+mn-ea"/>
                <a:cs typeface="+mn-cs"/>
              </a:rPr>
              <a:t>January 2026</a:t>
            </a:r>
            <a:endParaRPr kumimoji="0" lang="en-US" sz="1200" b="0" i="0" u="none" strike="noStrike" kern="1200" cap="none" spc="0" normalizeH="0" baseline="0" noProof="0" dirty="0">
              <a:ln>
                <a:noFill/>
              </a:ln>
              <a:solidFill>
                <a:srgbClr val="FFFFFF"/>
              </a:solidFill>
              <a:effectLst/>
              <a:uLnTx/>
              <a:uFillTx/>
              <a:latin typeface="Arial"/>
              <a:ea typeface="+mn-ea"/>
              <a:cs typeface="+mn-cs"/>
            </a:endParaRPr>
          </a:p>
        </p:txBody>
      </p:sp>
      <p:pic>
        <p:nvPicPr>
          <p:cNvPr id="8" name="Picture 7">
            <a:extLst>
              <a:ext uri="{FF2B5EF4-FFF2-40B4-BE49-F238E27FC236}">
                <a16:creationId xmlns="" xmlns:a16="http://schemas.microsoft.com/office/drawing/2014/main" id="{DB70C404-006C-66C8-4802-31AAE4F89CF9}"/>
              </a:ext>
            </a:extLst>
          </p:cNvPr>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21946" y="0"/>
            <a:ext cx="10928908" cy="8229600"/>
          </a:xfrm>
          <a:prstGeom prst="rect">
            <a:avLst/>
          </a:prstGeom>
        </p:spPr>
      </p:pic>
      <p:sp>
        <p:nvSpPr>
          <p:cNvPr id="9" name="TextBox 8">
            <a:extLst>
              <a:ext uri="{FF2B5EF4-FFF2-40B4-BE49-F238E27FC236}">
                <a16:creationId xmlns="" xmlns:a16="http://schemas.microsoft.com/office/drawing/2014/main" id="{E8338A59-4D18-8F41-0ABD-7DF1B6C6BB2A}"/>
              </a:ext>
            </a:extLst>
          </p:cNvPr>
          <p:cNvSpPr txBox="1"/>
          <p:nvPr/>
        </p:nvSpPr>
        <p:spPr>
          <a:xfrm>
            <a:off x="152280" y="7513126"/>
            <a:ext cx="4691669"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6" normalizeH="0" baseline="0" noProof="0" dirty="0" smtClean="0">
                <a:ln>
                  <a:noFill/>
                </a:ln>
                <a:solidFill>
                  <a:srgbClr val="FFFFFF"/>
                </a:solidFill>
                <a:effectLst/>
                <a:uLnTx/>
                <a:uFillTx/>
                <a:latin typeface="Arial"/>
                <a:ea typeface="+mn-ea"/>
                <a:cs typeface="+mn-cs"/>
              </a:rPr>
              <a:t>Steve Singer, </a:t>
            </a:r>
            <a:r>
              <a:rPr kumimoji="0" lang="en-US" sz="1400" b="0" i="0" u="none" strike="noStrike" kern="1200" cap="none" spc="-6" normalizeH="0" baseline="0" noProof="0" dirty="0">
                <a:ln>
                  <a:noFill/>
                </a:ln>
                <a:solidFill>
                  <a:srgbClr val="FFFFFF"/>
                </a:solidFill>
                <a:effectLst/>
                <a:uLnTx/>
                <a:uFillTx/>
                <a:latin typeface="Arial"/>
                <a:ea typeface="+mn-ea"/>
                <a:cs typeface="+mn-cs"/>
              </a:rPr>
              <a:t>Santa Cruz Mountains </a:t>
            </a:r>
            <a:r>
              <a:rPr kumimoji="0" lang="en-US" sz="1400" b="0" i="0" u="none" strike="noStrike" kern="1200" cap="none" spc="-6" normalizeH="0" baseline="0" noProof="0" dirty="0" err="1">
                <a:ln>
                  <a:noFill/>
                </a:ln>
                <a:solidFill>
                  <a:srgbClr val="FFFFFF"/>
                </a:solidFill>
                <a:effectLst/>
                <a:uLnTx/>
                <a:uFillTx/>
                <a:latin typeface="Arial"/>
                <a:ea typeface="+mn-ea"/>
                <a:cs typeface="+mn-cs"/>
              </a:rPr>
              <a:t>Biorregional</a:t>
            </a:r>
            <a:r>
              <a:rPr kumimoji="0" lang="en-US" sz="1400" b="0" i="0" u="none" strike="noStrike" kern="1200" cap="none" spc="-6" normalizeH="0" baseline="0" noProof="0" dirty="0">
                <a:ln>
                  <a:noFill/>
                </a:ln>
                <a:solidFill>
                  <a:srgbClr val="FFFFFF"/>
                </a:solidFill>
                <a:effectLst/>
                <a:uLnTx/>
                <a:uFillTx/>
                <a:latin typeface="Arial"/>
                <a:ea typeface="+mn-ea"/>
                <a:cs typeface="+mn-cs"/>
              </a:rPr>
              <a:t> Council </a:t>
            </a:r>
            <a:endParaRPr kumimoji="0" lang="en-US" sz="1400" b="1" i="0" u="none" strike="noStrike" kern="1200" cap="none" spc="0" normalizeH="0" baseline="0" noProof="0" dirty="0">
              <a:ln>
                <a:noFill/>
              </a:ln>
              <a:solidFill>
                <a:srgbClr val="000000"/>
              </a:solidFill>
              <a:effectLst/>
              <a:uLnTx/>
              <a:uFillTx/>
              <a:latin typeface="Calibri"/>
              <a:ea typeface="+mn-ea"/>
              <a:cs typeface="+mn-cs"/>
            </a:endParaRPr>
          </a:p>
        </p:txBody>
      </p:sp>
    </p:spTree>
    <p:extLst>
      <p:ext uri="{BB962C8B-B14F-4D97-AF65-F5344CB8AC3E}">
        <p14:creationId xmlns="" xmlns:p14="http://schemas.microsoft.com/office/powerpoint/2010/main" val="36233240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6">
            <a:extLst>
              <a:ext uri="{FF2B5EF4-FFF2-40B4-BE49-F238E27FC236}">
                <a16:creationId xmlns="" xmlns:a16="http://schemas.microsoft.com/office/drawing/2014/main" id="{9C8051BC-3CA4-F0FC-3DF9-11161F141C69}"/>
              </a:ext>
            </a:extLst>
          </p:cNvPr>
          <p:cNvSpPr/>
          <p:nvPr/>
        </p:nvSpPr>
        <p:spPr>
          <a:xfrm>
            <a:off x="152279" y="7924680"/>
            <a:ext cx="9703563" cy="184666"/>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marL="12600" lvl="0" defTabSz="1097280">
              <a:defRPr/>
            </a:pPr>
            <a:r>
              <a:rPr kumimoji="0" lang="en-US" sz="1200" b="1" i="0" u="none" strike="noStrike" kern="1200" cap="none" spc="0" normalizeH="0" baseline="0" noProof="0" dirty="0" smtClean="0">
                <a:ln>
                  <a:noFill/>
                </a:ln>
                <a:solidFill>
                  <a:srgbClr val="FFFFFF"/>
                </a:solidFill>
                <a:effectLst/>
                <a:uLnTx/>
                <a:uFillTx/>
                <a:latin typeface="Arial"/>
                <a:ea typeface="+mn-ea"/>
                <a:cs typeface="+mn-cs"/>
              </a:rPr>
              <a:t>Needle </a:t>
            </a:r>
            <a:r>
              <a:rPr lang="en-US" sz="1200" b="1" dirty="0" smtClean="0">
                <a:solidFill>
                  <a:srgbClr val="FFFFFF"/>
                </a:solidFill>
                <a:latin typeface="Arial"/>
              </a:rPr>
              <a:t>Drop, </a:t>
            </a:r>
            <a:r>
              <a:rPr kumimoji="0" lang="en-US" sz="1200" b="1" i="0" u="none" strike="noStrike" kern="1200" cap="none" spc="0" normalizeH="0" baseline="0" noProof="0" dirty="0" smtClean="0">
                <a:ln>
                  <a:noFill/>
                </a:ln>
                <a:solidFill>
                  <a:srgbClr val="FFFFFF"/>
                </a:solidFill>
                <a:effectLst/>
                <a:uLnTx/>
                <a:uFillTx/>
                <a:latin typeface="Arial"/>
                <a:ea typeface="+mn-ea"/>
                <a:cs typeface="+mn-cs"/>
              </a:rPr>
              <a:t>CZU Lightning</a:t>
            </a:r>
            <a:r>
              <a:rPr kumimoji="0" lang="en-US" sz="1200" b="1" i="0" u="none" strike="noStrike" kern="1200" cap="none" spc="0" normalizeH="0" noProof="0" dirty="0" smtClean="0">
                <a:ln>
                  <a:noFill/>
                </a:ln>
                <a:solidFill>
                  <a:srgbClr val="FFFFFF"/>
                </a:solidFill>
                <a:effectLst/>
                <a:uLnTx/>
                <a:uFillTx/>
                <a:latin typeface="Arial"/>
                <a:ea typeface="+mn-ea"/>
                <a:cs typeface="+mn-cs"/>
              </a:rPr>
              <a:t> Complex Fire, </a:t>
            </a:r>
            <a:r>
              <a:rPr kumimoji="0" lang="en-US" sz="1200" b="1" i="0" u="none" strike="noStrike" kern="1200" cap="none" spc="0" normalizeH="0" baseline="0" noProof="0" dirty="0" smtClean="0">
                <a:ln>
                  <a:noFill/>
                </a:ln>
                <a:solidFill>
                  <a:srgbClr val="FFFFFF"/>
                </a:solidFill>
                <a:effectLst/>
                <a:uLnTx/>
                <a:uFillTx/>
                <a:latin typeface="Arial"/>
                <a:ea typeface="+mn-ea"/>
                <a:cs typeface="+mn-cs"/>
              </a:rPr>
              <a:t>August  2020, Image </a:t>
            </a:r>
            <a:r>
              <a:rPr kumimoji="0" lang="en-US" sz="1200" b="1" i="0" u="none" strike="noStrike" kern="1200" cap="none" spc="0" normalizeH="0" baseline="0" noProof="0" dirty="0" smtClean="0">
                <a:ln>
                  <a:noFill/>
                </a:ln>
                <a:solidFill>
                  <a:schemeClr val="bg1"/>
                </a:solidFill>
                <a:effectLst/>
                <a:uLnTx/>
                <a:uFillTx/>
                <a:latin typeface="Arial"/>
                <a:ea typeface="+mn-ea"/>
                <a:cs typeface="+mn-cs"/>
              </a:rPr>
              <a:t>by </a:t>
            </a:r>
            <a:r>
              <a:rPr lang="en-US" sz="1200" b="1" dirty="0" smtClean="0">
                <a:solidFill>
                  <a:schemeClr val="bg1"/>
                </a:solidFill>
              </a:rPr>
              <a:t>Nina </a:t>
            </a:r>
            <a:r>
              <a:rPr lang="en-US" sz="1200" b="1" dirty="0" err="1" smtClean="0">
                <a:solidFill>
                  <a:schemeClr val="bg1"/>
                </a:solidFill>
              </a:rPr>
              <a:t>Riggio</a:t>
            </a:r>
            <a:r>
              <a:rPr kumimoji="0" lang="en-US" sz="1200" b="1" i="0" u="none" strike="noStrike" kern="1200" cap="none" spc="0" normalizeH="0" baseline="0" noProof="0" dirty="0" smtClean="0">
                <a:ln>
                  <a:noFill/>
                </a:ln>
                <a:solidFill>
                  <a:srgbClr val="FFFFFF"/>
                </a:solidFill>
                <a:effectLst/>
                <a:uLnTx/>
                <a:uFillTx/>
                <a:latin typeface="Arial"/>
                <a:ea typeface="+mn-ea"/>
                <a:cs typeface="+mn-cs"/>
              </a:rPr>
              <a:t> </a:t>
            </a:r>
            <a:endParaRPr kumimoji="0" lang="en-US" sz="1200" b="0" i="0" u="none" strike="noStrike" kern="1200" cap="none" spc="0" normalizeH="0" baseline="0" noProof="0" dirty="0">
              <a:ln>
                <a:noFill/>
              </a:ln>
              <a:solidFill>
                <a:srgbClr val="FFFFFF"/>
              </a:solidFill>
              <a:effectLst/>
              <a:uLnTx/>
              <a:uFillTx/>
              <a:latin typeface="Arial"/>
              <a:ea typeface="+mn-ea"/>
              <a:cs typeface="+mn-cs"/>
            </a:endParaRPr>
          </a:p>
        </p:txBody>
      </p:sp>
      <p:pic>
        <p:nvPicPr>
          <p:cNvPr id="317442" name="Picture 2" descr="X:\The Wildergarten\Teaching\Presentations\Santa Cruz Museum\CZU Needle Death 2026-09-05_13-12.png"/>
          <p:cNvPicPr>
            <a:picLocks noChangeAspect="1" noChangeArrowheads="1"/>
          </p:cNvPicPr>
          <p:nvPr/>
        </p:nvPicPr>
        <p:blipFill>
          <a:blip r:embed="rId3"/>
          <a:srcRect l="732" t="1084" r="732" b="1084"/>
          <a:stretch>
            <a:fillRect/>
          </a:stretch>
        </p:blipFill>
        <p:spPr bwMode="auto">
          <a:xfrm>
            <a:off x="0" y="0"/>
            <a:ext cx="10972800" cy="7355639"/>
          </a:xfrm>
          <a:prstGeom prst="rect">
            <a:avLst/>
          </a:prstGeom>
          <a:noFill/>
        </p:spPr>
      </p:pic>
    </p:spTree>
    <p:extLst>
      <p:ext uri="{BB962C8B-B14F-4D97-AF65-F5344CB8AC3E}">
        <p14:creationId xmlns="" xmlns:p14="http://schemas.microsoft.com/office/powerpoint/2010/main" val="36233240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X:\Photos\Incoming 24\Incoming 3-24\CZU Bruce Baker\DSCN4899.JPG"/>
          <p:cNvPicPr>
            <a:picLocks noChangeAspect="1" noChangeArrowheads="1"/>
          </p:cNvPicPr>
          <p:nvPr/>
        </p:nvPicPr>
        <p:blipFill>
          <a:blip r:embed="rId3" cstate="print"/>
          <a:srcRect/>
          <a:stretch>
            <a:fillRect/>
          </a:stretch>
        </p:blipFill>
        <p:spPr bwMode="auto">
          <a:xfrm>
            <a:off x="0" y="0"/>
            <a:ext cx="10972800" cy="8229601"/>
          </a:xfrm>
          <a:prstGeom prst="rect">
            <a:avLst/>
          </a:prstGeom>
          <a:noFill/>
        </p:spPr>
      </p:pic>
      <p:sp>
        <p:nvSpPr>
          <p:cNvPr id="5" name="object 6">
            <a:extLst>
              <a:ext uri="{FF2B5EF4-FFF2-40B4-BE49-F238E27FC236}">
                <a16:creationId xmlns="" xmlns:a16="http://schemas.microsoft.com/office/drawing/2014/main" id="{9C8051BC-3CA4-F0FC-3DF9-11161F141C69}"/>
              </a:ext>
            </a:extLst>
          </p:cNvPr>
          <p:cNvSpPr/>
          <p:nvPr/>
        </p:nvSpPr>
        <p:spPr>
          <a:xfrm>
            <a:off x="223140" y="7921014"/>
            <a:ext cx="1333620" cy="184666"/>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marL="12600" defTabSz="1097280">
              <a:lnSpc>
                <a:spcPct val="100000"/>
              </a:lnSpc>
            </a:pPr>
            <a:r>
              <a:rPr lang="en-US" sz="1200" b="1" u="none" strike="noStrike" dirty="0" smtClean="0">
                <a:solidFill>
                  <a:srgbClr val="FFFFFF"/>
                </a:solidFill>
                <a:effectLst/>
                <a:uFillTx/>
                <a:latin typeface="Arial"/>
              </a:rPr>
              <a:t>March 2024</a:t>
            </a:r>
            <a:endParaRPr lang="en-US" sz="1200" b="0" u="none" strike="noStrike" dirty="0">
              <a:solidFill>
                <a:srgbClr val="FFFFFF"/>
              </a:solidFill>
              <a:effectLst/>
              <a:uFillTx/>
              <a:latin typeface="Arial"/>
            </a:endParaRPr>
          </a:p>
        </p:txBody>
      </p:sp>
      <p:pic>
        <p:nvPicPr>
          <p:cNvPr id="6" name="Picture 3"/>
          <p:cNvPicPr/>
          <p:nvPr/>
        </p:nvPicPr>
        <p:blipFill>
          <a:blip r:embed="rId4"/>
          <a:stretch/>
        </p:blipFill>
        <p:spPr>
          <a:xfrm>
            <a:off x="10635480" y="7686360"/>
            <a:ext cx="275400" cy="461160"/>
          </a:xfrm>
          <a:prstGeom prst="rect">
            <a:avLst/>
          </a:prstGeom>
          <a:noFill/>
          <a:ln w="9525">
            <a:noFill/>
          </a:ln>
        </p:spPr>
      </p:pic>
    </p:spTree>
    <p:extLst>
      <p:ext uri="{BB962C8B-B14F-4D97-AF65-F5344CB8AC3E}">
        <p14:creationId xmlns="" xmlns:p14="http://schemas.microsoft.com/office/powerpoint/2010/main" val="41231728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X:\Photos\Incoming 24\Incoming 3-24\CZU Bruce Baker\DSCN4899.JPG"/>
          <p:cNvPicPr>
            <a:picLocks noChangeAspect="1" noChangeArrowheads="1"/>
          </p:cNvPicPr>
          <p:nvPr/>
        </p:nvPicPr>
        <p:blipFill>
          <a:blip r:embed="rId3" cstate="print"/>
          <a:srcRect/>
          <a:stretch>
            <a:fillRect/>
          </a:stretch>
        </p:blipFill>
        <p:spPr bwMode="auto">
          <a:xfrm>
            <a:off x="0" y="0"/>
            <a:ext cx="10972800" cy="8229601"/>
          </a:xfrm>
          <a:prstGeom prst="rect">
            <a:avLst/>
          </a:prstGeom>
          <a:noFill/>
        </p:spPr>
      </p:pic>
      <p:sp>
        <p:nvSpPr>
          <p:cNvPr id="5" name="object 6">
            <a:extLst>
              <a:ext uri="{FF2B5EF4-FFF2-40B4-BE49-F238E27FC236}">
                <a16:creationId xmlns="" xmlns:a16="http://schemas.microsoft.com/office/drawing/2014/main" id="{9C8051BC-3CA4-F0FC-3DF9-11161F141C69}"/>
              </a:ext>
            </a:extLst>
          </p:cNvPr>
          <p:cNvSpPr/>
          <p:nvPr/>
        </p:nvSpPr>
        <p:spPr>
          <a:xfrm>
            <a:off x="223140" y="7921014"/>
            <a:ext cx="1333620" cy="184666"/>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marL="12600" defTabSz="1097280">
              <a:lnSpc>
                <a:spcPct val="100000"/>
              </a:lnSpc>
            </a:pPr>
            <a:r>
              <a:rPr lang="en-US" sz="1200" b="1" u="none" strike="noStrike" dirty="0" smtClean="0">
                <a:solidFill>
                  <a:srgbClr val="FFFFFF"/>
                </a:solidFill>
                <a:effectLst/>
                <a:uFillTx/>
                <a:latin typeface="Arial"/>
              </a:rPr>
              <a:t>March 2024</a:t>
            </a:r>
            <a:endParaRPr lang="en-US" sz="1200" b="0" u="none" strike="noStrike" dirty="0">
              <a:solidFill>
                <a:srgbClr val="FFFFFF"/>
              </a:solidFill>
              <a:effectLst/>
              <a:uFillTx/>
              <a:latin typeface="Arial"/>
            </a:endParaRPr>
          </a:p>
        </p:txBody>
      </p:sp>
      <p:pic>
        <p:nvPicPr>
          <p:cNvPr id="6" name="Picture 3"/>
          <p:cNvPicPr/>
          <p:nvPr/>
        </p:nvPicPr>
        <p:blipFill>
          <a:blip r:embed="rId4"/>
          <a:stretch/>
        </p:blipFill>
        <p:spPr>
          <a:xfrm>
            <a:off x="10635480" y="7686360"/>
            <a:ext cx="275400" cy="461160"/>
          </a:xfrm>
          <a:prstGeom prst="rect">
            <a:avLst/>
          </a:prstGeom>
          <a:noFill/>
          <a:ln w="9525">
            <a:noFill/>
          </a:ln>
        </p:spPr>
      </p:pic>
      <p:cxnSp>
        <p:nvCxnSpPr>
          <p:cNvPr id="8" name="Straight Arrow Connector 7"/>
          <p:cNvCxnSpPr/>
          <p:nvPr/>
        </p:nvCxnSpPr>
        <p:spPr>
          <a:xfrm rot="10800000" flipV="1">
            <a:off x="8118200" y="2608427"/>
            <a:ext cx="375139" cy="363416"/>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rot="10800000" flipV="1">
            <a:off x="6723154" y="2022273"/>
            <a:ext cx="375139" cy="363416"/>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rot="10800000" flipV="1">
            <a:off x="2409061" y="2995289"/>
            <a:ext cx="375139" cy="363416"/>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rot="10800000" flipV="1">
            <a:off x="5070200" y="1471289"/>
            <a:ext cx="375139" cy="363416"/>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41231728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X:\Photos\Incoming 24\Incoming 3-24\CZU Bruce Baker\DSCN4896.JPG"/>
          <p:cNvPicPr>
            <a:picLocks noChangeAspect="1" noChangeArrowheads="1"/>
          </p:cNvPicPr>
          <p:nvPr/>
        </p:nvPicPr>
        <p:blipFill>
          <a:blip r:embed="rId3" cstate="print"/>
          <a:srcRect/>
          <a:stretch>
            <a:fillRect/>
          </a:stretch>
        </p:blipFill>
        <p:spPr bwMode="auto">
          <a:xfrm>
            <a:off x="0" y="0"/>
            <a:ext cx="10972800" cy="8229600"/>
          </a:xfrm>
          <a:prstGeom prst="rect">
            <a:avLst/>
          </a:prstGeom>
          <a:noFill/>
        </p:spPr>
      </p:pic>
      <p:sp>
        <p:nvSpPr>
          <p:cNvPr id="5" name="object 6">
            <a:extLst>
              <a:ext uri="{FF2B5EF4-FFF2-40B4-BE49-F238E27FC236}">
                <a16:creationId xmlns="" xmlns:a16="http://schemas.microsoft.com/office/drawing/2014/main" id="{9C8051BC-3CA4-F0FC-3DF9-11161F141C69}"/>
              </a:ext>
            </a:extLst>
          </p:cNvPr>
          <p:cNvSpPr/>
          <p:nvPr/>
        </p:nvSpPr>
        <p:spPr>
          <a:xfrm>
            <a:off x="223140" y="7921014"/>
            <a:ext cx="1333620" cy="184666"/>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marL="12600" defTabSz="1097280">
              <a:lnSpc>
                <a:spcPct val="100000"/>
              </a:lnSpc>
            </a:pPr>
            <a:r>
              <a:rPr lang="en-US" sz="1200" b="1" u="none" strike="noStrike" dirty="0" smtClean="0">
                <a:solidFill>
                  <a:srgbClr val="FFFFFF"/>
                </a:solidFill>
                <a:effectLst/>
                <a:uFillTx/>
                <a:latin typeface="Arial"/>
              </a:rPr>
              <a:t>March 2024</a:t>
            </a:r>
            <a:endParaRPr lang="en-US" sz="1200" b="0" u="none" strike="noStrike" dirty="0">
              <a:solidFill>
                <a:srgbClr val="FFFFFF"/>
              </a:solidFill>
              <a:effectLst/>
              <a:uFillTx/>
              <a:latin typeface="Arial"/>
            </a:endParaRPr>
          </a:p>
        </p:txBody>
      </p:sp>
      <p:pic>
        <p:nvPicPr>
          <p:cNvPr id="6" name="Picture 3"/>
          <p:cNvPicPr/>
          <p:nvPr/>
        </p:nvPicPr>
        <p:blipFill>
          <a:blip r:embed="rId4"/>
          <a:stretch/>
        </p:blipFill>
        <p:spPr>
          <a:xfrm>
            <a:off x="10635480" y="7686360"/>
            <a:ext cx="275400" cy="461160"/>
          </a:xfrm>
          <a:prstGeom prst="rect">
            <a:avLst/>
          </a:prstGeom>
          <a:noFill/>
          <a:ln w="9525">
            <a:noFill/>
          </a:ln>
        </p:spPr>
      </p:pic>
    </p:spTree>
    <p:extLst>
      <p:ext uri="{BB962C8B-B14F-4D97-AF65-F5344CB8AC3E}">
        <p14:creationId xmlns="" xmlns:p14="http://schemas.microsoft.com/office/powerpoint/2010/main" val="412317286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0" name="Picture 2" descr="G:\Photos\Cell Phone Photos\2025\11-25\PXL_20251129_175119383.RAW-01.COVER.jpg"/>
          <p:cNvPicPr/>
          <p:nvPr/>
        </p:nvPicPr>
        <p:blipFill>
          <a:blip r:embed="rId3"/>
          <a:srcRect l="40000" t="42750" r="28000" b="25276"/>
          <a:stretch/>
        </p:blipFill>
        <p:spPr>
          <a:xfrm rot="5400000">
            <a:off x="1374300" y="-1374300"/>
            <a:ext cx="8224200" cy="10972800"/>
          </a:xfrm>
          <a:prstGeom prst="rect">
            <a:avLst/>
          </a:prstGeom>
          <a:noFill/>
          <a:ln w="0">
            <a:noFill/>
          </a:ln>
        </p:spPr>
      </p:pic>
      <p:sp>
        <p:nvSpPr>
          <p:cNvPr id="11" name="Rectangle 5">
            <a:extLst>
              <a:ext uri="{FF2B5EF4-FFF2-40B4-BE49-F238E27FC236}">
                <a16:creationId xmlns="" xmlns:a16="http://schemas.microsoft.com/office/drawing/2014/main" id="{489FE6E7-0046-3E16-9D92-B97F1DFC93F9}"/>
              </a:ext>
            </a:extLst>
          </p:cNvPr>
          <p:cNvSpPr/>
          <p:nvPr/>
        </p:nvSpPr>
        <p:spPr>
          <a:xfrm>
            <a:off x="434454" y="7173810"/>
            <a:ext cx="7291043" cy="767987"/>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defTabSz="1097280">
              <a:lnSpc>
                <a:spcPct val="100000"/>
              </a:lnSpc>
              <a:tabLst>
                <a:tab pos="569880" algn="l"/>
                <a:tab pos="1144440" algn="l"/>
              </a:tabLst>
            </a:pPr>
            <a:r>
              <a:rPr lang="en-US" sz="4400" b="0" u="none" strike="noStrike" dirty="0" smtClean="0">
                <a:effectLst/>
                <a:uFillTx/>
                <a:latin typeface="Trajan Pro"/>
              </a:rPr>
              <a:t>Micro </a:t>
            </a:r>
            <a:r>
              <a:rPr lang="en-US" sz="4400" b="0" u="none" strike="noStrike" dirty="0">
                <a:effectLst/>
                <a:uFillTx/>
                <a:latin typeface="Trajan Pro"/>
              </a:rPr>
              <a:t>Meets </a:t>
            </a:r>
            <a:r>
              <a:rPr lang="en-US" sz="4400" b="0" u="none" strike="noStrike" dirty="0" smtClean="0">
                <a:effectLst/>
                <a:uFillTx/>
                <a:latin typeface="Trajan Pro"/>
              </a:rPr>
              <a:t>Macro</a:t>
            </a:r>
            <a:r>
              <a:rPr lang="en-US" sz="4400" b="0" u="none" strike="noStrike" dirty="0">
                <a:effectLst/>
                <a:uFillTx/>
                <a:latin typeface="Trajan Pro"/>
              </a:rPr>
              <a:t>	</a:t>
            </a:r>
            <a:endParaRPr lang="en-US" sz="4400" b="0" u="none" strike="noStrike" dirty="0">
              <a:effectLst/>
              <a:uFillTx/>
              <a:latin typeface="Arial"/>
            </a:endParaRPr>
          </a:p>
        </p:txBody>
      </p:sp>
      <p:sp>
        <p:nvSpPr>
          <p:cNvPr id="10" name="Rectangle 5">
            <a:extLst>
              <a:ext uri="{FF2B5EF4-FFF2-40B4-BE49-F238E27FC236}">
                <a16:creationId xmlns="" xmlns:a16="http://schemas.microsoft.com/office/drawing/2014/main" id="{489FE6E7-0046-3E16-9D92-B97F1DFC93F9}"/>
              </a:ext>
            </a:extLst>
          </p:cNvPr>
          <p:cNvSpPr/>
          <p:nvPr/>
        </p:nvSpPr>
        <p:spPr>
          <a:xfrm>
            <a:off x="399282" y="7174522"/>
            <a:ext cx="7291043" cy="767987"/>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defTabSz="1097280">
              <a:lnSpc>
                <a:spcPct val="100000"/>
              </a:lnSpc>
              <a:tabLst>
                <a:tab pos="569880" algn="l"/>
                <a:tab pos="1144440" algn="l"/>
              </a:tabLst>
            </a:pPr>
            <a:r>
              <a:rPr lang="en-US" sz="4400" b="0" u="none" strike="noStrike" dirty="0" smtClean="0">
                <a:effectLst/>
                <a:uFillTx/>
                <a:latin typeface="Trajan Pro"/>
              </a:rPr>
              <a:t>Micro </a:t>
            </a:r>
            <a:r>
              <a:rPr lang="en-US" sz="4400" b="0" u="none" strike="noStrike" dirty="0">
                <a:effectLst/>
                <a:uFillTx/>
                <a:latin typeface="Trajan Pro"/>
              </a:rPr>
              <a:t>Meets </a:t>
            </a:r>
            <a:r>
              <a:rPr lang="en-US" sz="4400" b="0" u="none" strike="noStrike" dirty="0" smtClean="0">
                <a:effectLst/>
                <a:uFillTx/>
                <a:latin typeface="Trajan Pro"/>
              </a:rPr>
              <a:t>Macro	</a:t>
            </a:r>
            <a:endParaRPr lang="en-US" sz="4400" b="0" u="none" strike="noStrike" dirty="0">
              <a:effectLst/>
              <a:uFillTx/>
              <a:latin typeface="Arial"/>
            </a:endParaRPr>
          </a:p>
        </p:txBody>
      </p:sp>
      <p:sp>
        <p:nvSpPr>
          <p:cNvPr id="9" name="Rectangle 5">
            <a:extLst>
              <a:ext uri="{FF2B5EF4-FFF2-40B4-BE49-F238E27FC236}">
                <a16:creationId xmlns="" xmlns:a16="http://schemas.microsoft.com/office/drawing/2014/main" id="{489FE6E7-0046-3E16-9D92-B97F1DFC93F9}"/>
              </a:ext>
            </a:extLst>
          </p:cNvPr>
          <p:cNvSpPr/>
          <p:nvPr/>
        </p:nvSpPr>
        <p:spPr>
          <a:xfrm>
            <a:off x="416880" y="7186246"/>
            <a:ext cx="7314489" cy="767987"/>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defTabSz="1097280">
              <a:lnSpc>
                <a:spcPct val="100000"/>
              </a:lnSpc>
              <a:tabLst>
                <a:tab pos="569880" algn="l"/>
                <a:tab pos="1144440" algn="l"/>
              </a:tabLst>
            </a:pPr>
            <a:r>
              <a:rPr lang="en-US" sz="4400" b="0" u="none" strike="noStrike" dirty="0" smtClean="0">
                <a:solidFill>
                  <a:schemeClr val="lt1"/>
                </a:solidFill>
                <a:effectLst/>
                <a:uFillTx/>
                <a:latin typeface="Trajan Pro"/>
              </a:rPr>
              <a:t>Micro </a:t>
            </a:r>
            <a:r>
              <a:rPr lang="en-US" sz="4400" b="0" u="none" strike="noStrike" dirty="0">
                <a:solidFill>
                  <a:schemeClr val="lt1"/>
                </a:solidFill>
                <a:effectLst/>
                <a:uFillTx/>
                <a:latin typeface="Trajan Pro"/>
              </a:rPr>
              <a:t>Meets </a:t>
            </a:r>
            <a:r>
              <a:rPr lang="en-US" sz="4400" b="0" u="none" strike="noStrike" dirty="0" smtClean="0">
                <a:solidFill>
                  <a:schemeClr val="lt1"/>
                </a:solidFill>
                <a:effectLst/>
                <a:uFillTx/>
                <a:latin typeface="Trajan Pro"/>
              </a:rPr>
              <a:t>Macro</a:t>
            </a:r>
            <a:r>
              <a:rPr lang="en-US" sz="4400" b="0" u="none" strike="noStrike" dirty="0">
                <a:solidFill>
                  <a:schemeClr val="lt1"/>
                </a:solidFill>
                <a:effectLst/>
                <a:uFillTx/>
                <a:latin typeface="Trajan Pro"/>
              </a:rPr>
              <a:t>	</a:t>
            </a:r>
            <a:endParaRPr lang="en-US" sz="4400" b="0" u="none" strike="noStrike" dirty="0">
              <a:solidFill>
                <a:srgbClr val="FFFFFF"/>
              </a:solidFill>
              <a:effectLst/>
              <a:uFillTx/>
              <a:latin typeface="Arial"/>
            </a:endParaRPr>
          </a:p>
        </p:txBody>
      </p:sp>
      <p:pic>
        <p:nvPicPr>
          <p:cNvPr id="581" name="Picture 3"/>
          <p:cNvPicPr/>
          <p:nvPr/>
        </p:nvPicPr>
        <p:blipFill>
          <a:blip r:embed="rId4"/>
          <a:stretch/>
        </p:blipFill>
        <p:spPr>
          <a:xfrm>
            <a:off x="10635480" y="7686360"/>
            <a:ext cx="275400" cy="461160"/>
          </a:xfrm>
          <a:prstGeom prst="rect">
            <a:avLst/>
          </a:prstGeom>
          <a:noFill/>
          <a:ln w="9525">
            <a:noFill/>
          </a:ln>
        </p:spPr>
      </p:pic>
      <p:sp>
        <p:nvSpPr>
          <p:cNvPr id="584" name="TextBox 7"/>
          <p:cNvSpPr/>
          <p:nvPr/>
        </p:nvSpPr>
        <p:spPr>
          <a:xfrm>
            <a:off x="2046960" y="4402800"/>
            <a:ext cx="1367280" cy="4604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marL="0" marR="0" lvl="0" indent="0" algn="ctr" defTabSz="109728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FF"/>
                </a:solidFill>
                <a:effectLst/>
                <a:uLnTx/>
                <a:uFillTx/>
                <a:latin typeface="Calibri"/>
                <a:ea typeface="+mn-ea"/>
                <a:cs typeface="+mn-cs"/>
              </a:rPr>
              <a:t>Sapwood</a:t>
            </a:r>
            <a:endParaRPr kumimoji="0" lang="en-US" sz="2400" b="0" i="0" u="none" strike="noStrike" kern="1200" cap="none" spc="0" normalizeH="0" baseline="0" noProof="0">
              <a:ln>
                <a:noFill/>
              </a:ln>
              <a:solidFill>
                <a:srgbClr val="FFFFFF"/>
              </a:solidFill>
              <a:effectLst/>
              <a:uLnTx/>
              <a:uFillTx/>
              <a:latin typeface="Arial"/>
              <a:ea typeface="+mn-ea"/>
              <a:cs typeface="+mn-cs"/>
            </a:endParaRPr>
          </a:p>
        </p:txBody>
      </p:sp>
      <p:sp>
        <p:nvSpPr>
          <p:cNvPr id="585" name="TextBox 8"/>
          <p:cNvSpPr/>
          <p:nvPr/>
        </p:nvSpPr>
        <p:spPr>
          <a:xfrm>
            <a:off x="4271760" y="1004040"/>
            <a:ext cx="1623600" cy="4604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marL="0" marR="0" lvl="0" indent="0" algn="ctr" defTabSz="109728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FF"/>
                </a:solidFill>
                <a:effectLst/>
                <a:uLnTx/>
                <a:uFillTx/>
                <a:latin typeface="Calibri"/>
                <a:ea typeface="+mn-ea"/>
                <a:cs typeface="+mn-cs"/>
              </a:rPr>
              <a:t>Heartwood</a:t>
            </a:r>
            <a:endParaRPr kumimoji="0" lang="en-US" sz="2400" b="0" i="0" u="none" strike="noStrike" kern="1200" cap="none" spc="0" normalizeH="0" baseline="0" noProof="0">
              <a:ln>
                <a:noFill/>
              </a:ln>
              <a:solidFill>
                <a:srgbClr val="FFFFFF"/>
              </a:solidFill>
              <a:effectLst/>
              <a:uLnTx/>
              <a:uFillTx/>
              <a:latin typeface="Arial"/>
              <a:ea typeface="+mn-ea"/>
              <a:cs typeface="+mn-cs"/>
            </a:endParaRPr>
          </a:p>
        </p:txBody>
      </p:sp>
      <p:sp>
        <p:nvSpPr>
          <p:cNvPr id="6" name="TextBox 7"/>
          <p:cNvSpPr/>
          <p:nvPr/>
        </p:nvSpPr>
        <p:spPr>
          <a:xfrm rot="19191688">
            <a:off x="5363997" y="3823787"/>
            <a:ext cx="1818168" cy="3371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marL="0" marR="0" lvl="0" indent="0" algn="ctr" defTabSz="1097280" rtl="0" eaLnBrk="1" fontAlgn="auto" latinLnBrk="0" hangingPunct="1">
              <a:lnSpc>
                <a:spcPct val="100000"/>
              </a:lnSpc>
              <a:spcBef>
                <a:spcPts val="0"/>
              </a:spcBef>
              <a:spcAft>
                <a:spcPts val="0"/>
              </a:spcAft>
              <a:buClrTx/>
              <a:buSzTx/>
              <a:buFontTx/>
              <a:buNone/>
              <a:tabLst/>
              <a:defRPr/>
            </a:pPr>
            <a:r>
              <a:rPr lang="en-US" sz="1600" b="1" dirty="0" smtClean="0">
                <a:solidFill>
                  <a:srgbClr val="FFFFFF"/>
                </a:solidFill>
                <a:latin typeface="Calibri"/>
              </a:rPr>
              <a:t>(Secondary </a:t>
            </a:r>
            <a:r>
              <a:rPr kumimoji="0" lang="en-US" sz="1600" b="1" i="0" u="none" strike="noStrike" kern="1200" cap="none" spc="0" normalizeH="0" baseline="0" noProof="0" dirty="0" smtClean="0">
                <a:ln>
                  <a:noFill/>
                </a:ln>
                <a:solidFill>
                  <a:srgbClr val="FFFFFF"/>
                </a:solidFill>
                <a:effectLst/>
                <a:uLnTx/>
                <a:uFillTx/>
                <a:latin typeface="Calibri"/>
                <a:ea typeface="+mn-ea"/>
                <a:cs typeface="+mn-cs"/>
              </a:rPr>
              <a:t>Xylem)</a:t>
            </a:r>
            <a:endParaRPr kumimoji="0" lang="en-US" sz="1600" b="0" i="0" u="none" strike="noStrike" kern="1200" cap="none" spc="0" normalizeH="0" baseline="0" noProof="0" dirty="0">
              <a:ln>
                <a:noFill/>
              </a:ln>
              <a:solidFill>
                <a:srgbClr val="FFFFFF"/>
              </a:solidFill>
              <a:effectLst/>
              <a:uLnTx/>
              <a:uFillTx/>
              <a:latin typeface="Arial"/>
              <a:ea typeface="+mn-ea"/>
              <a:cs typeface="+mn-cs"/>
            </a:endParaRPr>
          </a:p>
        </p:txBody>
      </p:sp>
      <p:cxnSp>
        <p:nvCxnSpPr>
          <p:cNvPr id="15" name="Straight Connector 14"/>
          <p:cNvCxnSpPr/>
          <p:nvPr/>
        </p:nvCxnSpPr>
        <p:spPr>
          <a:xfrm rot="10800000" flipV="1">
            <a:off x="7048501" y="0"/>
            <a:ext cx="3924299" cy="3341914"/>
          </a:xfrm>
          <a:prstGeom prst="line">
            <a:avLst/>
          </a:prstGeom>
          <a:ln w="25400">
            <a:solidFill>
              <a:schemeClr val="bg1">
                <a:alpha val="55000"/>
              </a:schemeClr>
            </a:solidFill>
            <a:headEnd type="triangle" w="lg" len="lg"/>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V="1">
            <a:off x="2922814" y="4691743"/>
            <a:ext cx="2558143" cy="2149930"/>
          </a:xfrm>
          <a:prstGeom prst="line">
            <a:avLst/>
          </a:prstGeom>
          <a:ln w="25400">
            <a:solidFill>
              <a:schemeClr val="bg1">
                <a:alpha val="55000"/>
              </a:schemeClr>
            </a:solidFill>
            <a:headEnd type="triangle"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314621736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0" name="Picture 2" descr="G:\Photos\Cell Phone Photos\2025\11-25\PXL_20251129_175119383.RAW-01.COVER.jpg"/>
          <p:cNvPicPr/>
          <p:nvPr/>
        </p:nvPicPr>
        <p:blipFill>
          <a:blip r:embed="rId3"/>
          <a:srcRect l="40000" t="42750" r="28000" b="25276"/>
          <a:stretch/>
        </p:blipFill>
        <p:spPr>
          <a:xfrm rot="5400000">
            <a:off x="1374660" y="-1369980"/>
            <a:ext cx="8224200" cy="10972800"/>
          </a:xfrm>
          <a:prstGeom prst="rect">
            <a:avLst/>
          </a:prstGeom>
          <a:noFill/>
          <a:ln w="0">
            <a:noFill/>
          </a:ln>
        </p:spPr>
      </p:pic>
      <p:pic>
        <p:nvPicPr>
          <p:cNvPr id="581" name="Picture 3"/>
          <p:cNvPicPr/>
          <p:nvPr/>
        </p:nvPicPr>
        <p:blipFill>
          <a:blip r:embed="rId4"/>
          <a:stretch/>
        </p:blipFill>
        <p:spPr>
          <a:xfrm>
            <a:off x="10635480" y="7686360"/>
            <a:ext cx="275400" cy="461160"/>
          </a:xfrm>
          <a:prstGeom prst="rect">
            <a:avLst/>
          </a:prstGeom>
          <a:noFill/>
          <a:ln w="9525">
            <a:noFill/>
          </a:ln>
        </p:spPr>
      </p:pic>
      <p:sp>
        <p:nvSpPr>
          <p:cNvPr id="4" name="TextBox 3">
            <a:extLst>
              <a:ext uri="{FF2B5EF4-FFF2-40B4-BE49-F238E27FC236}">
                <a16:creationId xmlns="" xmlns:a16="http://schemas.microsoft.com/office/drawing/2014/main" id="{351B15A9-56D3-ACBE-9342-8FFF490A74DC}"/>
              </a:ext>
            </a:extLst>
          </p:cNvPr>
          <p:cNvSpPr/>
          <p:nvPr/>
        </p:nvSpPr>
        <p:spPr>
          <a:xfrm>
            <a:off x="6638595" y="3666875"/>
            <a:ext cx="1518598" cy="829543"/>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marL="0" marR="0" lvl="0" indent="0" algn="ctr" defTabSz="109728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a:ea typeface="+mn-ea"/>
                <a:cs typeface="+mn-cs"/>
              </a:rPr>
              <a:t>Transition </a:t>
            </a:r>
          </a:p>
          <a:p>
            <a:pPr marL="0" marR="0" lvl="0" indent="0" algn="ctr" defTabSz="109728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a:ea typeface="+mn-ea"/>
                <a:cs typeface="+mn-cs"/>
              </a:rPr>
              <a:t>Zone</a:t>
            </a:r>
            <a:endParaRPr kumimoji="0" lang="en-US" sz="2400" b="0" i="0" u="none" strike="noStrike" kern="1200" cap="none" spc="0" normalizeH="0" baseline="0" noProof="0" dirty="0">
              <a:ln>
                <a:noFill/>
              </a:ln>
              <a:solidFill>
                <a:srgbClr val="FFFFFF"/>
              </a:solidFill>
              <a:effectLst/>
              <a:uLnTx/>
              <a:uFillTx/>
              <a:latin typeface="Arial"/>
              <a:ea typeface="+mn-ea"/>
              <a:cs typeface="+mn-cs"/>
            </a:endParaRPr>
          </a:p>
        </p:txBody>
      </p:sp>
      <p:cxnSp>
        <p:nvCxnSpPr>
          <p:cNvPr id="5" name="Straight Arrow Connector 5">
            <a:extLst>
              <a:ext uri="{FF2B5EF4-FFF2-40B4-BE49-F238E27FC236}">
                <a16:creationId xmlns="" xmlns:a16="http://schemas.microsoft.com/office/drawing/2014/main" id="{AE9BA755-27BA-41E7-B03D-E4C002620AA2}"/>
              </a:ext>
            </a:extLst>
          </p:cNvPr>
          <p:cNvCxnSpPr/>
          <p:nvPr/>
        </p:nvCxnSpPr>
        <p:spPr>
          <a:xfrm flipH="1">
            <a:off x="6161923" y="4208056"/>
            <a:ext cx="692280" cy="672120"/>
          </a:xfrm>
          <a:prstGeom prst="straightConnector1">
            <a:avLst/>
          </a:prstGeom>
          <a:ln w="63500">
            <a:solidFill>
              <a:srgbClr val="FFFFFF"/>
            </a:solidFill>
            <a:round/>
            <a:tailEnd type="arrow" w="med" len="med"/>
          </a:ln>
        </p:spPr>
      </p:cxnSp>
      <p:sp>
        <p:nvSpPr>
          <p:cNvPr id="6" name="TextBox 3">
            <a:extLst>
              <a:ext uri="{FF2B5EF4-FFF2-40B4-BE49-F238E27FC236}">
                <a16:creationId xmlns="" xmlns:a16="http://schemas.microsoft.com/office/drawing/2014/main" id="{02348BFF-49B2-FFDA-885D-3BEC89D7CF3F}"/>
              </a:ext>
            </a:extLst>
          </p:cNvPr>
          <p:cNvSpPr/>
          <p:nvPr/>
        </p:nvSpPr>
        <p:spPr>
          <a:xfrm>
            <a:off x="5269320" y="6649560"/>
            <a:ext cx="1405080" cy="4604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marL="0" marR="0" lvl="0" indent="0" algn="ctr" defTabSz="109728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FF"/>
                </a:solidFill>
                <a:effectLst/>
                <a:uLnTx/>
                <a:uFillTx/>
                <a:latin typeface="Calibri"/>
                <a:ea typeface="+mn-ea"/>
                <a:cs typeface="+mn-cs"/>
              </a:rPr>
              <a:t>Cambium</a:t>
            </a:r>
            <a:endParaRPr kumimoji="0" lang="en-US" sz="2400" b="0" i="0" u="none" strike="noStrike" kern="1200" cap="none" spc="0" normalizeH="0" baseline="0" noProof="0">
              <a:ln>
                <a:noFill/>
              </a:ln>
              <a:solidFill>
                <a:srgbClr val="FFFFFF"/>
              </a:solidFill>
              <a:effectLst/>
              <a:uLnTx/>
              <a:uFillTx/>
              <a:latin typeface="Arial"/>
              <a:ea typeface="+mn-ea"/>
              <a:cs typeface="+mn-cs"/>
            </a:endParaRPr>
          </a:p>
        </p:txBody>
      </p:sp>
      <p:cxnSp>
        <p:nvCxnSpPr>
          <p:cNvPr id="7" name="Straight Arrow Connector 5">
            <a:extLst>
              <a:ext uri="{FF2B5EF4-FFF2-40B4-BE49-F238E27FC236}">
                <a16:creationId xmlns="" xmlns:a16="http://schemas.microsoft.com/office/drawing/2014/main" id="{3B1A1D47-21D3-6EB3-65D2-A11AC6AE65D7}"/>
              </a:ext>
            </a:extLst>
          </p:cNvPr>
          <p:cNvCxnSpPr/>
          <p:nvPr/>
        </p:nvCxnSpPr>
        <p:spPr>
          <a:xfrm flipH="1">
            <a:off x="4564440" y="6994800"/>
            <a:ext cx="692280" cy="672120"/>
          </a:xfrm>
          <a:prstGeom prst="straightConnector1">
            <a:avLst/>
          </a:prstGeom>
          <a:ln w="63500">
            <a:solidFill>
              <a:srgbClr val="FFFFFF"/>
            </a:solidFill>
            <a:round/>
            <a:tailEnd type="arrow" w="med" len="med"/>
          </a:ln>
        </p:spPr>
      </p:cxnSp>
      <p:sp>
        <p:nvSpPr>
          <p:cNvPr id="8" name="TextBox 7">
            <a:extLst>
              <a:ext uri="{FF2B5EF4-FFF2-40B4-BE49-F238E27FC236}">
                <a16:creationId xmlns="" xmlns:a16="http://schemas.microsoft.com/office/drawing/2014/main" id="{BA578C93-EF43-0498-B473-B4A687AF6F90}"/>
              </a:ext>
            </a:extLst>
          </p:cNvPr>
          <p:cNvSpPr/>
          <p:nvPr/>
        </p:nvSpPr>
        <p:spPr>
          <a:xfrm>
            <a:off x="2046960" y="4402800"/>
            <a:ext cx="1367280" cy="4604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marL="0" marR="0" lvl="0" indent="0" algn="ctr" defTabSz="109728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FF"/>
                </a:solidFill>
                <a:effectLst/>
                <a:uLnTx/>
                <a:uFillTx/>
                <a:latin typeface="Calibri"/>
                <a:ea typeface="+mn-ea"/>
                <a:cs typeface="+mn-cs"/>
              </a:rPr>
              <a:t>Sapwood</a:t>
            </a:r>
            <a:endParaRPr kumimoji="0" lang="en-US" sz="2400" b="0" i="0" u="none" strike="noStrike" kern="1200" cap="none" spc="0" normalizeH="0" baseline="0" noProof="0">
              <a:ln>
                <a:noFill/>
              </a:ln>
              <a:solidFill>
                <a:srgbClr val="FFFFFF"/>
              </a:solidFill>
              <a:effectLst/>
              <a:uLnTx/>
              <a:uFillTx/>
              <a:latin typeface="Arial"/>
              <a:ea typeface="+mn-ea"/>
              <a:cs typeface="+mn-cs"/>
            </a:endParaRPr>
          </a:p>
        </p:txBody>
      </p:sp>
      <p:sp>
        <p:nvSpPr>
          <p:cNvPr id="9" name="TextBox 8">
            <a:extLst>
              <a:ext uri="{FF2B5EF4-FFF2-40B4-BE49-F238E27FC236}">
                <a16:creationId xmlns="" xmlns:a16="http://schemas.microsoft.com/office/drawing/2014/main" id="{A8FD374F-8115-DBF3-42B0-54A7E4CCD927}"/>
              </a:ext>
            </a:extLst>
          </p:cNvPr>
          <p:cNvSpPr/>
          <p:nvPr/>
        </p:nvSpPr>
        <p:spPr>
          <a:xfrm>
            <a:off x="4271760" y="1004040"/>
            <a:ext cx="1623600" cy="4604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marL="0" marR="0" lvl="0" indent="0" algn="ctr" defTabSz="109728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FFFF"/>
                </a:solidFill>
                <a:effectLst/>
                <a:uLnTx/>
                <a:uFillTx/>
                <a:latin typeface="Calibri"/>
                <a:ea typeface="+mn-ea"/>
                <a:cs typeface="+mn-cs"/>
              </a:rPr>
              <a:t>Heartwood</a:t>
            </a:r>
            <a:endParaRPr kumimoji="0" lang="en-US" sz="2400" b="0" i="0"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 xmlns:p14="http://schemas.microsoft.com/office/powerpoint/2010/main" val="422435064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XL_20260906_210912764.RAW-01.jpg"/>
          <p:cNvPicPr>
            <a:picLocks noChangeAspect="1"/>
          </p:cNvPicPr>
          <p:nvPr/>
        </p:nvPicPr>
        <p:blipFill>
          <a:blip r:embed="rId3" cstate="print"/>
          <a:srcRect l="391"/>
          <a:stretch>
            <a:fillRect/>
          </a:stretch>
        </p:blipFill>
        <p:spPr>
          <a:xfrm rot="5400000">
            <a:off x="1371620" y="-1371600"/>
            <a:ext cx="8229560" cy="10972800"/>
          </a:xfrm>
          <a:prstGeom prst="rect">
            <a:avLst/>
          </a:prstGeom>
        </p:spPr>
      </p:pic>
      <p:cxnSp>
        <p:nvCxnSpPr>
          <p:cNvPr id="7" name="Straight Connector 6"/>
          <p:cNvCxnSpPr/>
          <p:nvPr/>
        </p:nvCxnSpPr>
        <p:spPr>
          <a:xfrm>
            <a:off x="4091651" y="1741990"/>
            <a:ext cx="914400" cy="914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3900668" y="1504708"/>
            <a:ext cx="289367" cy="254643"/>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3367973" y="1929916"/>
            <a:ext cx="289367" cy="254643"/>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0800000" flipV="1">
            <a:off x="3606165" y="1750695"/>
            <a:ext cx="563880" cy="45339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object 6">
            <a:extLst>
              <a:ext uri="{FF2B5EF4-FFF2-40B4-BE49-F238E27FC236}">
                <a16:creationId xmlns="" xmlns:a16="http://schemas.microsoft.com/office/drawing/2014/main" id="{9C8051BC-3CA4-F0FC-3DF9-11161F141C69}"/>
              </a:ext>
            </a:extLst>
          </p:cNvPr>
          <p:cNvSpPr/>
          <p:nvPr/>
        </p:nvSpPr>
        <p:spPr>
          <a:xfrm>
            <a:off x="136335" y="7944162"/>
            <a:ext cx="1333620" cy="184666"/>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marL="12600" defTabSz="1097280">
              <a:lnSpc>
                <a:spcPct val="100000"/>
              </a:lnSpc>
            </a:pPr>
            <a:r>
              <a:rPr lang="en-US" sz="1200" b="1" u="none" strike="noStrike" dirty="0" smtClean="0">
                <a:effectLst/>
                <a:uFillTx/>
                <a:latin typeface="Arial"/>
              </a:rPr>
              <a:t>September 2026</a:t>
            </a:r>
            <a:endParaRPr lang="en-US" sz="1200" b="0" u="none" strike="noStrike" dirty="0">
              <a:effectLst/>
              <a:uFillTx/>
              <a:latin typeface="Arial"/>
            </a:endParaRPr>
          </a:p>
        </p:txBody>
      </p:sp>
    </p:spTree>
    <p:extLst>
      <p:ext uri="{BB962C8B-B14F-4D97-AF65-F5344CB8AC3E}">
        <p14:creationId xmlns="" xmlns:p14="http://schemas.microsoft.com/office/powerpoint/2010/main" val="348089289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X:\Photos\Cell Phone Photos\2026\8-26\PXL_20260804_005759893.RAW-01.jpg"/>
          <p:cNvPicPr>
            <a:picLocks noChangeAspect="1" noChangeArrowheads="1"/>
          </p:cNvPicPr>
          <p:nvPr/>
        </p:nvPicPr>
        <p:blipFill>
          <a:blip r:embed="rId3">
            <a:lum bright="5000" contrast="-6000"/>
          </a:blip>
          <a:srcRect l="21250" t="10313" b="37500"/>
          <a:stretch>
            <a:fillRect/>
          </a:stretch>
        </p:blipFill>
        <p:spPr bwMode="auto">
          <a:xfrm>
            <a:off x="0" y="0"/>
            <a:ext cx="9312131" cy="8229600"/>
          </a:xfrm>
          <a:prstGeom prst="rect">
            <a:avLst/>
          </a:prstGeom>
          <a:noFill/>
        </p:spPr>
      </p:pic>
      <p:pic>
        <p:nvPicPr>
          <p:cNvPr id="1026" name="Picture 2" descr="X:\Photos\Cell Phone Photos\2026\8-26\PXL_20260807_012001566.RAW-01.jpg"/>
          <p:cNvPicPr>
            <a:picLocks noChangeAspect="1" noChangeArrowheads="1"/>
          </p:cNvPicPr>
          <p:nvPr/>
        </p:nvPicPr>
        <p:blipFill>
          <a:blip r:embed="rId4" cstate="print"/>
          <a:srcRect l="10000" t="14246" r="8750" b="8437"/>
          <a:stretch>
            <a:fillRect/>
          </a:stretch>
        </p:blipFill>
        <p:spPr bwMode="auto">
          <a:xfrm>
            <a:off x="5481679" y="0"/>
            <a:ext cx="5486400" cy="6961177"/>
          </a:xfrm>
          <a:prstGeom prst="rect">
            <a:avLst/>
          </a:prstGeom>
          <a:noFill/>
        </p:spPr>
      </p:pic>
      <p:pic>
        <p:nvPicPr>
          <p:cNvPr id="2050" name="Picture 2" descr="X:\Photos\Cell Phone Photos\2026\8-26\PXL_20260806_004617918.RAW-01.jpg"/>
          <p:cNvPicPr>
            <a:picLocks noChangeAspect="1" noChangeArrowheads="1"/>
          </p:cNvPicPr>
          <p:nvPr/>
        </p:nvPicPr>
        <p:blipFill>
          <a:blip r:embed="rId5" cstate="print"/>
          <a:srcRect t="21250" b="6250"/>
          <a:stretch>
            <a:fillRect/>
          </a:stretch>
        </p:blipFill>
        <p:spPr bwMode="auto">
          <a:xfrm>
            <a:off x="5481679" y="5237544"/>
            <a:ext cx="5486400" cy="2983231"/>
          </a:xfrm>
          <a:prstGeom prst="rect">
            <a:avLst/>
          </a:prstGeom>
          <a:noFill/>
          <a:ln w="31750">
            <a:solidFill>
              <a:srgbClr val="FFFF00"/>
            </a:solidFill>
          </a:ln>
        </p:spPr>
      </p:pic>
      <p:cxnSp>
        <p:nvCxnSpPr>
          <p:cNvPr id="5" name="Straight Connector 4"/>
          <p:cNvCxnSpPr/>
          <p:nvPr/>
        </p:nvCxnSpPr>
        <p:spPr>
          <a:xfrm rot="5400000">
            <a:off x="1377385" y="4114800"/>
            <a:ext cx="8229600" cy="1588"/>
          </a:xfrm>
          <a:prstGeom prst="line">
            <a:avLst/>
          </a:prstGeom>
          <a:ln w="25400">
            <a:solidFill>
              <a:srgbClr val="220000"/>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0800000">
            <a:off x="5515338" y="5249120"/>
            <a:ext cx="5457465" cy="11575"/>
          </a:xfrm>
          <a:prstGeom prst="line">
            <a:avLst/>
          </a:prstGeom>
          <a:ln w="25400">
            <a:solidFill>
              <a:srgbClr val="220000"/>
            </a:solidFill>
          </a:ln>
        </p:spPr>
        <p:style>
          <a:lnRef idx="1">
            <a:schemeClr val="accent1"/>
          </a:lnRef>
          <a:fillRef idx="0">
            <a:schemeClr val="accent1"/>
          </a:fillRef>
          <a:effectRef idx="0">
            <a:schemeClr val="accent1"/>
          </a:effectRef>
          <a:fontRef idx="minor">
            <a:schemeClr val="tx1"/>
          </a:fontRef>
        </p:style>
      </p:cxnSp>
      <p:sp>
        <p:nvSpPr>
          <p:cNvPr id="9" name="object 6">
            <a:extLst>
              <a:ext uri="{FF2B5EF4-FFF2-40B4-BE49-F238E27FC236}">
                <a16:creationId xmlns="" xmlns:a16="http://schemas.microsoft.com/office/drawing/2014/main" id="{9C8051BC-3CA4-F0FC-3DF9-11161F141C69}"/>
              </a:ext>
            </a:extLst>
          </p:cNvPr>
          <p:cNvSpPr/>
          <p:nvPr/>
        </p:nvSpPr>
        <p:spPr>
          <a:xfrm>
            <a:off x="223140" y="7921014"/>
            <a:ext cx="1333620" cy="184666"/>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marL="12600" defTabSz="1097280">
              <a:lnSpc>
                <a:spcPct val="100000"/>
              </a:lnSpc>
            </a:pPr>
            <a:r>
              <a:rPr lang="en-US" sz="1200" b="1" u="none" strike="noStrike" dirty="0" smtClean="0">
                <a:solidFill>
                  <a:srgbClr val="FFFFFF"/>
                </a:solidFill>
                <a:effectLst/>
                <a:uFillTx/>
                <a:latin typeface="Arial"/>
              </a:rPr>
              <a:t>September 2026</a:t>
            </a:r>
            <a:endParaRPr lang="en-US" sz="1200" b="0" u="none" strike="noStrike" dirty="0">
              <a:solidFill>
                <a:srgbClr val="FFFFFF"/>
              </a:solidFill>
              <a:effectLst/>
              <a:uFillTx/>
              <a:latin typeface="Arial"/>
            </a:endParaRPr>
          </a:p>
        </p:txBody>
      </p:sp>
      <p:pic>
        <p:nvPicPr>
          <p:cNvPr id="10" name="Picture 9">
            <a:extLst>
              <a:ext uri="{FF2B5EF4-FFF2-40B4-BE49-F238E27FC236}">
                <a16:creationId xmlns="" xmlns:a16="http://schemas.microsoft.com/office/drawing/2014/main" id="{074EE775-0ABB-E109-33A4-6CC11C1B6B0C}"/>
              </a:ext>
            </a:extLst>
          </p:cNvPr>
          <p:cNvPicPr>
            <a:picLocks noChangeAspect="1"/>
          </p:cNvPicPr>
          <p:nvPr/>
        </p:nvPicPr>
        <p:blipFill>
          <a:blip r:embed="rId6"/>
          <a:stretch>
            <a:fillRect/>
          </a:stretch>
        </p:blipFill>
        <p:spPr>
          <a:xfrm flipH="1">
            <a:off x="7727580" y="1910931"/>
            <a:ext cx="1113034" cy="1015305"/>
          </a:xfrm>
          <a:prstGeom prst="rect">
            <a:avLst/>
          </a:prstGeom>
        </p:spPr>
      </p:pic>
      <p:sp>
        <p:nvSpPr>
          <p:cNvPr id="12" name="Oval 11"/>
          <p:cNvSpPr/>
          <p:nvPr/>
        </p:nvSpPr>
        <p:spPr>
          <a:xfrm>
            <a:off x="2509157" y="2819399"/>
            <a:ext cx="957943" cy="892628"/>
          </a:xfrm>
          <a:prstGeom prst="ellipse">
            <a:avLst/>
          </a:prstGeom>
          <a:noFill/>
          <a:ln>
            <a:solidFill>
              <a:srgbClr val="FFFF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Arrow Connector 15"/>
          <p:cNvCxnSpPr/>
          <p:nvPr/>
        </p:nvCxnSpPr>
        <p:spPr>
          <a:xfrm rot="10800000" flipV="1">
            <a:off x="3151418" y="2661557"/>
            <a:ext cx="489855" cy="435427"/>
          </a:xfrm>
          <a:prstGeom prst="straightConnector1">
            <a:avLst/>
          </a:prstGeom>
          <a:ln w="63500">
            <a:solidFill>
              <a:srgbClr val="FFFF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348089289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6">
            <a:extLst>
              <a:ext uri="{FF2B5EF4-FFF2-40B4-BE49-F238E27FC236}">
                <a16:creationId xmlns="" xmlns:a16="http://schemas.microsoft.com/office/drawing/2014/main" id="{9C8051BC-3CA4-F0FC-3DF9-11161F141C69}"/>
              </a:ext>
            </a:extLst>
          </p:cNvPr>
          <p:cNvSpPr/>
          <p:nvPr/>
        </p:nvSpPr>
        <p:spPr>
          <a:xfrm>
            <a:off x="152280" y="7924680"/>
            <a:ext cx="1333620" cy="184666"/>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marL="12600" defTabSz="1097280">
              <a:lnSpc>
                <a:spcPct val="100000"/>
              </a:lnSpc>
            </a:pPr>
            <a:r>
              <a:rPr lang="en-US" sz="1200" b="1" u="none" strike="noStrike" dirty="0">
                <a:solidFill>
                  <a:srgbClr val="FFFFFF"/>
                </a:solidFill>
                <a:effectLst/>
                <a:uFillTx/>
                <a:latin typeface="Arial"/>
              </a:rPr>
              <a:t>January 2026</a:t>
            </a:r>
            <a:endParaRPr lang="en-US" sz="1200" b="0" u="none" strike="noStrike" dirty="0">
              <a:solidFill>
                <a:srgbClr val="FFFFFF"/>
              </a:solidFill>
              <a:effectLst/>
              <a:uFillTx/>
              <a:latin typeface="Arial"/>
            </a:endParaRPr>
          </a:p>
        </p:txBody>
      </p:sp>
      <p:pic>
        <p:nvPicPr>
          <p:cNvPr id="3" name="Picture 2">
            <a:extLst>
              <a:ext uri="{FF2B5EF4-FFF2-40B4-BE49-F238E27FC236}">
                <a16:creationId xmlns="" xmlns:a16="http://schemas.microsoft.com/office/drawing/2014/main" id="{5230C339-E4F9-3366-ACC7-FF086439152A}"/>
              </a:ext>
            </a:extLst>
          </p:cNvPr>
          <p:cNvPicPr>
            <a:picLocks noChangeAspect="1"/>
          </p:cNvPicPr>
          <p:nvPr/>
        </p:nvPicPr>
        <p:blipFill>
          <a:blip r:embed="rId3" cstate="print">
            <a:extLst>
              <a:ext uri="{28A0092B-C50C-407E-A947-70E740481C1C}">
                <a14:useLocalDpi xmlns="" xmlns:a14="http://schemas.microsoft.com/office/drawing/2010/main" val="0"/>
              </a:ext>
            </a:extLst>
          </a:blip>
          <a:srcRect l="11111" t="170" r="-11111" b="-172"/>
          <a:stretch/>
        </p:blipFill>
        <p:spPr>
          <a:xfrm>
            <a:off x="0" y="0"/>
            <a:ext cx="12344400" cy="8229600"/>
          </a:xfrm>
          <a:prstGeom prst="rect">
            <a:avLst/>
          </a:prstGeom>
        </p:spPr>
      </p:pic>
    </p:spTree>
    <p:extLst>
      <p:ext uri="{BB962C8B-B14F-4D97-AF65-F5344CB8AC3E}">
        <p14:creationId xmlns="" xmlns:p14="http://schemas.microsoft.com/office/powerpoint/2010/main" val="348089289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6">
            <a:extLst>
              <a:ext uri="{FF2B5EF4-FFF2-40B4-BE49-F238E27FC236}">
                <a16:creationId xmlns="" xmlns:a16="http://schemas.microsoft.com/office/drawing/2014/main" id="{9C8051BC-3CA4-F0FC-3DF9-11161F141C69}"/>
              </a:ext>
            </a:extLst>
          </p:cNvPr>
          <p:cNvSpPr/>
          <p:nvPr/>
        </p:nvSpPr>
        <p:spPr>
          <a:xfrm>
            <a:off x="152280" y="7924680"/>
            <a:ext cx="1333620" cy="184666"/>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marL="12600" defTabSz="1097280">
              <a:lnSpc>
                <a:spcPct val="100000"/>
              </a:lnSpc>
            </a:pPr>
            <a:r>
              <a:rPr lang="en-US" sz="1200" b="1" u="none" strike="noStrike" dirty="0">
                <a:solidFill>
                  <a:srgbClr val="FFFFFF"/>
                </a:solidFill>
                <a:effectLst/>
                <a:uFillTx/>
                <a:latin typeface="Arial"/>
              </a:rPr>
              <a:t>January 2026</a:t>
            </a:r>
            <a:endParaRPr lang="en-US" sz="1200" b="0" u="none" strike="noStrike" dirty="0">
              <a:solidFill>
                <a:srgbClr val="FFFFFF"/>
              </a:solidFill>
              <a:effectLst/>
              <a:uFillTx/>
              <a:latin typeface="Arial"/>
            </a:endParaRPr>
          </a:p>
        </p:txBody>
      </p:sp>
      <p:pic>
        <p:nvPicPr>
          <p:cNvPr id="4" name="Picture 2" descr="G:\Photos\Cell Phone Photos\2025\12-25\PXL_20251222_175444644.RAW-01.COVER.jpg">
            <a:extLst>
              <a:ext uri="{FF2B5EF4-FFF2-40B4-BE49-F238E27FC236}">
                <a16:creationId xmlns="" xmlns:a16="http://schemas.microsoft.com/office/drawing/2014/main" id="{FFC51CFE-7FC7-8B02-2FE9-9A9A524EFE86}"/>
              </a:ext>
            </a:extLst>
          </p:cNvPr>
          <p:cNvPicPr>
            <a:picLocks noChangeAspect="1"/>
          </p:cNvPicPr>
          <p:nvPr/>
        </p:nvPicPr>
        <p:blipFill>
          <a:blip r:embed="rId3"/>
          <a:srcRect l="44444" t="44444" r="-44444" b="-44444"/>
          <a:stretch/>
        </p:blipFill>
        <p:spPr>
          <a:xfrm>
            <a:off x="0" y="0"/>
            <a:ext cx="19751040" cy="14813280"/>
          </a:xfrm>
          <a:prstGeom prst="rect">
            <a:avLst/>
          </a:prstGeom>
          <a:noFill/>
          <a:ln w="0">
            <a:noFill/>
          </a:ln>
        </p:spPr>
      </p:pic>
      <p:pic>
        <p:nvPicPr>
          <p:cNvPr id="6" name="Picture 3">
            <a:extLst>
              <a:ext uri="{FF2B5EF4-FFF2-40B4-BE49-F238E27FC236}">
                <a16:creationId xmlns="" xmlns:a16="http://schemas.microsoft.com/office/drawing/2014/main" id="{7825720B-F398-9DD3-996E-F216AB929FA5}"/>
              </a:ext>
            </a:extLst>
          </p:cNvPr>
          <p:cNvPicPr/>
          <p:nvPr/>
        </p:nvPicPr>
        <p:blipFill>
          <a:blip r:embed="rId4"/>
          <a:stretch/>
        </p:blipFill>
        <p:spPr>
          <a:xfrm>
            <a:off x="10635480" y="7684920"/>
            <a:ext cx="275400" cy="461160"/>
          </a:xfrm>
          <a:prstGeom prst="rect">
            <a:avLst/>
          </a:prstGeom>
          <a:noFill/>
          <a:ln w="9525">
            <a:noFill/>
          </a:ln>
        </p:spPr>
      </p:pic>
      <p:sp>
        <p:nvSpPr>
          <p:cNvPr id="7" name="Rectangle 5">
            <a:extLst>
              <a:ext uri="{FF2B5EF4-FFF2-40B4-BE49-F238E27FC236}">
                <a16:creationId xmlns="" xmlns:a16="http://schemas.microsoft.com/office/drawing/2014/main" id="{848967AA-D2F2-A835-0174-5EB5D4C0A918}"/>
              </a:ext>
            </a:extLst>
          </p:cNvPr>
          <p:cNvSpPr/>
          <p:nvPr/>
        </p:nvSpPr>
        <p:spPr>
          <a:xfrm>
            <a:off x="71280" y="7859160"/>
            <a:ext cx="1344240" cy="29448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marL="15120" marR="0" lvl="0" indent="0" algn="l" defTabSz="109728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6" normalizeH="0" baseline="0" noProof="0">
                <a:ln>
                  <a:noFill/>
                </a:ln>
                <a:solidFill>
                  <a:srgbClr val="FFFFFF"/>
                </a:solidFill>
                <a:effectLst/>
                <a:uLnTx/>
                <a:uFillTx/>
                <a:latin typeface="Arial"/>
                <a:ea typeface="+mn-ea"/>
                <a:cs typeface="+mn-cs"/>
              </a:rPr>
              <a:t>December</a:t>
            </a:r>
            <a:r>
              <a:rPr kumimoji="0" lang="en-US" sz="1200" b="1" i="0" u="none" strike="noStrike" kern="1200" cap="none" spc="-23" normalizeH="0" baseline="0" noProof="0">
                <a:ln>
                  <a:noFill/>
                </a:ln>
                <a:solidFill>
                  <a:srgbClr val="FFFFFF"/>
                </a:solidFill>
                <a:effectLst/>
                <a:uLnTx/>
                <a:uFillTx/>
                <a:latin typeface="Arial"/>
                <a:ea typeface="+mn-ea"/>
                <a:cs typeface="+mn-cs"/>
              </a:rPr>
              <a:t> </a:t>
            </a:r>
            <a:r>
              <a:rPr kumimoji="0" lang="en-US" sz="1200" b="1" i="0" u="none" strike="noStrike" kern="1200" cap="none" spc="-6" normalizeH="0" baseline="0" noProof="0">
                <a:ln>
                  <a:noFill/>
                </a:ln>
                <a:solidFill>
                  <a:srgbClr val="FFFFFF"/>
                </a:solidFill>
                <a:effectLst/>
                <a:uLnTx/>
                <a:uFillTx/>
                <a:latin typeface="Arial"/>
                <a:ea typeface="+mn-ea"/>
                <a:cs typeface="+mn-cs"/>
              </a:rPr>
              <a:t>20</a:t>
            </a:r>
            <a:r>
              <a:rPr kumimoji="0" lang="en-US" sz="1200" b="1" i="0" u="none" strike="noStrike" kern="1200" cap="none" spc="-17" normalizeH="0" baseline="0" noProof="0">
                <a:ln>
                  <a:noFill/>
                </a:ln>
                <a:solidFill>
                  <a:srgbClr val="FFFFFF"/>
                </a:solidFill>
                <a:effectLst/>
                <a:uLnTx/>
                <a:uFillTx/>
                <a:latin typeface="Arial"/>
                <a:ea typeface="+mn-ea"/>
                <a:cs typeface="+mn-cs"/>
              </a:rPr>
              <a:t>25</a:t>
            </a: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 xmlns:p14="http://schemas.microsoft.com/office/powerpoint/2010/main" val="25490738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X:\The Wildergarten\Teaching\Presentations\Santa Cruz Museum\2025-08-10_15_39_15_Coast_Redwoods_five_years_after_the_CZU_Lightning_Complex_fires_along_the_Redwood_Loop_Trail_within_Big_Basin_Redwoods_State_Park_in_Santa_Cruz_County,_California.jpg"/>
          <p:cNvPicPr>
            <a:picLocks noChangeAspect="1" noChangeArrowheads="1"/>
          </p:cNvPicPr>
          <p:nvPr/>
        </p:nvPicPr>
        <p:blipFill>
          <a:blip r:embed="rId3" cstate="print"/>
          <a:srcRect l="46489"/>
          <a:stretch>
            <a:fillRect/>
          </a:stretch>
        </p:blipFill>
        <p:spPr bwMode="auto">
          <a:xfrm>
            <a:off x="-57750" y="0"/>
            <a:ext cx="3302606" cy="8229600"/>
          </a:xfrm>
          <a:prstGeom prst="rect">
            <a:avLst/>
          </a:prstGeom>
          <a:noFill/>
        </p:spPr>
      </p:pic>
      <p:pic>
        <p:nvPicPr>
          <p:cNvPr id="1028" name="Picture 4" descr="X:\Photos\Cell Phone Photos\2026\9-26\IMG_20260905_211537 (6).jpg"/>
          <p:cNvPicPr>
            <a:picLocks noChangeAspect="1" noChangeArrowheads="1"/>
          </p:cNvPicPr>
          <p:nvPr/>
        </p:nvPicPr>
        <p:blipFill>
          <a:blip r:embed="rId4"/>
          <a:srcRect l="18750" r="21875"/>
          <a:stretch>
            <a:fillRect/>
          </a:stretch>
        </p:blipFill>
        <p:spPr bwMode="auto">
          <a:xfrm>
            <a:off x="3337665" y="0"/>
            <a:ext cx="3665064" cy="8229600"/>
          </a:xfrm>
          <a:prstGeom prst="rect">
            <a:avLst/>
          </a:prstGeom>
          <a:noFill/>
        </p:spPr>
      </p:pic>
      <p:pic>
        <p:nvPicPr>
          <p:cNvPr id="1029" name="Picture 5" descr="X:\Photos\Incoming 25\Incoming 2-25 Mountain Charlie Old Growth\DSCN4987.JPG"/>
          <p:cNvPicPr>
            <a:picLocks noChangeAspect="1" noChangeArrowheads="1"/>
          </p:cNvPicPr>
          <p:nvPr/>
        </p:nvPicPr>
        <p:blipFill>
          <a:blip r:embed="rId5" cstate="print"/>
          <a:srcRect t="15000" b="22000"/>
          <a:stretch>
            <a:fillRect/>
          </a:stretch>
        </p:blipFill>
        <p:spPr bwMode="auto">
          <a:xfrm rot="5400000">
            <a:off x="4913757" y="2170557"/>
            <a:ext cx="8229600" cy="3888486"/>
          </a:xfrm>
          <a:prstGeom prst="rect">
            <a:avLst/>
          </a:prstGeom>
          <a:noFill/>
        </p:spPr>
      </p:pic>
    </p:spTree>
    <p:extLst>
      <p:ext uri="{BB962C8B-B14F-4D97-AF65-F5344CB8AC3E}">
        <p14:creationId xmlns="" xmlns:p14="http://schemas.microsoft.com/office/powerpoint/2010/main" val="412317286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G:\Photos\Cell Phone Photos\2026\1-26\PXL_20260106_012304810.RAW-01.COVER.jpg"/>
          <p:cNvPicPr/>
          <p:nvPr/>
        </p:nvPicPr>
        <p:blipFill>
          <a:blip r:embed="rId3">
            <a:lum bright="5000" contrast="25000"/>
          </a:blip>
          <a:stretch/>
        </p:blipFill>
        <p:spPr>
          <a:xfrm rot="10800000">
            <a:off x="0" y="0"/>
            <a:ext cx="10971720" cy="8228520"/>
          </a:xfrm>
          <a:prstGeom prst="rect">
            <a:avLst/>
          </a:prstGeom>
          <a:noFill/>
          <a:ln w="0">
            <a:noFill/>
          </a:ln>
        </p:spPr>
      </p:pic>
      <p:pic>
        <p:nvPicPr>
          <p:cNvPr id="6" name="Picture 3">
            <a:extLst>
              <a:ext uri="{FF2B5EF4-FFF2-40B4-BE49-F238E27FC236}">
                <a16:creationId xmlns="" xmlns:a16="http://schemas.microsoft.com/office/drawing/2014/main" id="{7825720B-F398-9DD3-996E-F216AB929FA5}"/>
              </a:ext>
            </a:extLst>
          </p:cNvPr>
          <p:cNvPicPr/>
          <p:nvPr/>
        </p:nvPicPr>
        <p:blipFill>
          <a:blip r:embed="rId4"/>
          <a:stretch/>
        </p:blipFill>
        <p:spPr>
          <a:xfrm>
            <a:off x="10635480" y="7684920"/>
            <a:ext cx="275400" cy="461160"/>
          </a:xfrm>
          <a:prstGeom prst="rect">
            <a:avLst/>
          </a:prstGeom>
          <a:noFill/>
          <a:ln w="9525">
            <a:noFill/>
          </a:ln>
        </p:spPr>
      </p:pic>
      <p:pic>
        <p:nvPicPr>
          <p:cNvPr id="3" name="Picture 3">
            <a:extLst>
              <a:ext uri="{FF2B5EF4-FFF2-40B4-BE49-F238E27FC236}">
                <a16:creationId xmlns="" xmlns:a16="http://schemas.microsoft.com/office/drawing/2014/main" id="{3B0F82F7-465C-35E6-E798-396AA54EB5F3}"/>
              </a:ext>
            </a:extLst>
          </p:cNvPr>
          <p:cNvPicPr/>
          <p:nvPr/>
        </p:nvPicPr>
        <p:blipFill>
          <a:blip r:embed="rId4"/>
          <a:stretch/>
        </p:blipFill>
        <p:spPr>
          <a:xfrm>
            <a:off x="10635480" y="7686360"/>
            <a:ext cx="275400" cy="461160"/>
          </a:xfrm>
          <a:prstGeom prst="rect">
            <a:avLst/>
          </a:prstGeom>
          <a:noFill/>
          <a:ln w="9525">
            <a:noFill/>
          </a:ln>
        </p:spPr>
      </p:pic>
      <p:sp>
        <p:nvSpPr>
          <p:cNvPr id="8" name="Rectangle 4">
            <a:extLst>
              <a:ext uri="{FF2B5EF4-FFF2-40B4-BE49-F238E27FC236}">
                <a16:creationId xmlns="" xmlns:a16="http://schemas.microsoft.com/office/drawing/2014/main" id="{B4742156-1D5D-9B18-6423-A6A521AB4C34}"/>
              </a:ext>
            </a:extLst>
          </p:cNvPr>
          <p:cNvSpPr/>
          <p:nvPr/>
        </p:nvSpPr>
        <p:spPr>
          <a:xfrm>
            <a:off x="3642840" y="5612760"/>
            <a:ext cx="2667960" cy="7682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0" u="none" strike="noStrike" spc="-6">
                <a:solidFill>
                  <a:srgbClr val="FFFFFF"/>
                </a:solidFill>
                <a:effectLst/>
                <a:uFillTx/>
                <a:latin typeface="Calibri"/>
              </a:rPr>
              <a:t>This part was finish </a:t>
            </a:r>
            <a:endParaRPr lang="en-US" sz="2200" b="0" u="none" strike="noStrike">
              <a:solidFill>
                <a:srgbClr val="FFFFFF"/>
              </a:solidFill>
              <a:effectLst/>
              <a:uFillTx/>
              <a:latin typeface="Arial"/>
            </a:endParaRPr>
          </a:p>
          <a:p>
            <a:pPr algn="ctr" defTabSz="1097280">
              <a:lnSpc>
                <a:spcPct val="100000"/>
              </a:lnSpc>
            </a:pPr>
            <a:r>
              <a:rPr lang="en-US" sz="2200" b="0" u="none" strike="noStrike" spc="-6">
                <a:solidFill>
                  <a:srgbClr val="FFFFFF"/>
                </a:solidFill>
                <a:effectLst/>
                <a:uFillTx/>
                <a:latin typeface="Calibri"/>
              </a:rPr>
              <a:t>sanded and varnished</a:t>
            </a:r>
            <a:endParaRPr lang="en-US" sz="2200" b="0" u="none" strike="noStrike">
              <a:solidFill>
                <a:srgbClr val="FFFFFF"/>
              </a:solidFill>
              <a:effectLst/>
              <a:uFillTx/>
              <a:latin typeface="Arial"/>
            </a:endParaRPr>
          </a:p>
        </p:txBody>
      </p:sp>
      <p:sp>
        <p:nvSpPr>
          <p:cNvPr id="11" name="Rectangle 5">
            <a:extLst>
              <a:ext uri="{FF2B5EF4-FFF2-40B4-BE49-F238E27FC236}">
                <a16:creationId xmlns="" xmlns:a16="http://schemas.microsoft.com/office/drawing/2014/main" id="{489FE6E7-0046-3E16-9D92-B97F1DFC93F9}"/>
              </a:ext>
            </a:extLst>
          </p:cNvPr>
          <p:cNvSpPr/>
          <p:nvPr/>
        </p:nvSpPr>
        <p:spPr>
          <a:xfrm>
            <a:off x="434454" y="7173810"/>
            <a:ext cx="7291043" cy="767987"/>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defTabSz="1097280">
              <a:lnSpc>
                <a:spcPct val="100000"/>
              </a:lnSpc>
              <a:tabLst>
                <a:tab pos="569880" algn="l"/>
                <a:tab pos="1144440" algn="l"/>
              </a:tabLst>
            </a:pPr>
            <a:r>
              <a:rPr lang="en-US" sz="4400" b="0" u="none" strike="noStrike" dirty="0" smtClean="0">
                <a:effectLst/>
                <a:uFillTx/>
                <a:latin typeface="Trajan Pro"/>
              </a:rPr>
              <a:t>Macro </a:t>
            </a:r>
            <a:r>
              <a:rPr lang="en-US" sz="4400" b="0" u="none" strike="noStrike" dirty="0">
                <a:effectLst/>
                <a:uFillTx/>
                <a:latin typeface="Trajan Pro"/>
              </a:rPr>
              <a:t>Meets </a:t>
            </a:r>
            <a:r>
              <a:rPr lang="en-US" sz="4400" b="0" u="none" strike="noStrike" dirty="0" smtClean="0">
                <a:effectLst/>
                <a:uFillTx/>
                <a:latin typeface="Trajan Pro"/>
              </a:rPr>
              <a:t>Micro</a:t>
            </a:r>
            <a:r>
              <a:rPr lang="en-US" sz="4400" b="0" u="none" strike="noStrike" dirty="0">
                <a:effectLst/>
                <a:uFillTx/>
                <a:latin typeface="Trajan Pro"/>
              </a:rPr>
              <a:t>	</a:t>
            </a:r>
            <a:endParaRPr lang="en-US" sz="4400" b="0" u="none" strike="noStrike" dirty="0">
              <a:effectLst/>
              <a:uFillTx/>
              <a:latin typeface="Arial"/>
            </a:endParaRPr>
          </a:p>
        </p:txBody>
      </p:sp>
      <p:sp>
        <p:nvSpPr>
          <p:cNvPr id="12" name="Rectangle 5">
            <a:extLst>
              <a:ext uri="{FF2B5EF4-FFF2-40B4-BE49-F238E27FC236}">
                <a16:creationId xmlns="" xmlns:a16="http://schemas.microsoft.com/office/drawing/2014/main" id="{489FE6E7-0046-3E16-9D92-B97F1DFC93F9}"/>
              </a:ext>
            </a:extLst>
          </p:cNvPr>
          <p:cNvSpPr/>
          <p:nvPr/>
        </p:nvSpPr>
        <p:spPr>
          <a:xfrm>
            <a:off x="399282" y="7174522"/>
            <a:ext cx="7291043" cy="767987"/>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defTabSz="1097280">
              <a:lnSpc>
                <a:spcPct val="100000"/>
              </a:lnSpc>
              <a:tabLst>
                <a:tab pos="569880" algn="l"/>
                <a:tab pos="1144440" algn="l"/>
              </a:tabLst>
            </a:pPr>
            <a:r>
              <a:rPr lang="en-US" sz="4400" b="0" u="none" strike="noStrike" dirty="0" smtClean="0">
                <a:effectLst/>
                <a:uFillTx/>
                <a:latin typeface="Trajan Pro"/>
              </a:rPr>
              <a:t>Macro </a:t>
            </a:r>
            <a:r>
              <a:rPr lang="en-US" sz="4400" b="0" u="none" strike="noStrike" dirty="0">
                <a:effectLst/>
                <a:uFillTx/>
                <a:latin typeface="Trajan Pro"/>
              </a:rPr>
              <a:t>Meets </a:t>
            </a:r>
            <a:r>
              <a:rPr lang="en-US" sz="4400" b="0" u="none" strike="noStrike" dirty="0" smtClean="0">
                <a:effectLst/>
                <a:uFillTx/>
                <a:latin typeface="Trajan Pro"/>
              </a:rPr>
              <a:t>Micro	</a:t>
            </a:r>
            <a:endParaRPr lang="en-US" sz="4400" b="0" u="none" strike="noStrike" dirty="0">
              <a:effectLst/>
              <a:uFillTx/>
              <a:latin typeface="Arial"/>
            </a:endParaRPr>
          </a:p>
        </p:txBody>
      </p:sp>
      <p:sp>
        <p:nvSpPr>
          <p:cNvPr id="13" name="Rectangle 5">
            <a:extLst>
              <a:ext uri="{FF2B5EF4-FFF2-40B4-BE49-F238E27FC236}">
                <a16:creationId xmlns="" xmlns:a16="http://schemas.microsoft.com/office/drawing/2014/main" id="{489FE6E7-0046-3E16-9D92-B97F1DFC93F9}"/>
              </a:ext>
            </a:extLst>
          </p:cNvPr>
          <p:cNvSpPr/>
          <p:nvPr/>
        </p:nvSpPr>
        <p:spPr>
          <a:xfrm>
            <a:off x="416880" y="7186246"/>
            <a:ext cx="7314489" cy="797169"/>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defTabSz="1097280">
              <a:lnSpc>
                <a:spcPct val="100000"/>
              </a:lnSpc>
              <a:tabLst>
                <a:tab pos="569880" algn="l"/>
                <a:tab pos="1144440" algn="l"/>
              </a:tabLst>
            </a:pPr>
            <a:r>
              <a:rPr lang="en-US" sz="4400" b="0" u="none" strike="noStrike" dirty="0" smtClean="0">
                <a:solidFill>
                  <a:schemeClr val="lt1"/>
                </a:solidFill>
                <a:effectLst/>
                <a:uFillTx/>
                <a:latin typeface="Trajan Pro"/>
              </a:rPr>
              <a:t>Macro </a:t>
            </a:r>
            <a:r>
              <a:rPr lang="en-US" sz="4400" b="0" u="none" strike="noStrike" dirty="0">
                <a:solidFill>
                  <a:schemeClr val="lt1"/>
                </a:solidFill>
                <a:effectLst/>
                <a:uFillTx/>
                <a:latin typeface="Trajan Pro"/>
              </a:rPr>
              <a:t>Meets </a:t>
            </a:r>
            <a:r>
              <a:rPr lang="en-US" sz="4400" b="0" u="none" strike="noStrike" dirty="0" smtClean="0">
                <a:solidFill>
                  <a:schemeClr val="lt1"/>
                </a:solidFill>
                <a:effectLst/>
                <a:uFillTx/>
                <a:latin typeface="Trajan Pro"/>
              </a:rPr>
              <a:t>Micro</a:t>
            </a:r>
            <a:r>
              <a:rPr lang="en-US" sz="4400" b="0" u="none" strike="noStrike" dirty="0">
                <a:solidFill>
                  <a:schemeClr val="lt1"/>
                </a:solidFill>
                <a:effectLst/>
                <a:uFillTx/>
                <a:latin typeface="Trajan Pro"/>
              </a:rPr>
              <a:t>	</a:t>
            </a:r>
            <a:endParaRPr lang="en-US" sz="4400" b="0" u="none" strike="noStrike" dirty="0">
              <a:solidFill>
                <a:srgbClr val="FFFFFF"/>
              </a:solidFill>
              <a:effectLst/>
              <a:uFillTx/>
              <a:latin typeface="Arial"/>
            </a:endParaRPr>
          </a:p>
        </p:txBody>
      </p:sp>
    </p:spTree>
    <p:extLst>
      <p:ext uri="{BB962C8B-B14F-4D97-AF65-F5344CB8AC3E}">
        <p14:creationId xmlns="" xmlns:p14="http://schemas.microsoft.com/office/powerpoint/2010/main" val="259611778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27" name="Straight Connector 33"/>
          <p:cNvCxnSpPr/>
          <p:nvPr/>
        </p:nvCxnSpPr>
        <p:spPr>
          <a:xfrm flipH="1">
            <a:off x="10426680" y="2971800"/>
            <a:ext cx="398160" cy="897120"/>
          </a:xfrm>
          <a:prstGeom prst="straightConnector1">
            <a:avLst/>
          </a:prstGeom>
          <a:ln w="25400">
            <a:solidFill>
              <a:schemeClr val="lt1">
                <a:alpha val="60000"/>
              </a:schemeClr>
            </a:solidFill>
            <a:round/>
          </a:ln>
        </p:spPr>
      </p:cxnSp>
      <p:cxnSp>
        <p:nvCxnSpPr>
          <p:cNvPr id="528" name="Straight Connector 34"/>
          <p:cNvCxnSpPr/>
          <p:nvPr/>
        </p:nvCxnSpPr>
        <p:spPr>
          <a:xfrm flipH="1">
            <a:off x="9366840" y="3867840"/>
            <a:ext cx="1078560" cy="234000"/>
          </a:xfrm>
          <a:prstGeom prst="straightConnector1">
            <a:avLst/>
          </a:prstGeom>
          <a:ln w="25400">
            <a:solidFill>
              <a:schemeClr val="lt1">
                <a:alpha val="60000"/>
              </a:schemeClr>
            </a:solidFill>
            <a:round/>
          </a:ln>
        </p:spPr>
      </p:cxnSp>
      <p:cxnSp>
        <p:nvCxnSpPr>
          <p:cNvPr id="529" name="Straight Arrow Connector 24"/>
          <p:cNvCxnSpPr/>
          <p:nvPr/>
        </p:nvCxnSpPr>
        <p:spPr>
          <a:xfrm>
            <a:off x="10328400" y="381600"/>
            <a:ext cx="692280" cy="1080"/>
          </a:xfrm>
          <a:prstGeom prst="straightConnector1">
            <a:avLst/>
          </a:prstGeom>
          <a:ln w="73025">
            <a:solidFill>
              <a:srgbClr val="FFFFFF"/>
            </a:solidFill>
            <a:round/>
            <a:tailEnd type="triangle" w="med" len="med"/>
          </a:ln>
        </p:spPr>
      </p:cxnSp>
      <p:sp>
        <p:nvSpPr>
          <p:cNvPr id="530" name="TextBox 25"/>
          <p:cNvSpPr/>
          <p:nvPr/>
        </p:nvSpPr>
        <p:spPr>
          <a:xfrm>
            <a:off x="9810000" y="49680"/>
            <a:ext cx="525240" cy="66384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3600" b="1" u="none" strike="noStrike">
                <a:solidFill>
                  <a:schemeClr val="lt1"/>
                </a:solidFill>
                <a:effectLst/>
                <a:uFillTx/>
                <a:latin typeface="Calibri"/>
              </a:rPr>
              <a:t>N</a:t>
            </a:r>
            <a:endParaRPr lang="en-US" sz="3600" b="0" u="none" strike="noStrike">
              <a:solidFill>
                <a:srgbClr val="FFFFFF"/>
              </a:solidFill>
              <a:effectLst/>
              <a:uFillTx/>
              <a:latin typeface="Arial"/>
            </a:endParaRPr>
          </a:p>
        </p:txBody>
      </p:sp>
      <p:pic>
        <p:nvPicPr>
          <p:cNvPr id="531" name="Picture 2" descr="G:\Land Technical\Maps\Aerial Photos\1931 c-1436_11 5x7 retouch.jpg"/>
          <p:cNvPicPr/>
          <p:nvPr/>
        </p:nvPicPr>
        <p:blipFill>
          <a:blip r:embed="rId3"/>
          <a:srcRect l="9677" t="32084" r="47417" b="24172"/>
          <a:stretch/>
        </p:blipFill>
        <p:spPr>
          <a:xfrm>
            <a:off x="0" y="0"/>
            <a:ext cx="10971720" cy="8189280"/>
          </a:xfrm>
          <a:prstGeom prst="rect">
            <a:avLst/>
          </a:prstGeom>
          <a:noFill/>
          <a:ln w="0">
            <a:noFill/>
          </a:ln>
        </p:spPr>
      </p:pic>
      <p:pic>
        <p:nvPicPr>
          <p:cNvPr id="532" name="Picture 3"/>
          <p:cNvPicPr/>
          <p:nvPr/>
        </p:nvPicPr>
        <p:blipFill>
          <a:blip r:embed="rId4"/>
          <a:stretch/>
        </p:blipFill>
        <p:spPr>
          <a:xfrm>
            <a:off x="10613520" y="7571160"/>
            <a:ext cx="275400" cy="461160"/>
          </a:xfrm>
          <a:prstGeom prst="rect">
            <a:avLst/>
          </a:prstGeom>
          <a:noFill/>
          <a:ln w="9525">
            <a:noFill/>
          </a:ln>
        </p:spPr>
      </p:pic>
      <p:cxnSp>
        <p:nvCxnSpPr>
          <p:cNvPr id="533" name="Straight Arrow Connector 75"/>
          <p:cNvCxnSpPr/>
          <p:nvPr/>
        </p:nvCxnSpPr>
        <p:spPr>
          <a:xfrm>
            <a:off x="10094760" y="443160"/>
            <a:ext cx="692280" cy="1080"/>
          </a:xfrm>
          <a:prstGeom prst="straightConnector1">
            <a:avLst/>
          </a:prstGeom>
          <a:ln w="73025">
            <a:solidFill>
              <a:srgbClr val="FFFFFF"/>
            </a:solidFill>
            <a:round/>
            <a:tailEnd type="triangle" w="med" len="med"/>
          </a:ln>
        </p:spPr>
      </p:cxnSp>
      <p:sp>
        <p:nvSpPr>
          <p:cNvPr id="534" name="TextBox 76"/>
          <p:cNvSpPr/>
          <p:nvPr/>
        </p:nvSpPr>
        <p:spPr>
          <a:xfrm>
            <a:off x="9576360" y="111240"/>
            <a:ext cx="525240" cy="66384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defTabSz="1097280">
              <a:lnSpc>
                <a:spcPct val="100000"/>
              </a:lnSpc>
            </a:pPr>
            <a:r>
              <a:rPr lang="en-US" sz="3600" b="1" u="none" strike="noStrike">
                <a:solidFill>
                  <a:schemeClr val="lt1"/>
                </a:solidFill>
                <a:effectLst/>
                <a:uFillTx/>
                <a:latin typeface="Calibri"/>
              </a:rPr>
              <a:t>N</a:t>
            </a:r>
            <a:endParaRPr lang="en-US" sz="3600" b="0" u="none" strike="noStrike">
              <a:solidFill>
                <a:srgbClr val="FFFFFF"/>
              </a:solidFill>
              <a:effectLst/>
              <a:uFillTx/>
              <a:latin typeface="Arial"/>
            </a:endParaRPr>
          </a:p>
        </p:txBody>
      </p:sp>
      <p:cxnSp>
        <p:nvCxnSpPr>
          <p:cNvPr id="535" name="Straight Connector 31"/>
          <p:cNvCxnSpPr/>
          <p:nvPr/>
        </p:nvCxnSpPr>
        <p:spPr>
          <a:xfrm>
            <a:off x="394200" y="1890360"/>
            <a:ext cx="27000" cy="6278760"/>
          </a:xfrm>
          <a:prstGeom prst="straightConnector1">
            <a:avLst/>
          </a:prstGeom>
          <a:ln w="25400">
            <a:solidFill>
              <a:schemeClr val="lt1">
                <a:alpha val="60000"/>
              </a:schemeClr>
            </a:solidFill>
            <a:round/>
          </a:ln>
        </p:spPr>
      </p:cxnSp>
      <p:sp>
        <p:nvSpPr>
          <p:cNvPr id="538" name="TextBox 46"/>
          <p:cNvSpPr/>
          <p:nvPr/>
        </p:nvSpPr>
        <p:spPr>
          <a:xfrm>
            <a:off x="847080" y="3423600"/>
            <a:ext cx="1175760" cy="8298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400" b="1" u="none" strike="noStrike">
                <a:solidFill>
                  <a:schemeClr val="lt1"/>
                </a:solidFill>
                <a:effectLst/>
                <a:uFillTx/>
                <a:latin typeface="Calibri"/>
              </a:rPr>
              <a:t>Spanish</a:t>
            </a:r>
            <a:endParaRPr lang="en-US" sz="2400" b="0" u="none" strike="noStrike">
              <a:solidFill>
                <a:srgbClr val="FFFFFF"/>
              </a:solidFill>
              <a:effectLst/>
              <a:uFillTx/>
              <a:latin typeface="Arial"/>
            </a:endParaRPr>
          </a:p>
          <a:p>
            <a:pPr algn="ctr" defTabSz="1097280">
              <a:lnSpc>
                <a:spcPct val="100000"/>
              </a:lnSpc>
            </a:pPr>
            <a:r>
              <a:rPr lang="en-US" sz="2400" b="1" u="none" strike="noStrike">
                <a:solidFill>
                  <a:schemeClr val="lt1"/>
                </a:solidFill>
                <a:effectLst/>
                <a:uFillTx/>
                <a:latin typeface="Calibri"/>
              </a:rPr>
              <a:t>Gulch</a:t>
            </a:r>
            <a:endParaRPr lang="en-US" sz="2400" b="0" u="none" strike="noStrike">
              <a:solidFill>
                <a:srgbClr val="FFFFFF"/>
              </a:solidFill>
              <a:effectLst/>
              <a:uFillTx/>
              <a:latin typeface="Arial"/>
            </a:endParaRPr>
          </a:p>
        </p:txBody>
      </p:sp>
      <p:sp>
        <p:nvSpPr>
          <p:cNvPr id="539" name="Freeform 47"/>
          <p:cNvSpPr/>
          <p:nvPr/>
        </p:nvSpPr>
        <p:spPr>
          <a:xfrm>
            <a:off x="1287360" y="20880"/>
            <a:ext cx="4373640" cy="8026560"/>
          </a:xfrm>
          <a:custGeom>
            <a:avLst/>
            <a:gdLst>
              <a:gd name="textAreaLeft" fmla="*/ 0 w 4373640"/>
              <a:gd name="textAreaRight" fmla="*/ 4374720 w 4373640"/>
              <a:gd name="textAreaTop" fmla="*/ 0 h 8026560"/>
              <a:gd name="textAreaBottom" fmla="*/ 8027640 h 8026560"/>
              <a:gd name="GluePoint1X" fmla="*/ 2275058 w 2336381"/>
              <a:gd name="GluePoint1Y" fmla="*/ 0 h 4223407"/>
              <a:gd name="GluePoint2X" fmla="*/ 2267108 w 2336381"/>
              <a:gd name="GluePoint2Y" fmla="*/ 361767 h 4223407"/>
              <a:gd name="GluePoint3X" fmla="*/ 2320007 w 2336381"/>
              <a:gd name="GluePoint3Y" fmla="*/ 732061 h 4223407"/>
              <a:gd name="GluePoint4X" fmla="*/ 2168866 w 2336381"/>
              <a:gd name="GluePoint4Y" fmla="*/ 1540663 h 4223407"/>
              <a:gd name="GluePoint5X" fmla="*/ 1942155 w 2336381"/>
              <a:gd name="GluePoint5Y" fmla="*/ 2069655 h 4223407"/>
              <a:gd name="GluePoint6X" fmla="*/ 1692774 w 2336381"/>
              <a:gd name="GluePoint6Y" fmla="*/ 2462620 h 4223407"/>
              <a:gd name="GluePoint7X" fmla="*/ 1382936 w 2336381"/>
              <a:gd name="GluePoint7Y" fmla="*/ 3074739 h 4223407"/>
              <a:gd name="GluePoint8X" fmla="*/ 1005084 w 2336381"/>
              <a:gd name="GluePoint8Y" fmla="*/ 3467704 h 4223407"/>
              <a:gd name="GluePoint9X" fmla="*/ 483650 w 2336381"/>
              <a:gd name="GluePoint9Y" fmla="*/ 3928683 h 4223407"/>
              <a:gd name="GluePoint10X" fmla="*/ 0 w 2336381"/>
              <a:gd name="GluePoint10Y" fmla="*/ 4223407 h 4223407"/>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Lst>
            <a:rect l="textAreaLeft" t="textAreaTop" r="textAreaRight" b="textAreaBottom"/>
            <a:pathLst>
              <a:path w="2336381" h="4223407">
                <a:moveTo>
                  <a:pt x="2275058" y="0"/>
                </a:moveTo>
                <a:cubicBezTo>
                  <a:pt x="2270650" y="309208"/>
                  <a:pt x="2259617" y="239757"/>
                  <a:pt x="2267108" y="361767"/>
                </a:cubicBezTo>
                <a:cubicBezTo>
                  <a:pt x="2274600" y="483777"/>
                  <a:pt x="2336381" y="535578"/>
                  <a:pt x="2320007" y="732061"/>
                </a:cubicBezTo>
                <a:cubicBezTo>
                  <a:pt x="2303633" y="928544"/>
                  <a:pt x="2231841" y="1317731"/>
                  <a:pt x="2168866" y="1540663"/>
                </a:cubicBezTo>
                <a:cubicBezTo>
                  <a:pt x="2105891" y="1763595"/>
                  <a:pt x="2021504" y="1915996"/>
                  <a:pt x="1942155" y="2069655"/>
                </a:cubicBezTo>
                <a:cubicBezTo>
                  <a:pt x="1862806" y="2223315"/>
                  <a:pt x="1785977" y="2295106"/>
                  <a:pt x="1692774" y="2462620"/>
                </a:cubicBezTo>
                <a:cubicBezTo>
                  <a:pt x="1599571" y="2630134"/>
                  <a:pt x="1497551" y="2907225"/>
                  <a:pt x="1382936" y="3074739"/>
                </a:cubicBezTo>
                <a:cubicBezTo>
                  <a:pt x="1268321" y="3242253"/>
                  <a:pt x="1154965" y="3325380"/>
                  <a:pt x="1005084" y="3467704"/>
                </a:cubicBezTo>
                <a:cubicBezTo>
                  <a:pt x="855203" y="3610028"/>
                  <a:pt x="651164" y="3802733"/>
                  <a:pt x="483650" y="3928683"/>
                </a:cubicBezTo>
                <a:cubicBezTo>
                  <a:pt x="316136" y="4054634"/>
                  <a:pt x="316767" y="3928565"/>
                  <a:pt x="0" y="4223407"/>
                </a:cubicBezTo>
              </a:path>
            </a:pathLst>
          </a:custGeom>
          <a:noFill/>
          <a:ln w="76200">
            <a:solidFill>
              <a:srgbClr val="00B0F0"/>
            </a:solidFill>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540" name="TextBox 52"/>
          <p:cNvSpPr/>
          <p:nvPr/>
        </p:nvSpPr>
        <p:spPr>
          <a:xfrm>
            <a:off x="4622400" y="1983240"/>
            <a:ext cx="632520" cy="706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1097280">
              <a:lnSpc>
                <a:spcPct val="100000"/>
              </a:lnSpc>
            </a:pPr>
            <a:r>
              <a:rPr lang="en-US" sz="4000" b="1" u="none" strike="noStrike">
                <a:solidFill>
                  <a:srgbClr val="00CC99"/>
                </a:solidFill>
                <a:effectLst/>
                <a:uFillTx/>
                <a:latin typeface="Calibri"/>
              </a:rPr>
              <a:t>1</a:t>
            </a:r>
            <a:endParaRPr lang="en-US" sz="4000" b="0" u="none" strike="noStrike">
              <a:solidFill>
                <a:srgbClr val="FFFFFF"/>
              </a:solidFill>
              <a:effectLst/>
              <a:uFillTx/>
              <a:latin typeface="Arial"/>
            </a:endParaRPr>
          </a:p>
        </p:txBody>
      </p:sp>
      <p:pic>
        <p:nvPicPr>
          <p:cNvPr id="553" name="Picture 2" descr="G:\Photos\Cell Phone Photos\2024\5-24\PXL_20240510_160320813.jpg"/>
          <p:cNvPicPr/>
          <p:nvPr/>
        </p:nvPicPr>
        <p:blipFill>
          <a:blip r:embed="rId5" cstate="print"/>
          <a:srcRect l="4444" t="2509" r="13333"/>
          <a:stretch/>
        </p:blipFill>
        <p:spPr>
          <a:xfrm rot="5400000">
            <a:off x="7329960" y="-812520"/>
            <a:ext cx="2829240" cy="4456080"/>
          </a:xfrm>
          <a:prstGeom prst="rect">
            <a:avLst/>
          </a:prstGeom>
          <a:noFill/>
          <a:ln w="0">
            <a:noFill/>
          </a:ln>
        </p:spPr>
      </p:pic>
      <p:cxnSp>
        <p:nvCxnSpPr>
          <p:cNvPr id="554" name="Straight Arrow Connector 84"/>
          <p:cNvCxnSpPr/>
          <p:nvPr/>
        </p:nvCxnSpPr>
        <p:spPr>
          <a:xfrm flipV="1">
            <a:off x="8522640" y="2271240"/>
            <a:ext cx="231480" cy="1268280"/>
          </a:xfrm>
          <a:prstGeom prst="straightConnector1">
            <a:avLst/>
          </a:prstGeom>
          <a:ln w="76200">
            <a:solidFill>
              <a:srgbClr val="FFC000"/>
            </a:solidFill>
            <a:round/>
            <a:tailEnd type="arrow" w="med" len="med"/>
          </a:ln>
        </p:spPr>
      </p:cxnSp>
      <p:sp>
        <p:nvSpPr>
          <p:cNvPr id="555" name="TextBox 85"/>
          <p:cNvSpPr/>
          <p:nvPr/>
        </p:nvSpPr>
        <p:spPr>
          <a:xfrm>
            <a:off x="7889040" y="3654000"/>
            <a:ext cx="1285200" cy="429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a:solidFill>
                  <a:schemeClr val="lt1"/>
                </a:solidFill>
                <a:effectLst/>
                <a:uFillTx/>
                <a:latin typeface="Calibri"/>
              </a:rPr>
              <a:t>Fire Draft</a:t>
            </a:r>
            <a:endParaRPr lang="en-US" sz="2200" b="0" u="none" strike="noStrike">
              <a:solidFill>
                <a:srgbClr val="FFFFFF"/>
              </a:solidFill>
              <a:effectLst/>
              <a:uFillTx/>
              <a:latin typeface="Arial"/>
            </a:endParaRPr>
          </a:p>
        </p:txBody>
      </p:sp>
      <p:grpSp>
        <p:nvGrpSpPr>
          <p:cNvPr id="3" name="Group 56"/>
          <p:cNvGrpSpPr/>
          <p:nvPr/>
        </p:nvGrpSpPr>
        <p:grpSpPr>
          <a:xfrm>
            <a:off x="2087640" y="7628760"/>
            <a:ext cx="3455280" cy="476640"/>
            <a:chOff x="2087640" y="7628760"/>
            <a:chExt cx="3455280" cy="476640"/>
          </a:xfrm>
        </p:grpSpPr>
        <p:sp>
          <p:nvSpPr>
            <p:cNvPr id="557" name="Rectangle 89"/>
            <p:cNvSpPr/>
            <p:nvPr/>
          </p:nvSpPr>
          <p:spPr>
            <a:xfrm>
              <a:off x="2087640" y="7628760"/>
              <a:ext cx="3455280" cy="459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chemeClr val="dk1"/>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dk1"/>
                  </a:solidFill>
                  <a:effectLst/>
                  <a:uFillTx/>
                  <a:latin typeface="Calibri"/>
                </a:rPr>
                <a:t>Courtesy of UCSB Library Geospatial Collection</a:t>
              </a:r>
              <a:endParaRPr lang="en-US" sz="1200" b="0" u="none" strike="noStrike">
                <a:solidFill>
                  <a:srgbClr val="FFFFFF"/>
                </a:solidFill>
                <a:effectLst/>
                <a:uFillTx/>
                <a:latin typeface="Arial"/>
              </a:endParaRPr>
            </a:p>
          </p:txBody>
        </p:sp>
        <p:sp>
          <p:nvSpPr>
            <p:cNvPr id="558" name="Rectangle 90"/>
            <p:cNvSpPr/>
            <p:nvPr/>
          </p:nvSpPr>
          <p:spPr>
            <a:xfrm>
              <a:off x="2098080" y="7644960"/>
              <a:ext cx="3432240" cy="46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chemeClr val="dk1"/>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dk1"/>
                  </a:solidFill>
                  <a:effectLst/>
                  <a:uFillTx/>
                  <a:latin typeface="Calibri"/>
                </a:rPr>
                <a:t>Courtesy of UCSB Library Geospatial Collection</a:t>
              </a:r>
              <a:endParaRPr lang="en-US" sz="1200" b="0" u="none" strike="noStrike">
                <a:solidFill>
                  <a:srgbClr val="FFFFFF"/>
                </a:solidFill>
                <a:effectLst/>
                <a:uFillTx/>
                <a:latin typeface="Arial"/>
              </a:endParaRPr>
            </a:p>
          </p:txBody>
        </p:sp>
        <p:sp>
          <p:nvSpPr>
            <p:cNvPr id="559" name="Rectangle 91"/>
            <p:cNvSpPr/>
            <p:nvPr/>
          </p:nvSpPr>
          <p:spPr>
            <a:xfrm>
              <a:off x="2094120" y="7628760"/>
              <a:ext cx="3373560" cy="46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1" u="none" strike="noStrike" spc="-6">
                  <a:solidFill>
                    <a:srgbClr val="FFFFFF"/>
                  </a:solidFill>
                  <a:effectLst/>
                  <a:uFillTx/>
                  <a:latin typeface="Calibri"/>
                </a:rPr>
                <a:t>Image from Flight C-1436 Frame 11, 1931</a:t>
              </a:r>
              <a:endParaRPr lang="en-US" sz="1200" b="0" u="none" strike="noStrike">
                <a:solidFill>
                  <a:srgbClr val="FFFFFF"/>
                </a:solidFill>
                <a:effectLst/>
                <a:uFillTx/>
                <a:latin typeface="Arial"/>
              </a:endParaRPr>
            </a:p>
            <a:p>
              <a:pPr defTabSz="1097280">
                <a:lnSpc>
                  <a:spcPct val="100000"/>
                </a:lnSpc>
              </a:pPr>
              <a:r>
                <a:rPr lang="en-US" sz="1200" b="1" u="none" strike="noStrike" spc="-6">
                  <a:solidFill>
                    <a:schemeClr val="lt1"/>
                  </a:solidFill>
                  <a:effectLst/>
                  <a:uFillTx/>
                  <a:latin typeface="Calibri"/>
                </a:rPr>
                <a:t>Courtesy of UCSB Library Geospatial Collection</a:t>
              </a:r>
              <a:endParaRPr lang="en-US" sz="1200" b="0" u="none" strike="noStrike">
                <a:solidFill>
                  <a:srgbClr val="FFFFFF"/>
                </a:solidFill>
                <a:effectLst/>
                <a:uFillTx/>
                <a:latin typeface="Arial"/>
              </a:endParaRPr>
            </a:p>
          </p:txBody>
        </p:sp>
      </p:grpSp>
      <p:cxnSp>
        <p:nvCxnSpPr>
          <p:cNvPr id="560" name="Straight Arrow Connector 40"/>
          <p:cNvCxnSpPr/>
          <p:nvPr/>
        </p:nvCxnSpPr>
        <p:spPr>
          <a:xfrm flipH="1">
            <a:off x="4103640" y="2156040"/>
            <a:ext cx="3515040" cy="1325880"/>
          </a:xfrm>
          <a:prstGeom prst="straightConnector1">
            <a:avLst/>
          </a:prstGeom>
          <a:ln w="63500">
            <a:solidFill>
              <a:srgbClr val="FFFF00"/>
            </a:solidFill>
            <a:round/>
            <a:tailEnd type="arrow" w="med" len="med"/>
          </a:ln>
        </p:spPr>
      </p:cxnSp>
      <p:sp>
        <p:nvSpPr>
          <p:cNvPr id="561" name="Freeform 42"/>
          <p:cNvSpPr/>
          <p:nvPr/>
        </p:nvSpPr>
        <p:spPr>
          <a:xfrm>
            <a:off x="3183840" y="266760"/>
            <a:ext cx="2762280" cy="6381720"/>
          </a:xfrm>
          <a:custGeom>
            <a:avLst/>
            <a:gdLst>
              <a:gd name="textAreaLeft" fmla="*/ 0 w 2762280"/>
              <a:gd name="textAreaRight" fmla="*/ 2763360 w 2762280"/>
              <a:gd name="textAreaTop" fmla="*/ 0 h 6381720"/>
              <a:gd name="textAreaBottom" fmla="*/ 6382800 h 6381720"/>
              <a:gd name="GluePoint1X" fmla="*/ 1132013 w 2587374"/>
              <a:gd name="GluePoint1Y" fmla="*/ 4766361 h 5937843"/>
              <a:gd name="GluePoint2X" fmla="*/ 1543842 w 2587374"/>
              <a:gd name="GluePoint2Y" fmla="*/ 4843143 h 5937843"/>
              <a:gd name="GluePoint3X" fmla="*/ 1878889 w 2587374"/>
              <a:gd name="GluePoint3Y" fmla="*/ 4117207 h 5937843"/>
              <a:gd name="GluePoint4X" fmla="*/ 2213936 w 2587374"/>
              <a:gd name="GluePoint4Y" fmla="*/ 3433152 h 5937843"/>
              <a:gd name="GluePoint5X" fmla="*/ 2535023 w 2587374"/>
              <a:gd name="GluePoint5Y" fmla="*/ 2434990 h 5937843"/>
              <a:gd name="GluePoint6X" fmla="*/ 2528043 w 2587374"/>
              <a:gd name="GluePoint6Y" fmla="*/ 1290245 h 5937843"/>
              <a:gd name="GluePoint7X" fmla="*/ 2423341 w 2587374"/>
              <a:gd name="GluePoint7Y" fmla="*/ 613170 h 5937843"/>
              <a:gd name="GluePoint8X" fmla="*/ 2101928 w 2587374"/>
              <a:gd name="GluePoint8Y" fmla="*/ 150073 h 5937843"/>
              <a:gd name="GluePoint9X" fmla="*/ 922608 w 2587374"/>
              <a:gd name="GluePoint9Y" fmla="*/ 1513610 h 5937843"/>
              <a:gd name="GluePoint10X" fmla="*/ 573601 w 2587374"/>
              <a:gd name="GluePoint10Y" fmla="*/ 2016181 h 5937843"/>
              <a:gd name="GluePoint11X" fmla="*/ 360342 w 2587374"/>
              <a:gd name="GluePoint11Y" fmla="*/ 2667364 h 5937843"/>
              <a:gd name="GluePoint12X" fmla="*/ 375894 w 2587374"/>
              <a:gd name="GluePoint12Y" fmla="*/ 3097549 h 5937843"/>
              <a:gd name="GluePoint13X" fmla="*/ 645586 w 2587374"/>
              <a:gd name="GluePoint13Y" fmla="*/ 3687045 h 5937843"/>
              <a:gd name="GluePoint14X" fmla="*/ 429833 w 2587374"/>
              <a:gd name="GluePoint14Y" fmla="*/ 4330130 h 5937843"/>
              <a:gd name="GluePoint15X" fmla="*/ 15188 w 2587374"/>
              <a:gd name="GluePoint15Y" fmla="*/ 5324773 h 5937843"/>
              <a:gd name="GluePoint16X" fmla="*/ 520959 w 2587374"/>
              <a:gd name="GluePoint16Y" fmla="*/ 5906432 h 5937843"/>
              <a:gd name="GluePoint17X" fmla="*/ 887707 w 2587374"/>
              <a:gd name="GluePoint17Y" fmla="*/ 5136309 h 5937843"/>
              <a:gd name="GluePoint18X" fmla="*/ 1132013 w 2587374"/>
              <a:gd name="GluePoint18Y" fmla="*/ 4766361 h 5937843"/>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 ang="0">
                <a:pos x="GluePoint11X" y="GluePoint11Y"/>
              </a:cxn>
              <a:cxn ang="0">
                <a:pos x="GluePoint12X" y="GluePoint12Y"/>
              </a:cxn>
              <a:cxn ang="0">
                <a:pos x="GluePoint13X" y="GluePoint13Y"/>
              </a:cxn>
              <a:cxn ang="0">
                <a:pos x="GluePoint14X" y="GluePoint14Y"/>
              </a:cxn>
              <a:cxn ang="0">
                <a:pos x="GluePoint15X" y="GluePoint15Y"/>
              </a:cxn>
              <a:cxn ang="0">
                <a:pos x="GluePoint16X" y="GluePoint16Y"/>
              </a:cxn>
              <a:cxn ang="0">
                <a:pos x="GluePoint17X" y="GluePoint17Y"/>
              </a:cxn>
              <a:cxn ang="0">
                <a:pos x="GluePoint18X" y="GluePoint18Y"/>
              </a:cxn>
            </a:cxnLst>
            <a:rect l="textAreaLeft" t="textAreaTop" r="textAreaRight" b="textAreaBottom"/>
            <a:pathLst>
              <a:path w="2587374" h="5937843">
                <a:moveTo>
                  <a:pt x="1132013" y="4766361"/>
                </a:moveTo>
                <a:cubicBezTo>
                  <a:pt x="1232062" y="4597674"/>
                  <a:pt x="1419363" y="4951335"/>
                  <a:pt x="1543842" y="4843143"/>
                </a:cubicBezTo>
                <a:cubicBezTo>
                  <a:pt x="1668321" y="4734951"/>
                  <a:pt x="1767207" y="4352205"/>
                  <a:pt x="1878889" y="4117207"/>
                </a:cubicBezTo>
                <a:cubicBezTo>
                  <a:pt x="1990571" y="3882209"/>
                  <a:pt x="2104580" y="3713521"/>
                  <a:pt x="2213936" y="3433152"/>
                </a:cubicBezTo>
                <a:cubicBezTo>
                  <a:pt x="2323292" y="3152783"/>
                  <a:pt x="2482672" y="2792141"/>
                  <a:pt x="2535023" y="2434990"/>
                </a:cubicBezTo>
                <a:cubicBezTo>
                  <a:pt x="2587374" y="2077839"/>
                  <a:pt x="2546657" y="1593882"/>
                  <a:pt x="2528043" y="1290245"/>
                </a:cubicBezTo>
                <a:cubicBezTo>
                  <a:pt x="2509429" y="986608"/>
                  <a:pt x="2494360" y="803199"/>
                  <a:pt x="2423341" y="613170"/>
                </a:cubicBezTo>
                <a:cubicBezTo>
                  <a:pt x="2352322" y="423141"/>
                  <a:pt x="2352050" y="0"/>
                  <a:pt x="2101928" y="150073"/>
                </a:cubicBezTo>
                <a:cubicBezTo>
                  <a:pt x="1851806" y="300146"/>
                  <a:pt x="1177329" y="1202592"/>
                  <a:pt x="922608" y="1513610"/>
                </a:cubicBezTo>
                <a:cubicBezTo>
                  <a:pt x="667887" y="1824628"/>
                  <a:pt x="667312" y="1823889"/>
                  <a:pt x="573601" y="2016181"/>
                </a:cubicBezTo>
                <a:cubicBezTo>
                  <a:pt x="479890" y="2208473"/>
                  <a:pt x="393293" y="2487136"/>
                  <a:pt x="360342" y="2667364"/>
                </a:cubicBezTo>
                <a:cubicBezTo>
                  <a:pt x="327391" y="2847592"/>
                  <a:pt x="328353" y="2927602"/>
                  <a:pt x="375894" y="3097549"/>
                </a:cubicBezTo>
                <a:cubicBezTo>
                  <a:pt x="423435" y="3267496"/>
                  <a:pt x="636596" y="3481615"/>
                  <a:pt x="645586" y="3687045"/>
                </a:cubicBezTo>
                <a:cubicBezTo>
                  <a:pt x="654576" y="3892475"/>
                  <a:pt x="534899" y="4057175"/>
                  <a:pt x="429833" y="4330130"/>
                </a:cubicBezTo>
                <a:cubicBezTo>
                  <a:pt x="324767" y="4603085"/>
                  <a:pt x="0" y="5062056"/>
                  <a:pt x="15188" y="5324773"/>
                </a:cubicBezTo>
                <a:cubicBezTo>
                  <a:pt x="30376" y="5587490"/>
                  <a:pt x="375539" y="5937843"/>
                  <a:pt x="520959" y="5906432"/>
                </a:cubicBezTo>
                <a:cubicBezTo>
                  <a:pt x="666379" y="5875021"/>
                  <a:pt x="730072" y="5288127"/>
                  <a:pt x="887707" y="5136309"/>
                </a:cubicBezTo>
                <a:lnTo>
                  <a:pt x="1132013" y="4766361"/>
                </a:lnTo>
                <a:close/>
              </a:path>
            </a:pathLst>
          </a:custGeom>
          <a:noFill/>
          <a:ln w="25400">
            <a:solidFill>
              <a:srgbClr val="FF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562" name="Straight Connector 38"/>
          <p:cNvCxnSpPr/>
          <p:nvPr/>
        </p:nvCxnSpPr>
        <p:spPr>
          <a:xfrm>
            <a:off x="3530880" y="3379320"/>
            <a:ext cx="439920" cy="275400"/>
          </a:xfrm>
          <a:prstGeom prst="straightConnector1">
            <a:avLst/>
          </a:prstGeom>
          <a:ln w="101600">
            <a:solidFill>
              <a:srgbClr val="FFFF00"/>
            </a:solidFill>
            <a:round/>
          </a:ln>
        </p:spPr>
      </p:cxnSp>
      <p:cxnSp>
        <p:nvCxnSpPr>
          <p:cNvPr id="563" name="Straight Connector 39"/>
          <p:cNvCxnSpPr/>
          <p:nvPr/>
        </p:nvCxnSpPr>
        <p:spPr>
          <a:xfrm flipH="1">
            <a:off x="3530880" y="3379320"/>
            <a:ext cx="439920" cy="275400"/>
          </a:xfrm>
          <a:prstGeom prst="straightConnector1">
            <a:avLst/>
          </a:prstGeom>
          <a:ln w="101600">
            <a:solidFill>
              <a:srgbClr val="FFFF00"/>
            </a:solidFill>
            <a:round/>
          </a:ln>
        </p:spPr>
      </p:cxnSp>
      <p:sp>
        <p:nvSpPr>
          <p:cNvPr id="565" name="Freeform 44"/>
          <p:cNvSpPr/>
          <p:nvPr/>
        </p:nvSpPr>
        <p:spPr>
          <a:xfrm>
            <a:off x="238680" y="1613520"/>
            <a:ext cx="3062520" cy="6258600"/>
          </a:xfrm>
          <a:custGeom>
            <a:avLst/>
            <a:gdLst>
              <a:gd name="textAreaLeft" fmla="*/ 0 w 3062520"/>
              <a:gd name="textAreaRight" fmla="*/ 3063600 w 3062520"/>
              <a:gd name="textAreaTop" fmla="*/ 0 h 6258600"/>
              <a:gd name="textAreaBottom" fmla="*/ 6259680 h 6258600"/>
              <a:gd name="GluePoint1X" fmla="*/ 1758202 w 3063688"/>
              <a:gd name="GluePoint1Y" fmla="*/ 0 h 6259606"/>
              <a:gd name="GluePoint2X" fmla="*/ 2497790 w 3063688"/>
              <a:gd name="GluePoint2Y" fmla="*/ 793377 h 6259606"/>
              <a:gd name="GluePoint3X" fmla="*/ 2269190 w 3063688"/>
              <a:gd name="GluePoint3Y" fmla="*/ 2003612 h 6259606"/>
              <a:gd name="GluePoint4X" fmla="*/ 2482578 w 3063688"/>
              <a:gd name="GluePoint4Y" fmla="*/ 2616367 h 6259606"/>
              <a:gd name="GluePoint5X" fmla="*/ 2780179 w 3063688"/>
              <a:gd name="GluePoint5Y" fmla="*/ 3697941 h 6259606"/>
              <a:gd name="GluePoint6X" fmla="*/ 3008779 w 3063688"/>
              <a:gd name="GluePoint6Y" fmla="*/ 4477871 h 6259606"/>
              <a:gd name="GluePoint7X" fmla="*/ 2881032 w 3063688"/>
              <a:gd name="GluePoint7Y" fmla="*/ 4961965 h 6259606"/>
              <a:gd name="GluePoint8X" fmla="*/ 1912843 w 3063688"/>
              <a:gd name="GluePoint8Y" fmla="*/ 5815853 h 6259606"/>
              <a:gd name="GluePoint9X" fmla="*/ 937932 w 3063688"/>
              <a:gd name="GluePoint9Y" fmla="*/ 6259606 h 6259606"/>
              <a:gd name="GluePoint10X" fmla="*/ 292473 w 3063688"/>
              <a:gd name="GluePoint10Y" fmla="*/ 5815853 h 6259606"/>
              <a:gd name="GluePoint11X" fmla="*/ 23532 w 3063688"/>
              <a:gd name="GluePoint11Y" fmla="*/ 4740088 h 6259606"/>
              <a:gd name="GluePoint12X" fmla="*/ 151279 w 3063688"/>
              <a:gd name="GluePoint12Y" fmla="*/ 3267635 h 6259606"/>
              <a:gd name="GluePoint13X" fmla="*/ 366432 w 3063688"/>
              <a:gd name="GluePoint13Y" fmla="*/ 2312894 h 6259606"/>
              <a:gd name="GluePoint14X" fmla="*/ 151279 w 3063688"/>
              <a:gd name="GluePoint14Y" fmla="*/ 1129553 h 6259606"/>
              <a:gd name="GluePoint15X" fmla="*/ 252132 w 3063688"/>
              <a:gd name="GluePoint15Y" fmla="*/ 275665 h 6259606"/>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 ang="0">
                <a:pos x="GluePoint11X" y="GluePoint11Y"/>
              </a:cxn>
              <a:cxn ang="0">
                <a:pos x="GluePoint12X" y="GluePoint12Y"/>
              </a:cxn>
              <a:cxn ang="0">
                <a:pos x="GluePoint13X" y="GluePoint13Y"/>
              </a:cxn>
              <a:cxn ang="0">
                <a:pos x="GluePoint14X" y="GluePoint14Y"/>
              </a:cxn>
              <a:cxn ang="0">
                <a:pos x="GluePoint15X" y="GluePoint15Y"/>
              </a:cxn>
            </a:cxnLst>
            <a:rect l="textAreaLeft" t="textAreaTop" r="textAreaRight" b="textAreaBottom"/>
            <a:pathLst>
              <a:path w="3063688" h="6259606">
                <a:moveTo>
                  <a:pt x="1758202" y="0"/>
                </a:moveTo>
                <a:cubicBezTo>
                  <a:pt x="2085413" y="229721"/>
                  <a:pt x="2412625" y="459442"/>
                  <a:pt x="2497790" y="793377"/>
                </a:cubicBezTo>
                <a:cubicBezTo>
                  <a:pt x="2582955" y="1127312"/>
                  <a:pt x="2271725" y="1699780"/>
                  <a:pt x="2269190" y="2003612"/>
                </a:cubicBezTo>
                <a:cubicBezTo>
                  <a:pt x="2266655" y="2307444"/>
                  <a:pt x="2397413" y="2333979"/>
                  <a:pt x="2482578" y="2616367"/>
                </a:cubicBezTo>
                <a:cubicBezTo>
                  <a:pt x="2567743" y="2898755"/>
                  <a:pt x="2692479" y="3387690"/>
                  <a:pt x="2780179" y="3697941"/>
                </a:cubicBezTo>
                <a:cubicBezTo>
                  <a:pt x="2867879" y="4008192"/>
                  <a:pt x="2991970" y="4267200"/>
                  <a:pt x="3008779" y="4477871"/>
                </a:cubicBezTo>
                <a:cubicBezTo>
                  <a:pt x="3025588" y="4688542"/>
                  <a:pt x="3063688" y="4738968"/>
                  <a:pt x="2881032" y="4961965"/>
                </a:cubicBezTo>
                <a:cubicBezTo>
                  <a:pt x="2698376" y="5184962"/>
                  <a:pt x="2236693" y="5599580"/>
                  <a:pt x="1912843" y="5815853"/>
                </a:cubicBezTo>
                <a:cubicBezTo>
                  <a:pt x="1588993" y="6032126"/>
                  <a:pt x="1207994" y="6259606"/>
                  <a:pt x="937932" y="6259606"/>
                </a:cubicBezTo>
                <a:cubicBezTo>
                  <a:pt x="667870" y="6259606"/>
                  <a:pt x="444873" y="6069106"/>
                  <a:pt x="292473" y="5815853"/>
                </a:cubicBezTo>
                <a:cubicBezTo>
                  <a:pt x="140073" y="5562600"/>
                  <a:pt x="47064" y="5164791"/>
                  <a:pt x="23532" y="4740088"/>
                </a:cubicBezTo>
                <a:cubicBezTo>
                  <a:pt x="0" y="4315385"/>
                  <a:pt x="94129" y="3672167"/>
                  <a:pt x="151279" y="3267635"/>
                </a:cubicBezTo>
                <a:cubicBezTo>
                  <a:pt x="208429" y="2863103"/>
                  <a:pt x="366432" y="2669241"/>
                  <a:pt x="366432" y="2312894"/>
                </a:cubicBezTo>
                <a:cubicBezTo>
                  <a:pt x="366432" y="1956547"/>
                  <a:pt x="170329" y="1469091"/>
                  <a:pt x="151279" y="1129553"/>
                </a:cubicBezTo>
                <a:cubicBezTo>
                  <a:pt x="132229" y="790015"/>
                  <a:pt x="192180" y="532840"/>
                  <a:pt x="252132" y="275665"/>
                </a:cubicBezTo>
              </a:path>
            </a:pathLst>
          </a:custGeom>
          <a:noFill/>
          <a:ln w="38100">
            <a:solidFill>
              <a:schemeClr val="lt1">
                <a:alpha val="62000"/>
              </a:schemeClr>
            </a:solidFill>
            <a:prstDash val="sys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pic>
        <p:nvPicPr>
          <p:cNvPr id="566" name="Picture 2" descr="G:\Photos\Cell Phone Photos\2026\1-26\PXL_20260106_012304810.RAW-01.COVER.jpg"/>
          <p:cNvPicPr/>
          <p:nvPr/>
        </p:nvPicPr>
        <p:blipFill>
          <a:blip r:embed="rId6" cstate="print">
            <a:lum bright="10000" contrast="25000"/>
          </a:blip>
          <a:stretch/>
        </p:blipFill>
        <p:spPr>
          <a:xfrm rot="10800000">
            <a:off x="6584760" y="4115880"/>
            <a:ext cx="4388040" cy="3290760"/>
          </a:xfrm>
          <a:prstGeom prst="rect">
            <a:avLst/>
          </a:prstGeom>
          <a:noFill/>
          <a:ln w="0">
            <a:noFill/>
          </a:ln>
        </p:spPr>
      </p:pic>
      <p:cxnSp>
        <p:nvCxnSpPr>
          <p:cNvPr id="567" name="Straight Connector 49"/>
          <p:cNvCxnSpPr/>
          <p:nvPr/>
        </p:nvCxnSpPr>
        <p:spPr>
          <a:xfrm>
            <a:off x="4334040" y="4114800"/>
            <a:ext cx="439920" cy="275400"/>
          </a:xfrm>
          <a:prstGeom prst="straightConnector1">
            <a:avLst/>
          </a:prstGeom>
          <a:ln w="101600">
            <a:solidFill>
              <a:srgbClr val="FF0000"/>
            </a:solidFill>
            <a:round/>
          </a:ln>
        </p:spPr>
      </p:cxnSp>
      <p:cxnSp>
        <p:nvCxnSpPr>
          <p:cNvPr id="568" name="Straight Connector 50"/>
          <p:cNvCxnSpPr/>
          <p:nvPr/>
        </p:nvCxnSpPr>
        <p:spPr>
          <a:xfrm flipH="1">
            <a:off x="4334040" y="4114800"/>
            <a:ext cx="439920" cy="275400"/>
          </a:xfrm>
          <a:prstGeom prst="straightConnector1">
            <a:avLst/>
          </a:prstGeom>
          <a:ln w="101600">
            <a:solidFill>
              <a:srgbClr val="FF0000"/>
            </a:solidFill>
            <a:round/>
          </a:ln>
        </p:spPr>
      </p:cxnSp>
      <p:cxnSp>
        <p:nvCxnSpPr>
          <p:cNvPr id="572" name="Straight Arrow Connector 64"/>
          <p:cNvCxnSpPr/>
          <p:nvPr/>
        </p:nvCxnSpPr>
        <p:spPr>
          <a:xfrm rot="5400000" flipH="1" flipV="1">
            <a:off x="8204462" y="6486091"/>
            <a:ext cx="726927" cy="109490"/>
          </a:xfrm>
          <a:prstGeom prst="straightConnector1">
            <a:avLst/>
          </a:prstGeom>
          <a:ln w="76200">
            <a:solidFill>
              <a:srgbClr val="FFC000"/>
            </a:solidFill>
            <a:round/>
            <a:tailEnd type="arrow" w="med" len="med"/>
          </a:ln>
        </p:spPr>
      </p:cxnSp>
      <p:sp>
        <p:nvSpPr>
          <p:cNvPr id="573" name="TextBox 65"/>
          <p:cNvSpPr/>
          <p:nvPr/>
        </p:nvSpPr>
        <p:spPr>
          <a:xfrm>
            <a:off x="7022880" y="6822360"/>
            <a:ext cx="1285200" cy="429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dirty="0">
                <a:solidFill>
                  <a:schemeClr val="lt1"/>
                </a:solidFill>
                <a:effectLst/>
                <a:uFillTx/>
                <a:latin typeface="Calibri"/>
              </a:rPr>
              <a:t>Fire Draft</a:t>
            </a:r>
            <a:endParaRPr lang="en-US" sz="2200" b="0" u="none" strike="noStrike" dirty="0">
              <a:solidFill>
                <a:srgbClr val="FFFFFF"/>
              </a:solidFill>
              <a:effectLst/>
              <a:uFillTx/>
              <a:latin typeface="Arial"/>
            </a:endParaRPr>
          </a:p>
        </p:txBody>
      </p:sp>
      <p:cxnSp>
        <p:nvCxnSpPr>
          <p:cNvPr id="2" name="Straight Arrow Connector 58">
            <a:extLst>
              <a:ext uri="{FF2B5EF4-FFF2-40B4-BE49-F238E27FC236}">
                <a16:creationId xmlns="" xmlns:a16="http://schemas.microsoft.com/office/drawing/2014/main" id="{2F49D42E-23BC-2265-465A-F18E62DDB120}"/>
              </a:ext>
            </a:extLst>
          </p:cNvPr>
          <p:cNvCxnSpPr>
            <a:cxnSpLocks/>
          </p:cNvCxnSpPr>
          <p:nvPr/>
        </p:nvCxnSpPr>
        <p:spPr>
          <a:xfrm flipV="1">
            <a:off x="4403360" y="4400064"/>
            <a:ext cx="64186" cy="424077"/>
          </a:xfrm>
          <a:prstGeom prst="straightConnector1">
            <a:avLst/>
          </a:prstGeom>
          <a:ln w="50800">
            <a:solidFill>
              <a:srgbClr val="FFC000"/>
            </a:solidFill>
            <a:round/>
            <a:tailEnd type="arrow" w="med" len="med"/>
          </a:ln>
        </p:spPr>
      </p:cxnSp>
      <p:cxnSp>
        <p:nvCxnSpPr>
          <p:cNvPr id="5" name="Straight Arrow Connector 58">
            <a:extLst>
              <a:ext uri="{FF2B5EF4-FFF2-40B4-BE49-F238E27FC236}">
                <a16:creationId xmlns="" xmlns:a16="http://schemas.microsoft.com/office/drawing/2014/main" id="{13D332D3-EE90-F0BC-872B-4075B3C1FF9E}"/>
              </a:ext>
            </a:extLst>
          </p:cNvPr>
          <p:cNvCxnSpPr>
            <a:cxnSpLocks/>
          </p:cNvCxnSpPr>
          <p:nvPr/>
        </p:nvCxnSpPr>
        <p:spPr>
          <a:xfrm flipV="1">
            <a:off x="4084353" y="5074988"/>
            <a:ext cx="64186" cy="424077"/>
          </a:xfrm>
          <a:prstGeom prst="straightConnector1">
            <a:avLst/>
          </a:prstGeom>
          <a:ln w="50800">
            <a:solidFill>
              <a:srgbClr val="FFC000"/>
            </a:solidFill>
            <a:round/>
            <a:tailEnd type="arrow" w="med" len="med"/>
          </a:ln>
        </p:spPr>
      </p:cxnSp>
      <p:cxnSp>
        <p:nvCxnSpPr>
          <p:cNvPr id="6" name="Straight Arrow Connector 58">
            <a:extLst>
              <a:ext uri="{FF2B5EF4-FFF2-40B4-BE49-F238E27FC236}">
                <a16:creationId xmlns="" xmlns:a16="http://schemas.microsoft.com/office/drawing/2014/main" id="{B13D111C-1DB4-F056-D352-49A96A3F3F9F}"/>
              </a:ext>
            </a:extLst>
          </p:cNvPr>
          <p:cNvCxnSpPr>
            <a:cxnSpLocks/>
          </p:cNvCxnSpPr>
          <p:nvPr/>
        </p:nvCxnSpPr>
        <p:spPr>
          <a:xfrm flipV="1">
            <a:off x="4997804" y="3375864"/>
            <a:ext cx="64186" cy="424077"/>
          </a:xfrm>
          <a:prstGeom prst="straightConnector1">
            <a:avLst/>
          </a:prstGeom>
          <a:ln w="50800">
            <a:solidFill>
              <a:srgbClr val="FFC000"/>
            </a:solidFill>
            <a:round/>
            <a:tailEnd type="arrow" w="med" len="med"/>
          </a:ln>
        </p:spPr>
      </p:cxnSp>
      <p:cxnSp>
        <p:nvCxnSpPr>
          <p:cNvPr id="52" name="Straight Arrow Connector 40"/>
          <p:cNvCxnSpPr/>
          <p:nvPr/>
        </p:nvCxnSpPr>
        <p:spPr>
          <a:xfrm rot="10800000">
            <a:off x="4901878" y="4415743"/>
            <a:ext cx="1828800" cy="659757"/>
          </a:xfrm>
          <a:prstGeom prst="straightConnector1">
            <a:avLst/>
          </a:prstGeom>
          <a:ln w="63500">
            <a:solidFill>
              <a:srgbClr val="FF0000"/>
            </a:solidFill>
            <a:round/>
            <a:tailEnd type="arrow" w="med" len="med"/>
          </a:ln>
        </p:spPr>
      </p:cxnSp>
      <p:cxnSp>
        <p:nvCxnSpPr>
          <p:cNvPr id="59" name="Straight Arrow Connector 56"/>
          <p:cNvCxnSpPr>
            <a:cxnSpLocks/>
          </p:cNvCxnSpPr>
          <p:nvPr/>
        </p:nvCxnSpPr>
        <p:spPr>
          <a:xfrm flipV="1">
            <a:off x="4118760" y="2794571"/>
            <a:ext cx="406080" cy="663049"/>
          </a:xfrm>
          <a:prstGeom prst="straightConnector1">
            <a:avLst/>
          </a:prstGeom>
          <a:ln w="50800">
            <a:solidFill>
              <a:srgbClr val="FFC000"/>
            </a:solidFill>
            <a:round/>
            <a:tailEnd type="arrow" w="med" len="med"/>
          </a:ln>
        </p:spPr>
      </p:cxnSp>
      <p:cxnSp>
        <p:nvCxnSpPr>
          <p:cNvPr id="64" name="Straight Arrow Connector 59">
            <a:extLst>
              <a:ext uri="{FF2B5EF4-FFF2-40B4-BE49-F238E27FC236}">
                <a16:creationId xmlns="" xmlns:a16="http://schemas.microsoft.com/office/drawing/2014/main" id="{9ABD4DCE-6CBB-473C-1D1C-73E49FF91F2B}"/>
              </a:ext>
            </a:extLst>
          </p:cNvPr>
          <p:cNvCxnSpPr>
            <a:cxnSpLocks/>
          </p:cNvCxnSpPr>
          <p:nvPr/>
        </p:nvCxnSpPr>
        <p:spPr>
          <a:xfrm rot="5400000" flipH="1" flipV="1">
            <a:off x="2204646" y="4148341"/>
            <a:ext cx="959847" cy="939066"/>
          </a:xfrm>
          <a:prstGeom prst="straightConnector1">
            <a:avLst/>
          </a:prstGeom>
          <a:ln w="50800">
            <a:solidFill>
              <a:srgbClr val="FFC000"/>
            </a:solidFill>
            <a:round/>
            <a:tailEnd type="arrow" w="med" len="med"/>
          </a:ln>
        </p:spPr>
      </p:cxnSp>
      <p:cxnSp>
        <p:nvCxnSpPr>
          <p:cNvPr id="65" name="Straight Arrow Connector 59">
            <a:extLst>
              <a:ext uri="{FF2B5EF4-FFF2-40B4-BE49-F238E27FC236}">
                <a16:creationId xmlns="" xmlns:a16="http://schemas.microsoft.com/office/drawing/2014/main" id="{A27D385C-0C84-9967-8146-2FCE6A58B389}"/>
              </a:ext>
            </a:extLst>
          </p:cNvPr>
          <p:cNvCxnSpPr>
            <a:cxnSpLocks/>
          </p:cNvCxnSpPr>
          <p:nvPr/>
        </p:nvCxnSpPr>
        <p:spPr>
          <a:xfrm rot="5400000" flipH="1" flipV="1">
            <a:off x="2334917" y="5332129"/>
            <a:ext cx="1048693" cy="567790"/>
          </a:xfrm>
          <a:prstGeom prst="straightConnector1">
            <a:avLst/>
          </a:prstGeom>
          <a:ln w="50800">
            <a:solidFill>
              <a:srgbClr val="FFC000"/>
            </a:solidFill>
            <a:round/>
            <a:tailEnd type="arrow" w="med" len="med"/>
          </a:ln>
        </p:spPr>
      </p:cxnSp>
      <p:cxnSp>
        <p:nvCxnSpPr>
          <p:cNvPr id="66" name="Straight Arrow Connector 59">
            <a:extLst>
              <a:ext uri="{FF2B5EF4-FFF2-40B4-BE49-F238E27FC236}">
                <a16:creationId xmlns="" xmlns:a16="http://schemas.microsoft.com/office/drawing/2014/main" id="{1F82B2EC-96A1-D41C-C435-F77C07CF9EA5}"/>
              </a:ext>
            </a:extLst>
          </p:cNvPr>
          <p:cNvCxnSpPr>
            <a:cxnSpLocks/>
          </p:cNvCxnSpPr>
          <p:nvPr/>
        </p:nvCxnSpPr>
        <p:spPr>
          <a:xfrm rot="5400000" flipH="1" flipV="1">
            <a:off x="1830391" y="3299902"/>
            <a:ext cx="1330614" cy="714922"/>
          </a:xfrm>
          <a:prstGeom prst="straightConnector1">
            <a:avLst/>
          </a:prstGeom>
          <a:ln w="50800">
            <a:solidFill>
              <a:srgbClr val="FFC000"/>
            </a:solidFill>
            <a:round/>
            <a:tailEnd type="arrow" w="med" len="med"/>
          </a:ln>
        </p:spPr>
      </p:cxnSp>
      <p:cxnSp>
        <p:nvCxnSpPr>
          <p:cNvPr id="68" name="Straight Arrow Connector 59">
            <a:extLst>
              <a:ext uri="{FF2B5EF4-FFF2-40B4-BE49-F238E27FC236}">
                <a16:creationId xmlns="" xmlns:a16="http://schemas.microsoft.com/office/drawing/2014/main" id="{A27D385C-0C84-9967-8146-2FCE6A58B389}"/>
              </a:ext>
            </a:extLst>
          </p:cNvPr>
          <p:cNvCxnSpPr>
            <a:cxnSpLocks/>
          </p:cNvCxnSpPr>
          <p:nvPr/>
        </p:nvCxnSpPr>
        <p:spPr>
          <a:xfrm rot="5400000" flipH="1" flipV="1">
            <a:off x="3049933" y="4114801"/>
            <a:ext cx="856522" cy="300944"/>
          </a:xfrm>
          <a:prstGeom prst="straightConnector1">
            <a:avLst/>
          </a:prstGeom>
          <a:ln w="50800">
            <a:solidFill>
              <a:srgbClr val="FFC000"/>
            </a:solidFill>
            <a:round/>
            <a:tailEnd type="arrow" w="med" len="med"/>
          </a:ln>
        </p:spPr>
      </p:cxn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2" name="Picture 2" descr="G:\Photos\Cell Phone Photos\2025\11-25\PXL_20251129_175119383.RAW-01.COVER.jpg"/>
          <p:cNvPicPr/>
          <p:nvPr/>
        </p:nvPicPr>
        <p:blipFill>
          <a:blip r:embed="rId3"/>
          <a:srcRect l="14000" t="8250" r="4000" b="9750"/>
          <a:stretch/>
        </p:blipFill>
        <p:spPr>
          <a:xfrm rot="5400000">
            <a:off x="1372680" y="-1371600"/>
            <a:ext cx="8228520" cy="10971720"/>
          </a:xfrm>
          <a:prstGeom prst="rect">
            <a:avLst/>
          </a:prstGeom>
          <a:noFill/>
          <a:ln w="0">
            <a:noFill/>
          </a:ln>
        </p:spPr>
      </p:pic>
      <p:sp>
        <p:nvSpPr>
          <p:cNvPr id="743" name="TextBox 24"/>
          <p:cNvSpPr/>
          <p:nvPr/>
        </p:nvSpPr>
        <p:spPr>
          <a:xfrm>
            <a:off x="9518760" y="485640"/>
            <a:ext cx="1101240" cy="7682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0" u="none" strike="noStrike">
                <a:solidFill>
                  <a:schemeClr val="lt1"/>
                </a:solidFill>
                <a:effectLst/>
                <a:uFillTx/>
                <a:latin typeface="Calibri"/>
              </a:rPr>
              <a:t>Pre-fire </a:t>
            </a:r>
            <a:endParaRPr lang="en-US" sz="2200" b="0" u="none" strike="noStrike">
              <a:solidFill>
                <a:srgbClr val="FFFFFF"/>
              </a:solidFill>
              <a:effectLst/>
              <a:uFillTx/>
              <a:latin typeface="Arial"/>
            </a:endParaRPr>
          </a:p>
          <a:p>
            <a:pPr algn="ctr" defTabSz="1097280">
              <a:lnSpc>
                <a:spcPct val="100000"/>
              </a:lnSpc>
            </a:pPr>
            <a:r>
              <a:rPr lang="en-US" sz="2200" b="0" u="none" strike="noStrike">
                <a:solidFill>
                  <a:schemeClr val="lt1"/>
                </a:solidFill>
                <a:effectLst/>
                <a:uFillTx/>
                <a:latin typeface="Calibri"/>
              </a:rPr>
              <a:t>wood</a:t>
            </a:r>
            <a:endParaRPr lang="en-US" sz="2200" b="0" u="none" strike="noStrike">
              <a:solidFill>
                <a:srgbClr val="FFFFFF"/>
              </a:solidFill>
              <a:effectLst/>
              <a:uFillTx/>
              <a:latin typeface="Arial"/>
            </a:endParaRPr>
          </a:p>
        </p:txBody>
      </p:sp>
      <p:cxnSp>
        <p:nvCxnSpPr>
          <p:cNvPr id="744" name="Straight Arrow Connector 25"/>
          <p:cNvCxnSpPr/>
          <p:nvPr/>
        </p:nvCxnSpPr>
        <p:spPr>
          <a:xfrm flipV="1">
            <a:off x="7272000" y="427680"/>
            <a:ext cx="1383840" cy="58680"/>
          </a:xfrm>
          <a:prstGeom prst="straightConnector1">
            <a:avLst/>
          </a:prstGeom>
          <a:ln w="66675">
            <a:solidFill>
              <a:srgbClr val="FFFF00"/>
            </a:solidFill>
            <a:round/>
            <a:tailEnd type="arrow" w="med" len="med"/>
          </a:ln>
        </p:spPr>
      </p:cxnSp>
      <p:cxnSp>
        <p:nvCxnSpPr>
          <p:cNvPr id="745" name="Straight Arrow Connector 26"/>
          <p:cNvCxnSpPr/>
          <p:nvPr/>
        </p:nvCxnSpPr>
        <p:spPr>
          <a:xfrm flipV="1">
            <a:off x="6696000" y="1810440"/>
            <a:ext cx="1441080" cy="461880"/>
          </a:xfrm>
          <a:prstGeom prst="straightConnector1">
            <a:avLst/>
          </a:prstGeom>
          <a:ln w="66675">
            <a:solidFill>
              <a:srgbClr val="FFFF00"/>
            </a:solidFill>
            <a:round/>
            <a:tailEnd type="arrow" w="med" len="med"/>
          </a:ln>
        </p:spPr>
      </p:cxnSp>
      <p:cxnSp>
        <p:nvCxnSpPr>
          <p:cNvPr id="746" name="Straight Arrow Connector 27"/>
          <p:cNvCxnSpPr/>
          <p:nvPr/>
        </p:nvCxnSpPr>
        <p:spPr>
          <a:xfrm flipH="1">
            <a:off x="6753600" y="1003680"/>
            <a:ext cx="1556280" cy="289440"/>
          </a:xfrm>
          <a:prstGeom prst="straightConnector1">
            <a:avLst/>
          </a:prstGeom>
          <a:ln w="66675">
            <a:solidFill>
              <a:srgbClr val="FFFF00"/>
            </a:solidFill>
            <a:round/>
            <a:headEnd type="arrow" w="med" len="med"/>
          </a:ln>
        </p:spPr>
      </p:cxnSp>
      <p:sp>
        <p:nvSpPr>
          <p:cNvPr id="747" name="TextBox 28"/>
          <p:cNvSpPr/>
          <p:nvPr/>
        </p:nvSpPr>
        <p:spPr>
          <a:xfrm>
            <a:off x="5428800" y="255240"/>
            <a:ext cx="1676520" cy="429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0" u="none" strike="noStrike">
                <a:solidFill>
                  <a:schemeClr val="lt1"/>
                </a:solidFill>
                <a:effectLst/>
                <a:uFillTx/>
                <a:latin typeface="Calibri"/>
              </a:rPr>
              <a:t>CODIT Wall 4</a:t>
            </a:r>
            <a:endParaRPr lang="en-US" sz="2200" b="0" u="none" strike="noStrike">
              <a:solidFill>
                <a:srgbClr val="FFFFFF"/>
              </a:solidFill>
              <a:effectLst/>
              <a:uFillTx/>
              <a:latin typeface="Arial"/>
            </a:endParaRPr>
          </a:p>
        </p:txBody>
      </p:sp>
      <p:sp>
        <p:nvSpPr>
          <p:cNvPr id="748" name="TextBox 29"/>
          <p:cNvSpPr/>
          <p:nvPr/>
        </p:nvSpPr>
        <p:spPr>
          <a:xfrm>
            <a:off x="4910400" y="1119240"/>
            <a:ext cx="1764360" cy="429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0" u="none" strike="noStrike">
                <a:solidFill>
                  <a:schemeClr val="lt1"/>
                </a:solidFill>
                <a:effectLst/>
                <a:uFillTx/>
                <a:latin typeface="Calibri"/>
              </a:rPr>
              <a:t>Wound Wood</a:t>
            </a:r>
            <a:endParaRPr lang="en-US" sz="2200" b="0" u="none" strike="noStrike">
              <a:solidFill>
                <a:srgbClr val="FFFFFF"/>
              </a:solidFill>
              <a:effectLst/>
              <a:uFillTx/>
              <a:latin typeface="Arial"/>
            </a:endParaRPr>
          </a:p>
        </p:txBody>
      </p:sp>
      <p:sp>
        <p:nvSpPr>
          <p:cNvPr id="749" name="TextBox 30"/>
          <p:cNvSpPr/>
          <p:nvPr/>
        </p:nvSpPr>
        <p:spPr>
          <a:xfrm>
            <a:off x="4875120" y="1983240"/>
            <a:ext cx="1751040" cy="7682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0" u="none" strike="noStrike">
                <a:solidFill>
                  <a:schemeClr val="lt1"/>
                </a:solidFill>
                <a:effectLst/>
                <a:uFillTx/>
                <a:latin typeface="Calibri"/>
              </a:rPr>
              <a:t>Initial Growth</a:t>
            </a:r>
            <a:endParaRPr lang="en-US" sz="2200" b="0" u="none" strike="noStrike">
              <a:solidFill>
                <a:srgbClr val="FFFFFF"/>
              </a:solidFill>
              <a:effectLst/>
              <a:uFillTx/>
              <a:latin typeface="Arial"/>
            </a:endParaRPr>
          </a:p>
          <a:p>
            <a:pPr algn="ctr" defTabSz="1097280">
              <a:lnSpc>
                <a:spcPct val="100000"/>
              </a:lnSpc>
            </a:pPr>
            <a:r>
              <a:rPr lang="en-US" sz="2200" b="0" u="none" strike="noStrike">
                <a:solidFill>
                  <a:schemeClr val="lt1"/>
                </a:solidFill>
                <a:effectLst/>
                <a:uFillTx/>
                <a:latin typeface="Calibri"/>
              </a:rPr>
              <a:t>of Fat Rings</a:t>
            </a:r>
            <a:endParaRPr lang="en-US" sz="2200" b="0" u="none" strike="noStrike">
              <a:solidFill>
                <a:srgbClr val="FFFFFF"/>
              </a:solidFill>
              <a:effectLst/>
              <a:uFillTx/>
              <a:latin typeface="Arial"/>
            </a:endParaRPr>
          </a:p>
        </p:txBody>
      </p:sp>
      <p:pic>
        <p:nvPicPr>
          <p:cNvPr id="750" name="Picture 3"/>
          <p:cNvPicPr/>
          <p:nvPr/>
        </p:nvPicPr>
        <p:blipFill>
          <a:blip r:embed="rId4"/>
          <a:stretch/>
        </p:blipFill>
        <p:spPr>
          <a:xfrm>
            <a:off x="10635480" y="7686360"/>
            <a:ext cx="275400" cy="461160"/>
          </a:xfrm>
          <a:prstGeom prst="rect">
            <a:avLst/>
          </a:prstGeom>
          <a:noFill/>
          <a:ln w="9525">
            <a:noFill/>
          </a:ln>
        </p:spPr>
      </p:pic>
      <p:cxnSp>
        <p:nvCxnSpPr>
          <p:cNvPr id="751" name="Straight Arrow Connector 10"/>
          <p:cNvCxnSpPr/>
          <p:nvPr/>
        </p:nvCxnSpPr>
        <p:spPr>
          <a:xfrm flipV="1">
            <a:off x="4103640" y="3768840"/>
            <a:ext cx="1268280" cy="635040"/>
          </a:xfrm>
          <a:prstGeom prst="straightConnector1">
            <a:avLst/>
          </a:prstGeom>
          <a:ln w="101600">
            <a:solidFill>
              <a:srgbClr val="FFC000"/>
            </a:solidFill>
            <a:round/>
            <a:tailEnd type="arrow" w="med" len="med"/>
          </a:ln>
        </p:spPr>
      </p:cxnSp>
      <p:sp>
        <p:nvSpPr>
          <p:cNvPr id="752" name="TextBox 11"/>
          <p:cNvSpPr/>
          <p:nvPr/>
        </p:nvSpPr>
        <p:spPr>
          <a:xfrm>
            <a:off x="2663640" y="4345200"/>
            <a:ext cx="1285200" cy="429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a:solidFill>
                  <a:schemeClr val="lt1"/>
                </a:solidFill>
                <a:effectLst/>
                <a:uFillTx/>
                <a:latin typeface="Calibri"/>
              </a:rPr>
              <a:t>Fire Draft</a:t>
            </a:r>
            <a:endParaRPr lang="en-US" sz="2200" b="0" u="none" strike="noStrike">
              <a:solidFill>
                <a:srgbClr val="FFFFFF"/>
              </a:solidFill>
              <a:effectLst/>
              <a:uFillTx/>
              <a:latin typeface="Arial"/>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G:\Photos\Cell Phone Photos\2026\1-26\PXL_20260106_012304810.RAW-01.COVER.jpg"/>
          <p:cNvPicPr/>
          <p:nvPr/>
        </p:nvPicPr>
        <p:blipFill>
          <a:blip r:embed="rId3">
            <a:lum bright="5000" contrast="25000"/>
          </a:blip>
          <a:stretch/>
        </p:blipFill>
        <p:spPr>
          <a:xfrm rot="10800000">
            <a:off x="0" y="0"/>
            <a:ext cx="10971720" cy="8228520"/>
          </a:xfrm>
          <a:prstGeom prst="rect">
            <a:avLst/>
          </a:prstGeom>
          <a:noFill/>
          <a:ln w="0">
            <a:noFill/>
          </a:ln>
        </p:spPr>
      </p:pic>
      <p:pic>
        <p:nvPicPr>
          <p:cNvPr id="685" name="Picture 3"/>
          <p:cNvPicPr/>
          <p:nvPr/>
        </p:nvPicPr>
        <p:blipFill>
          <a:blip r:embed="rId4"/>
          <a:stretch/>
        </p:blipFill>
        <p:spPr>
          <a:xfrm>
            <a:off x="10635480" y="7686360"/>
            <a:ext cx="275400" cy="461160"/>
          </a:xfrm>
          <a:prstGeom prst="rect">
            <a:avLst/>
          </a:prstGeom>
          <a:noFill/>
          <a:ln w="9525">
            <a:noFill/>
          </a:ln>
        </p:spPr>
      </p:pic>
      <p:cxnSp>
        <p:nvCxnSpPr>
          <p:cNvPr id="6" name="Straight Arrow Connector 64">
            <a:extLst>
              <a:ext uri="{FF2B5EF4-FFF2-40B4-BE49-F238E27FC236}">
                <a16:creationId xmlns="" xmlns:a16="http://schemas.microsoft.com/office/drawing/2014/main" id="{FF544FE1-4AB6-E70B-CF54-C4E8D580990E}"/>
              </a:ext>
            </a:extLst>
          </p:cNvPr>
          <p:cNvCxnSpPr/>
          <p:nvPr/>
        </p:nvCxnSpPr>
        <p:spPr>
          <a:xfrm rot="5400000" flipH="1" flipV="1">
            <a:off x="3890899" y="7284108"/>
            <a:ext cx="827940" cy="241243"/>
          </a:xfrm>
          <a:prstGeom prst="straightConnector1">
            <a:avLst/>
          </a:prstGeom>
          <a:ln w="101600">
            <a:solidFill>
              <a:srgbClr val="FFC000"/>
            </a:solidFill>
            <a:round/>
            <a:tailEnd type="arrow" w="med" len="med"/>
          </a:ln>
        </p:spPr>
      </p:cxnSp>
      <p:sp>
        <p:nvSpPr>
          <p:cNvPr id="10" name="TextBox 65">
            <a:extLst>
              <a:ext uri="{FF2B5EF4-FFF2-40B4-BE49-F238E27FC236}">
                <a16:creationId xmlns="" xmlns:a16="http://schemas.microsoft.com/office/drawing/2014/main" id="{6EDCE453-AFB5-31A6-417F-B7766B09F27C}"/>
              </a:ext>
            </a:extLst>
          </p:cNvPr>
          <p:cNvSpPr/>
          <p:nvPr/>
        </p:nvSpPr>
        <p:spPr>
          <a:xfrm>
            <a:off x="2065280" y="7728344"/>
            <a:ext cx="1918132" cy="429433"/>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dirty="0" smtClean="0">
                <a:solidFill>
                  <a:schemeClr val="lt1"/>
                </a:solidFill>
                <a:effectLst/>
                <a:uFillTx/>
                <a:latin typeface="Calibri"/>
              </a:rPr>
              <a:t>1941 Fire </a:t>
            </a:r>
            <a:r>
              <a:rPr lang="en-US" sz="2200" b="1" u="none" strike="noStrike" dirty="0">
                <a:solidFill>
                  <a:schemeClr val="lt1"/>
                </a:solidFill>
                <a:effectLst/>
                <a:uFillTx/>
                <a:latin typeface="Calibri"/>
              </a:rPr>
              <a:t>Draft</a:t>
            </a:r>
            <a:endParaRPr lang="en-US" sz="2200" b="0" u="none" strike="noStrike" dirty="0">
              <a:solidFill>
                <a:srgbClr val="FFFFFF"/>
              </a:solidFill>
              <a:effectLst/>
              <a:uFillTx/>
              <a:latin typeface="Arial"/>
            </a:endParaRPr>
          </a:p>
        </p:txBody>
      </p:sp>
      <p:sp>
        <p:nvSpPr>
          <p:cNvPr id="11" name="Oval 15"/>
          <p:cNvSpPr/>
          <p:nvPr/>
        </p:nvSpPr>
        <p:spPr>
          <a:xfrm rot="17040000">
            <a:off x="4189387" y="3447722"/>
            <a:ext cx="1454063" cy="1454063"/>
          </a:xfrm>
          <a:prstGeom prst="ellipse">
            <a:avLst/>
          </a:prstGeom>
          <a:noFill/>
          <a:ln w="15875">
            <a:solidFill>
              <a:srgbClr val="FFFFFF"/>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2" name="TextBox 22"/>
          <p:cNvSpPr/>
          <p:nvPr/>
        </p:nvSpPr>
        <p:spPr>
          <a:xfrm rot="21600000">
            <a:off x="558934" y="6450097"/>
            <a:ext cx="3546291" cy="452476"/>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0" u="none" strike="noStrike" dirty="0">
                <a:solidFill>
                  <a:schemeClr val="lt1"/>
                </a:solidFill>
                <a:effectLst/>
                <a:uFillTx/>
                <a:latin typeface="Calibri"/>
              </a:rPr>
              <a:t>Original Cambium Diameter</a:t>
            </a:r>
            <a:endParaRPr lang="en-US" sz="2200" b="0" u="none" strike="noStrike" dirty="0">
              <a:solidFill>
                <a:srgbClr val="FFFFFF"/>
              </a:solidFill>
              <a:effectLst/>
              <a:uFillTx/>
              <a:latin typeface="Arial"/>
            </a:endParaRPr>
          </a:p>
        </p:txBody>
      </p:sp>
      <p:cxnSp>
        <p:nvCxnSpPr>
          <p:cNvPr id="13" name="Straight Arrow Connector 23"/>
          <p:cNvCxnSpPr/>
          <p:nvPr/>
        </p:nvCxnSpPr>
        <p:spPr>
          <a:xfrm rot="5400000" flipH="1" flipV="1">
            <a:off x="3654752" y="5518604"/>
            <a:ext cx="1814685" cy="595884"/>
          </a:xfrm>
          <a:prstGeom prst="straightConnector1">
            <a:avLst/>
          </a:prstGeom>
          <a:ln w="25400">
            <a:solidFill>
              <a:schemeClr val="bg1"/>
            </a:solidFill>
            <a:round/>
            <a:tailEnd type="arrow" w="med" len="med"/>
          </a:ln>
        </p:spPr>
      </p:cxnSp>
      <p:cxnSp>
        <p:nvCxnSpPr>
          <p:cNvPr id="14" name="Straight Arrow Connector 30"/>
          <p:cNvCxnSpPr/>
          <p:nvPr/>
        </p:nvCxnSpPr>
        <p:spPr>
          <a:xfrm rot="17040000">
            <a:off x="3005104" y="3592290"/>
            <a:ext cx="365316" cy="850003"/>
          </a:xfrm>
          <a:prstGeom prst="straightConnector1">
            <a:avLst/>
          </a:prstGeom>
          <a:ln w="38100">
            <a:solidFill>
              <a:srgbClr val="FF0000"/>
            </a:solidFill>
            <a:round/>
            <a:tailEnd type="arrow" w="med" len="med"/>
          </a:ln>
        </p:spPr>
      </p:cxnSp>
      <p:sp>
        <p:nvSpPr>
          <p:cNvPr id="15" name="TextBox 31"/>
          <p:cNvSpPr/>
          <p:nvPr/>
        </p:nvSpPr>
        <p:spPr>
          <a:xfrm rot="21600000">
            <a:off x="386854" y="3806712"/>
            <a:ext cx="3086848" cy="1106542"/>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0" u="none" strike="noStrike" dirty="0" smtClean="0">
                <a:solidFill>
                  <a:schemeClr val="lt1"/>
                </a:solidFill>
                <a:effectLst/>
                <a:uFillTx/>
                <a:latin typeface="Calibri"/>
              </a:rPr>
              <a:t>Escaped &amp; </a:t>
            </a:r>
          </a:p>
          <a:p>
            <a:pPr algn="ctr" defTabSz="1097280">
              <a:lnSpc>
                <a:spcPct val="100000"/>
              </a:lnSpc>
            </a:pPr>
            <a:r>
              <a:rPr lang="en-US" sz="2200" b="0" u="none" strike="noStrike" dirty="0" smtClean="0">
                <a:solidFill>
                  <a:schemeClr val="lt1"/>
                </a:solidFill>
                <a:effectLst/>
                <a:uFillTx/>
                <a:latin typeface="Calibri"/>
              </a:rPr>
              <a:t>Partially-Re-Encapsulated</a:t>
            </a:r>
          </a:p>
          <a:p>
            <a:pPr algn="ctr" defTabSz="1097280">
              <a:lnSpc>
                <a:spcPct val="100000"/>
              </a:lnSpc>
            </a:pPr>
            <a:r>
              <a:rPr lang="en-US" sz="2200" dirty="0" smtClean="0">
                <a:solidFill>
                  <a:schemeClr val="lt1"/>
                </a:solidFill>
                <a:latin typeface="Calibri"/>
              </a:rPr>
              <a:t>By Barrier Wall 3</a:t>
            </a:r>
            <a:endParaRPr lang="en-US" sz="2200" b="0" u="none" strike="noStrike" dirty="0">
              <a:solidFill>
                <a:srgbClr val="FFFFFF"/>
              </a:solidFill>
              <a:effectLst/>
              <a:uFillTx/>
              <a:latin typeface="Arial"/>
            </a:endParaRPr>
          </a:p>
        </p:txBody>
      </p:sp>
      <p:sp>
        <p:nvSpPr>
          <p:cNvPr id="16" name="Freeform 32"/>
          <p:cNvSpPr/>
          <p:nvPr/>
        </p:nvSpPr>
        <p:spPr>
          <a:xfrm rot="6240000">
            <a:off x="3177440" y="2972454"/>
            <a:ext cx="1528961" cy="1282896"/>
          </a:xfrm>
          <a:custGeom>
            <a:avLst/>
            <a:gdLst>
              <a:gd name="textAreaLeft" fmla="*/ 0 w 1326600"/>
              <a:gd name="textAreaRight" fmla="*/ 1327680 w 1326600"/>
              <a:gd name="textAreaTop" fmla="*/ 0 h 992520"/>
              <a:gd name="textAreaBottom" fmla="*/ 993600 h 992520"/>
              <a:gd name="GluePoint1X" fmla="*/ 1209932 w 1327594"/>
              <a:gd name="GluePoint1Y" fmla="*/ 115215 h 993756"/>
              <a:gd name="GluePoint2X" fmla="*/ 1310785 w 1327594"/>
              <a:gd name="GluePoint2Y" fmla="*/ 296750 h 993756"/>
              <a:gd name="GluePoint3X" fmla="*/ 1109079 w 1327594"/>
              <a:gd name="GluePoint3Y" fmla="*/ 511903 h 993756"/>
              <a:gd name="GluePoint4X" fmla="*/ 1041844 w 1327594"/>
              <a:gd name="GluePoint4Y" fmla="*/ 626203 h 993756"/>
              <a:gd name="GluePoint5X" fmla="*/ 833414 w 1327594"/>
              <a:gd name="GluePoint5Y" fmla="*/ 619479 h 993756"/>
              <a:gd name="GluePoint6X" fmla="*/ 739285 w 1327594"/>
              <a:gd name="GluePoint6Y" fmla="*/ 807738 h 993756"/>
              <a:gd name="GluePoint7X" fmla="*/ 551026 w 1327594"/>
              <a:gd name="GluePoint7Y" fmla="*/ 969103 h 993756"/>
              <a:gd name="GluePoint8X" fmla="*/ 329149 w 1327594"/>
              <a:gd name="GluePoint8Y" fmla="*/ 955656 h 993756"/>
              <a:gd name="GluePoint9X" fmla="*/ 147614 w 1327594"/>
              <a:gd name="GluePoint9Y" fmla="*/ 854803 h 993756"/>
              <a:gd name="GluePoint10X" fmla="*/ 76810 w 1327594"/>
              <a:gd name="GluePoint10Y" fmla="*/ 748892 h 993756"/>
              <a:gd name="GluePoint11X" fmla="*/ 19202 w 1327594"/>
              <a:gd name="GluePoint11Y" fmla="*/ 576071 h 993756"/>
              <a:gd name="GluePoint12X" fmla="*/ 192024 w 1327594"/>
              <a:gd name="GluePoint12Y" fmla="*/ 403249 h 993756"/>
              <a:gd name="GluePoint13X" fmla="*/ 281862 w 1327594"/>
              <a:gd name="GluePoint13Y" fmla="*/ 230380 h 993756"/>
              <a:gd name="GluePoint14X" fmla="*/ 307238 w 1327594"/>
              <a:gd name="GluePoint14Y" fmla="*/ 0 h 993756"/>
              <a:gd name="connsiteX0" fmla="*/ 1209932 w 1327594"/>
              <a:gd name="connsiteY0" fmla="*/ 170122 h 1048663"/>
              <a:gd name="connsiteX1" fmla="*/ 1310785 w 1327594"/>
              <a:gd name="connsiteY1" fmla="*/ 351657 h 1048663"/>
              <a:gd name="connsiteX2" fmla="*/ 1109079 w 1327594"/>
              <a:gd name="connsiteY2" fmla="*/ 566810 h 1048663"/>
              <a:gd name="connsiteX3" fmla="*/ 1041844 w 1327594"/>
              <a:gd name="connsiteY3" fmla="*/ 681110 h 1048663"/>
              <a:gd name="connsiteX4" fmla="*/ 833414 w 1327594"/>
              <a:gd name="connsiteY4" fmla="*/ 674386 h 1048663"/>
              <a:gd name="connsiteX5" fmla="*/ 739285 w 1327594"/>
              <a:gd name="connsiteY5" fmla="*/ 862645 h 1048663"/>
              <a:gd name="connsiteX6" fmla="*/ 551026 w 1327594"/>
              <a:gd name="connsiteY6" fmla="*/ 1024010 h 1048663"/>
              <a:gd name="connsiteX7" fmla="*/ 329149 w 1327594"/>
              <a:gd name="connsiteY7" fmla="*/ 1010563 h 1048663"/>
              <a:gd name="connsiteX8" fmla="*/ 147614 w 1327594"/>
              <a:gd name="connsiteY8" fmla="*/ 909710 h 1048663"/>
              <a:gd name="connsiteX9" fmla="*/ 76810 w 1327594"/>
              <a:gd name="connsiteY9" fmla="*/ 803799 h 1048663"/>
              <a:gd name="connsiteX10" fmla="*/ 19202 w 1327594"/>
              <a:gd name="connsiteY10" fmla="*/ 630978 h 1048663"/>
              <a:gd name="connsiteX11" fmla="*/ 192024 w 1327594"/>
              <a:gd name="connsiteY11" fmla="*/ 458156 h 1048663"/>
              <a:gd name="connsiteX12" fmla="*/ 281862 w 1327594"/>
              <a:gd name="connsiteY12" fmla="*/ 285287 h 1048663"/>
              <a:gd name="connsiteX13" fmla="*/ 449134 w 1327594"/>
              <a:gd name="connsiteY13" fmla="*/ 0 h 1048663"/>
              <a:gd name="connsiteX0" fmla="*/ 1209932 w 1268763"/>
              <a:gd name="connsiteY0" fmla="*/ 170122 h 1048663"/>
              <a:gd name="connsiteX1" fmla="*/ 1168166 w 1268763"/>
              <a:gd name="connsiteY1" fmla="*/ 342166 h 1048663"/>
              <a:gd name="connsiteX2" fmla="*/ 1109079 w 1268763"/>
              <a:gd name="connsiteY2" fmla="*/ 566810 h 1048663"/>
              <a:gd name="connsiteX3" fmla="*/ 1041844 w 1268763"/>
              <a:gd name="connsiteY3" fmla="*/ 681110 h 1048663"/>
              <a:gd name="connsiteX4" fmla="*/ 833414 w 1268763"/>
              <a:gd name="connsiteY4" fmla="*/ 674386 h 1048663"/>
              <a:gd name="connsiteX5" fmla="*/ 739285 w 1268763"/>
              <a:gd name="connsiteY5" fmla="*/ 862645 h 1048663"/>
              <a:gd name="connsiteX6" fmla="*/ 551026 w 1268763"/>
              <a:gd name="connsiteY6" fmla="*/ 1024010 h 1048663"/>
              <a:gd name="connsiteX7" fmla="*/ 329149 w 1268763"/>
              <a:gd name="connsiteY7" fmla="*/ 1010563 h 1048663"/>
              <a:gd name="connsiteX8" fmla="*/ 147614 w 1268763"/>
              <a:gd name="connsiteY8" fmla="*/ 909710 h 1048663"/>
              <a:gd name="connsiteX9" fmla="*/ 76810 w 1268763"/>
              <a:gd name="connsiteY9" fmla="*/ 803799 h 1048663"/>
              <a:gd name="connsiteX10" fmla="*/ 19202 w 1268763"/>
              <a:gd name="connsiteY10" fmla="*/ 630978 h 1048663"/>
              <a:gd name="connsiteX11" fmla="*/ 192024 w 1268763"/>
              <a:gd name="connsiteY11" fmla="*/ 458156 h 1048663"/>
              <a:gd name="connsiteX12" fmla="*/ 281862 w 1268763"/>
              <a:gd name="connsiteY12" fmla="*/ 285287 h 1048663"/>
              <a:gd name="connsiteX13" fmla="*/ 449134 w 1268763"/>
              <a:gd name="connsiteY13" fmla="*/ 0 h 1048663"/>
              <a:gd name="connsiteX0" fmla="*/ 1209932 w 1268763"/>
              <a:gd name="connsiteY0" fmla="*/ 126017 h 1004558"/>
              <a:gd name="connsiteX1" fmla="*/ 1168166 w 1268763"/>
              <a:gd name="connsiteY1" fmla="*/ 298061 h 1004558"/>
              <a:gd name="connsiteX2" fmla="*/ 1109079 w 1268763"/>
              <a:gd name="connsiteY2" fmla="*/ 522705 h 1004558"/>
              <a:gd name="connsiteX3" fmla="*/ 1041844 w 1268763"/>
              <a:gd name="connsiteY3" fmla="*/ 637005 h 1004558"/>
              <a:gd name="connsiteX4" fmla="*/ 833414 w 1268763"/>
              <a:gd name="connsiteY4" fmla="*/ 630281 h 1004558"/>
              <a:gd name="connsiteX5" fmla="*/ 739285 w 1268763"/>
              <a:gd name="connsiteY5" fmla="*/ 818540 h 1004558"/>
              <a:gd name="connsiteX6" fmla="*/ 551026 w 1268763"/>
              <a:gd name="connsiteY6" fmla="*/ 979905 h 1004558"/>
              <a:gd name="connsiteX7" fmla="*/ 329149 w 1268763"/>
              <a:gd name="connsiteY7" fmla="*/ 966458 h 1004558"/>
              <a:gd name="connsiteX8" fmla="*/ 147614 w 1268763"/>
              <a:gd name="connsiteY8" fmla="*/ 865605 h 1004558"/>
              <a:gd name="connsiteX9" fmla="*/ 76810 w 1268763"/>
              <a:gd name="connsiteY9" fmla="*/ 759694 h 1004558"/>
              <a:gd name="connsiteX10" fmla="*/ 19202 w 1268763"/>
              <a:gd name="connsiteY10" fmla="*/ 586873 h 1004558"/>
              <a:gd name="connsiteX11" fmla="*/ 192024 w 1268763"/>
              <a:gd name="connsiteY11" fmla="*/ 414051 h 1004558"/>
              <a:gd name="connsiteX12" fmla="*/ 281862 w 1268763"/>
              <a:gd name="connsiteY12" fmla="*/ 241182 h 1004558"/>
              <a:gd name="connsiteX13" fmla="*/ 392361 w 1268763"/>
              <a:gd name="connsiteY13" fmla="*/ 0 h 100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68763" h="1004558">
                <a:moveTo>
                  <a:pt x="1209932" y="126017"/>
                </a:moveTo>
                <a:cubicBezTo>
                  <a:pt x="1268763" y="183727"/>
                  <a:pt x="1184975" y="231946"/>
                  <a:pt x="1168166" y="298061"/>
                </a:cubicBezTo>
                <a:cubicBezTo>
                  <a:pt x="1151357" y="364176"/>
                  <a:pt x="1130133" y="466214"/>
                  <a:pt x="1109079" y="522705"/>
                </a:cubicBezTo>
                <a:cubicBezTo>
                  <a:pt x="1088025" y="579196"/>
                  <a:pt x="1087788" y="619076"/>
                  <a:pt x="1041844" y="637005"/>
                </a:cubicBezTo>
                <a:cubicBezTo>
                  <a:pt x="995900" y="654934"/>
                  <a:pt x="883840" y="600025"/>
                  <a:pt x="833414" y="630281"/>
                </a:cubicBezTo>
                <a:cubicBezTo>
                  <a:pt x="782988" y="660537"/>
                  <a:pt x="786350" y="760269"/>
                  <a:pt x="739285" y="818540"/>
                </a:cubicBezTo>
                <a:cubicBezTo>
                  <a:pt x="692220" y="876811"/>
                  <a:pt x="619382" y="955252"/>
                  <a:pt x="551026" y="979905"/>
                </a:cubicBezTo>
                <a:cubicBezTo>
                  <a:pt x="482670" y="1004558"/>
                  <a:pt x="396384" y="985508"/>
                  <a:pt x="329149" y="966458"/>
                </a:cubicBezTo>
                <a:cubicBezTo>
                  <a:pt x="261914" y="947408"/>
                  <a:pt x="189671" y="900066"/>
                  <a:pt x="147614" y="865605"/>
                </a:cubicBezTo>
                <a:cubicBezTo>
                  <a:pt x="105558" y="831144"/>
                  <a:pt x="98212" y="806149"/>
                  <a:pt x="76810" y="759694"/>
                </a:cubicBezTo>
                <a:cubicBezTo>
                  <a:pt x="55408" y="713239"/>
                  <a:pt x="0" y="644480"/>
                  <a:pt x="19202" y="586873"/>
                </a:cubicBezTo>
                <a:cubicBezTo>
                  <a:pt x="38404" y="529266"/>
                  <a:pt x="148247" y="471666"/>
                  <a:pt x="192024" y="414051"/>
                </a:cubicBezTo>
                <a:cubicBezTo>
                  <a:pt x="235801" y="356436"/>
                  <a:pt x="248473" y="310190"/>
                  <a:pt x="281862" y="241182"/>
                </a:cubicBezTo>
                <a:cubicBezTo>
                  <a:pt x="315251" y="172174"/>
                  <a:pt x="378531" y="28795"/>
                  <a:pt x="392361" y="0"/>
                </a:cubicBezTo>
              </a:path>
            </a:pathLst>
          </a:custGeom>
          <a:noFill/>
          <a:ln w="25400">
            <a:solidFill>
              <a:srgbClr val="FF0000"/>
            </a:solidFill>
            <a:prstDash val="sys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17" name="Straight Connector 16"/>
          <p:cNvCxnSpPr/>
          <p:nvPr/>
        </p:nvCxnSpPr>
        <p:spPr>
          <a:xfrm rot="10800000">
            <a:off x="4014216" y="6736080"/>
            <a:ext cx="25603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020312" y="6723888"/>
            <a:ext cx="243840" cy="1588"/>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36"/>
          <p:cNvCxnSpPr/>
          <p:nvPr/>
        </p:nvCxnSpPr>
        <p:spPr>
          <a:xfrm rot="17040000">
            <a:off x="4426118" y="3950638"/>
            <a:ext cx="364937" cy="668103"/>
          </a:xfrm>
          <a:prstGeom prst="straightConnector1">
            <a:avLst/>
          </a:prstGeom>
          <a:ln w="19050">
            <a:solidFill>
              <a:srgbClr val="FFFF00"/>
            </a:solidFill>
            <a:round/>
          </a:ln>
        </p:spPr>
      </p:cxnSp>
      <p:cxnSp>
        <p:nvCxnSpPr>
          <p:cNvPr id="20" name="Straight Connector 37"/>
          <p:cNvCxnSpPr/>
          <p:nvPr/>
        </p:nvCxnSpPr>
        <p:spPr>
          <a:xfrm flipV="1">
            <a:off x="4968774" y="3800305"/>
            <a:ext cx="570833" cy="393946"/>
          </a:xfrm>
          <a:prstGeom prst="straightConnector1">
            <a:avLst/>
          </a:prstGeom>
          <a:ln w="19050">
            <a:solidFill>
              <a:srgbClr val="FFFF00"/>
            </a:solidFill>
            <a:round/>
          </a:ln>
        </p:spPr>
      </p:cxn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G:\Photos\Cell Phone Photos\2026\1-26\PXL_20260106_012304810.RAW-01.COVER.jpg"/>
          <p:cNvPicPr/>
          <p:nvPr/>
        </p:nvPicPr>
        <p:blipFill>
          <a:blip r:embed="rId3">
            <a:lum bright="5000" contrast="25000"/>
          </a:blip>
          <a:stretch/>
        </p:blipFill>
        <p:spPr>
          <a:xfrm rot="10800000">
            <a:off x="0" y="0"/>
            <a:ext cx="10971720" cy="8228520"/>
          </a:xfrm>
          <a:prstGeom prst="rect">
            <a:avLst/>
          </a:prstGeom>
          <a:noFill/>
          <a:ln w="0">
            <a:noFill/>
          </a:ln>
        </p:spPr>
      </p:pic>
      <p:pic>
        <p:nvPicPr>
          <p:cNvPr id="685" name="Picture 3"/>
          <p:cNvPicPr/>
          <p:nvPr/>
        </p:nvPicPr>
        <p:blipFill>
          <a:blip r:embed="rId4"/>
          <a:stretch/>
        </p:blipFill>
        <p:spPr>
          <a:xfrm>
            <a:off x="10635480" y="7686360"/>
            <a:ext cx="275400" cy="461160"/>
          </a:xfrm>
          <a:prstGeom prst="rect">
            <a:avLst/>
          </a:prstGeom>
          <a:noFill/>
          <a:ln w="9525">
            <a:noFill/>
          </a:ln>
        </p:spPr>
      </p:pic>
      <p:cxnSp>
        <p:nvCxnSpPr>
          <p:cNvPr id="6" name="Straight Arrow Connector 64">
            <a:extLst>
              <a:ext uri="{FF2B5EF4-FFF2-40B4-BE49-F238E27FC236}">
                <a16:creationId xmlns="" xmlns:a16="http://schemas.microsoft.com/office/drawing/2014/main" id="{FF544FE1-4AB6-E70B-CF54-C4E8D580990E}"/>
              </a:ext>
            </a:extLst>
          </p:cNvPr>
          <p:cNvCxnSpPr/>
          <p:nvPr/>
        </p:nvCxnSpPr>
        <p:spPr>
          <a:xfrm rot="5400000" flipH="1" flipV="1">
            <a:off x="3890899" y="7284108"/>
            <a:ext cx="827940" cy="241243"/>
          </a:xfrm>
          <a:prstGeom prst="straightConnector1">
            <a:avLst/>
          </a:prstGeom>
          <a:ln w="101600">
            <a:solidFill>
              <a:srgbClr val="FFC000"/>
            </a:solidFill>
            <a:round/>
            <a:tailEnd type="arrow" w="med" len="med"/>
          </a:ln>
        </p:spPr>
      </p:cxnSp>
      <p:sp>
        <p:nvSpPr>
          <p:cNvPr id="7" name="TextBox 65">
            <a:extLst>
              <a:ext uri="{FF2B5EF4-FFF2-40B4-BE49-F238E27FC236}">
                <a16:creationId xmlns="" xmlns:a16="http://schemas.microsoft.com/office/drawing/2014/main" id="{6EDCE453-AFB5-31A6-417F-B7766B09F27C}"/>
              </a:ext>
            </a:extLst>
          </p:cNvPr>
          <p:cNvSpPr/>
          <p:nvPr/>
        </p:nvSpPr>
        <p:spPr>
          <a:xfrm>
            <a:off x="2065280" y="7728344"/>
            <a:ext cx="1918132" cy="429433"/>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dirty="0" smtClean="0">
                <a:solidFill>
                  <a:schemeClr val="lt1"/>
                </a:solidFill>
                <a:effectLst/>
                <a:uFillTx/>
                <a:latin typeface="Calibri"/>
              </a:rPr>
              <a:t>1941 Fire </a:t>
            </a:r>
            <a:r>
              <a:rPr lang="en-US" sz="2200" b="1" u="none" strike="noStrike" dirty="0">
                <a:solidFill>
                  <a:schemeClr val="lt1"/>
                </a:solidFill>
                <a:effectLst/>
                <a:uFillTx/>
                <a:latin typeface="Calibri"/>
              </a:rPr>
              <a:t>Draft</a:t>
            </a:r>
            <a:endParaRPr lang="en-US" sz="2200" b="0" u="none" strike="noStrike" dirty="0">
              <a:solidFill>
                <a:srgbClr val="FFFFFF"/>
              </a:solidFill>
              <a:effectLst/>
              <a:uFillTx/>
              <a:latin typeface="Arial"/>
            </a:endParaRPr>
          </a:p>
        </p:txBody>
      </p:sp>
      <p:sp>
        <p:nvSpPr>
          <p:cNvPr id="45" name="Oval 15"/>
          <p:cNvSpPr/>
          <p:nvPr/>
        </p:nvSpPr>
        <p:spPr>
          <a:xfrm rot="17040000">
            <a:off x="4189387" y="3447722"/>
            <a:ext cx="1454063" cy="1454063"/>
          </a:xfrm>
          <a:prstGeom prst="ellipse">
            <a:avLst/>
          </a:prstGeom>
          <a:noFill/>
          <a:ln w="15875">
            <a:solidFill>
              <a:srgbClr val="FFFFFF"/>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46" name="TextBox 22"/>
          <p:cNvSpPr/>
          <p:nvPr/>
        </p:nvSpPr>
        <p:spPr>
          <a:xfrm rot="21600000">
            <a:off x="764083" y="2089167"/>
            <a:ext cx="3546291" cy="452476"/>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0" u="none" strike="noStrike" dirty="0">
                <a:solidFill>
                  <a:schemeClr val="lt1"/>
                </a:solidFill>
                <a:effectLst/>
                <a:uFillTx/>
                <a:latin typeface="Calibri"/>
              </a:rPr>
              <a:t>Original Cambium Diameter</a:t>
            </a:r>
            <a:endParaRPr lang="en-US" sz="2200" b="0" u="none" strike="noStrike" dirty="0">
              <a:solidFill>
                <a:srgbClr val="FFFFFF"/>
              </a:solidFill>
              <a:effectLst/>
              <a:uFillTx/>
              <a:latin typeface="Arial"/>
            </a:endParaRPr>
          </a:p>
        </p:txBody>
      </p:sp>
      <p:cxnSp>
        <p:nvCxnSpPr>
          <p:cNvPr id="49" name="Straight Arrow Connector 25"/>
          <p:cNvCxnSpPr/>
          <p:nvPr/>
        </p:nvCxnSpPr>
        <p:spPr>
          <a:xfrm rot="5400000" flipH="1" flipV="1">
            <a:off x="3852200" y="4869579"/>
            <a:ext cx="614627" cy="458996"/>
          </a:xfrm>
          <a:prstGeom prst="straightConnector1">
            <a:avLst/>
          </a:prstGeom>
          <a:ln w="38100">
            <a:solidFill>
              <a:srgbClr val="00CC99"/>
            </a:solidFill>
            <a:round/>
            <a:tailEnd type="arrow" w="med" len="med"/>
          </a:ln>
        </p:spPr>
      </p:cxnSp>
      <p:sp>
        <p:nvSpPr>
          <p:cNvPr id="50" name="TextBox 26"/>
          <p:cNvSpPr/>
          <p:nvPr/>
        </p:nvSpPr>
        <p:spPr>
          <a:xfrm rot="21600000">
            <a:off x="3083516" y="5345885"/>
            <a:ext cx="931858" cy="808697"/>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0" u="none" strike="noStrike" dirty="0">
                <a:solidFill>
                  <a:schemeClr val="lt1"/>
                </a:solidFill>
                <a:effectLst/>
                <a:uFillTx/>
                <a:latin typeface="Calibri"/>
              </a:rPr>
              <a:t>Green</a:t>
            </a:r>
            <a:endParaRPr lang="en-US" sz="2200" b="0" u="none" strike="noStrike" dirty="0">
              <a:solidFill>
                <a:srgbClr val="FFFFFF"/>
              </a:solidFill>
              <a:effectLst/>
              <a:uFillTx/>
              <a:latin typeface="Arial"/>
            </a:endParaRPr>
          </a:p>
          <a:p>
            <a:pPr algn="ctr" defTabSz="1097280">
              <a:lnSpc>
                <a:spcPct val="100000"/>
              </a:lnSpc>
            </a:pPr>
            <a:r>
              <a:rPr lang="en-US" sz="2200" b="0" u="none" strike="noStrike" dirty="0">
                <a:solidFill>
                  <a:schemeClr val="lt1"/>
                </a:solidFill>
                <a:effectLst/>
                <a:uFillTx/>
                <a:latin typeface="Calibri"/>
              </a:rPr>
              <a:t>Fuzz</a:t>
            </a:r>
            <a:endParaRPr lang="en-US" sz="2200" b="0" u="none" strike="noStrike" dirty="0">
              <a:solidFill>
                <a:srgbClr val="FFFFFF"/>
              </a:solidFill>
              <a:effectLst/>
              <a:uFillTx/>
              <a:latin typeface="Arial"/>
            </a:endParaRPr>
          </a:p>
        </p:txBody>
      </p:sp>
      <p:sp>
        <p:nvSpPr>
          <p:cNvPr id="51" name="Arc 34"/>
          <p:cNvSpPr/>
          <p:nvPr/>
        </p:nvSpPr>
        <p:spPr>
          <a:xfrm rot="6240000">
            <a:off x="4123270" y="3373901"/>
            <a:ext cx="1586594" cy="1564299"/>
          </a:xfrm>
          <a:prstGeom prst="arc">
            <a:avLst>
              <a:gd name="adj1" fmla="val 13467053"/>
              <a:gd name="adj2" fmla="val 2986020"/>
            </a:avLst>
          </a:prstGeom>
          <a:noFill/>
          <a:ln w="63500">
            <a:solidFill>
              <a:srgbClr val="00B050"/>
            </a:solidFill>
            <a:prstDash val="sys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52" name="Straight Arrow Connector 23"/>
          <p:cNvCxnSpPr/>
          <p:nvPr/>
        </p:nvCxnSpPr>
        <p:spPr>
          <a:xfrm rot="16200000" flipH="1">
            <a:off x="4067906" y="2725616"/>
            <a:ext cx="1066803" cy="351693"/>
          </a:xfrm>
          <a:prstGeom prst="straightConnector1">
            <a:avLst/>
          </a:prstGeom>
          <a:ln w="25400">
            <a:solidFill>
              <a:schemeClr val="bg1"/>
            </a:solidFill>
            <a:round/>
            <a:tailEnd type="arrow" w="med" len="med"/>
          </a:ln>
        </p:spPr>
      </p:cxnSp>
      <p:sp>
        <p:nvSpPr>
          <p:cNvPr id="55" name="Freeform 32"/>
          <p:cNvSpPr/>
          <p:nvPr/>
        </p:nvSpPr>
        <p:spPr>
          <a:xfrm rot="6240000">
            <a:off x="3177440" y="2972454"/>
            <a:ext cx="1528961" cy="1282896"/>
          </a:xfrm>
          <a:custGeom>
            <a:avLst/>
            <a:gdLst>
              <a:gd name="textAreaLeft" fmla="*/ 0 w 1326600"/>
              <a:gd name="textAreaRight" fmla="*/ 1327680 w 1326600"/>
              <a:gd name="textAreaTop" fmla="*/ 0 h 992520"/>
              <a:gd name="textAreaBottom" fmla="*/ 993600 h 992520"/>
              <a:gd name="GluePoint1X" fmla="*/ 1209932 w 1327594"/>
              <a:gd name="GluePoint1Y" fmla="*/ 115215 h 993756"/>
              <a:gd name="GluePoint2X" fmla="*/ 1310785 w 1327594"/>
              <a:gd name="GluePoint2Y" fmla="*/ 296750 h 993756"/>
              <a:gd name="GluePoint3X" fmla="*/ 1109079 w 1327594"/>
              <a:gd name="GluePoint3Y" fmla="*/ 511903 h 993756"/>
              <a:gd name="GluePoint4X" fmla="*/ 1041844 w 1327594"/>
              <a:gd name="GluePoint4Y" fmla="*/ 626203 h 993756"/>
              <a:gd name="GluePoint5X" fmla="*/ 833414 w 1327594"/>
              <a:gd name="GluePoint5Y" fmla="*/ 619479 h 993756"/>
              <a:gd name="GluePoint6X" fmla="*/ 739285 w 1327594"/>
              <a:gd name="GluePoint6Y" fmla="*/ 807738 h 993756"/>
              <a:gd name="GluePoint7X" fmla="*/ 551026 w 1327594"/>
              <a:gd name="GluePoint7Y" fmla="*/ 969103 h 993756"/>
              <a:gd name="GluePoint8X" fmla="*/ 329149 w 1327594"/>
              <a:gd name="GluePoint8Y" fmla="*/ 955656 h 993756"/>
              <a:gd name="GluePoint9X" fmla="*/ 147614 w 1327594"/>
              <a:gd name="GluePoint9Y" fmla="*/ 854803 h 993756"/>
              <a:gd name="GluePoint10X" fmla="*/ 76810 w 1327594"/>
              <a:gd name="GluePoint10Y" fmla="*/ 748892 h 993756"/>
              <a:gd name="GluePoint11X" fmla="*/ 19202 w 1327594"/>
              <a:gd name="GluePoint11Y" fmla="*/ 576071 h 993756"/>
              <a:gd name="GluePoint12X" fmla="*/ 192024 w 1327594"/>
              <a:gd name="GluePoint12Y" fmla="*/ 403249 h 993756"/>
              <a:gd name="GluePoint13X" fmla="*/ 281862 w 1327594"/>
              <a:gd name="GluePoint13Y" fmla="*/ 230380 h 993756"/>
              <a:gd name="GluePoint14X" fmla="*/ 307238 w 1327594"/>
              <a:gd name="GluePoint14Y" fmla="*/ 0 h 993756"/>
              <a:gd name="connsiteX0" fmla="*/ 1209932 w 1327594"/>
              <a:gd name="connsiteY0" fmla="*/ 170122 h 1048663"/>
              <a:gd name="connsiteX1" fmla="*/ 1310785 w 1327594"/>
              <a:gd name="connsiteY1" fmla="*/ 351657 h 1048663"/>
              <a:gd name="connsiteX2" fmla="*/ 1109079 w 1327594"/>
              <a:gd name="connsiteY2" fmla="*/ 566810 h 1048663"/>
              <a:gd name="connsiteX3" fmla="*/ 1041844 w 1327594"/>
              <a:gd name="connsiteY3" fmla="*/ 681110 h 1048663"/>
              <a:gd name="connsiteX4" fmla="*/ 833414 w 1327594"/>
              <a:gd name="connsiteY4" fmla="*/ 674386 h 1048663"/>
              <a:gd name="connsiteX5" fmla="*/ 739285 w 1327594"/>
              <a:gd name="connsiteY5" fmla="*/ 862645 h 1048663"/>
              <a:gd name="connsiteX6" fmla="*/ 551026 w 1327594"/>
              <a:gd name="connsiteY6" fmla="*/ 1024010 h 1048663"/>
              <a:gd name="connsiteX7" fmla="*/ 329149 w 1327594"/>
              <a:gd name="connsiteY7" fmla="*/ 1010563 h 1048663"/>
              <a:gd name="connsiteX8" fmla="*/ 147614 w 1327594"/>
              <a:gd name="connsiteY8" fmla="*/ 909710 h 1048663"/>
              <a:gd name="connsiteX9" fmla="*/ 76810 w 1327594"/>
              <a:gd name="connsiteY9" fmla="*/ 803799 h 1048663"/>
              <a:gd name="connsiteX10" fmla="*/ 19202 w 1327594"/>
              <a:gd name="connsiteY10" fmla="*/ 630978 h 1048663"/>
              <a:gd name="connsiteX11" fmla="*/ 192024 w 1327594"/>
              <a:gd name="connsiteY11" fmla="*/ 458156 h 1048663"/>
              <a:gd name="connsiteX12" fmla="*/ 281862 w 1327594"/>
              <a:gd name="connsiteY12" fmla="*/ 285287 h 1048663"/>
              <a:gd name="connsiteX13" fmla="*/ 449134 w 1327594"/>
              <a:gd name="connsiteY13" fmla="*/ 0 h 1048663"/>
              <a:gd name="connsiteX0" fmla="*/ 1209932 w 1268763"/>
              <a:gd name="connsiteY0" fmla="*/ 170122 h 1048663"/>
              <a:gd name="connsiteX1" fmla="*/ 1168166 w 1268763"/>
              <a:gd name="connsiteY1" fmla="*/ 342166 h 1048663"/>
              <a:gd name="connsiteX2" fmla="*/ 1109079 w 1268763"/>
              <a:gd name="connsiteY2" fmla="*/ 566810 h 1048663"/>
              <a:gd name="connsiteX3" fmla="*/ 1041844 w 1268763"/>
              <a:gd name="connsiteY3" fmla="*/ 681110 h 1048663"/>
              <a:gd name="connsiteX4" fmla="*/ 833414 w 1268763"/>
              <a:gd name="connsiteY4" fmla="*/ 674386 h 1048663"/>
              <a:gd name="connsiteX5" fmla="*/ 739285 w 1268763"/>
              <a:gd name="connsiteY5" fmla="*/ 862645 h 1048663"/>
              <a:gd name="connsiteX6" fmla="*/ 551026 w 1268763"/>
              <a:gd name="connsiteY6" fmla="*/ 1024010 h 1048663"/>
              <a:gd name="connsiteX7" fmla="*/ 329149 w 1268763"/>
              <a:gd name="connsiteY7" fmla="*/ 1010563 h 1048663"/>
              <a:gd name="connsiteX8" fmla="*/ 147614 w 1268763"/>
              <a:gd name="connsiteY8" fmla="*/ 909710 h 1048663"/>
              <a:gd name="connsiteX9" fmla="*/ 76810 w 1268763"/>
              <a:gd name="connsiteY9" fmla="*/ 803799 h 1048663"/>
              <a:gd name="connsiteX10" fmla="*/ 19202 w 1268763"/>
              <a:gd name="connsiteY10" fmla="*/ 630978 h 1048663"/>
              <a:gd name="connsiteX11" fmla="*/ 192024 w 1268763"/>
              <a:gd name="connsiteY11" fmla="*/ 458156 h 1048663"/>
              <a:gd name="connsiteX12" fmla="*/ 281862 w 1268763"/>
              <a:gd name="connsiteY12" fmla="*/ 285287 h 1048663"/>
              <a:gd name="connsiteX13" fmla="*/ 449134 w 1268763"/>
              <a:gd name="connsiteY13" fmla="*/ 0 h 1048663"/>
              <a:gd name="connsiteX0" fmla="*/ 1209932 w 1268763"/>
              <a:gd name="connsiteY0" fmla="*/ 126017 h 1004558"/>
              <a:gd name="connsiteX1" fmla="*/ 1168166 w 1268763"/>
              <a:gd name="connsiteY1" fmla="*/ 298061 h 1004558"/>
              <a:gd name="connsiteX2" fmla="*/ 1109079 w 1268763"/>
              <a:gd name="connsiteY2" fmla="*/ 522705 h 1004558"/>
              <a:gd name="connsiteX3" fmla="*/ 1041844 w 1268763"/>
              <a:gd name="connsiteY3" fmla="*/ 637005 h 1004558"/>
              <a:gd name="connsiteX4" fmla="*/ 833414 w 1268763"/>
              <a:gd name="connsiteY4" fmla="*/ 630281 h 1004558"/>
              <a:gd name="connsiteX5" fmla="*/ 739285 w 1268763"/>
              <a:gd name="connsiteY5" fmla="*/ 818540 h 1004558"/>
              <a:gd name="connsiteX6" fmla="*/ 551026 w 1268763"/>
              <a:gd name="connsiteY6" fmla="*/ 979905 h 1004558"/>
              <a:gd name="connsiteX7" fmla="*/ 329149 w 1268763"/>
              <a:gd name="connsiteY7" fmla="*/ 966458 h 1004558"/>
              <a:gd name="connsiteX8" fmla="*/ 147614 w 1268763"/>
              <a:gd name="connsiteY8" fmla="*/ 865605 h 1004558"/>
              <a:gd name="connsiteX9" fmla="*/ 76810 w 1268763"/>
              <a:gd name="connsiteY9" fmla="*/ 759694 h 1004558"/>
              <a:gd name="connsiteX10" fmla="*/ 19202 w 1268763"/>
              <a:gd name="connsiteY10" fmla="*/ 586873 h 1004558"/>
              <a:gd name="connsiteX11" fmla="*/ 192024 w 1268763"/>
              <a:gd name="connsiteY11" fmla="*/ 414051 h 1004558"/>
              <a:gd name="connsiteX12" fmla="*/ 281862 w 1268763"/>
              <a:gd name="connsiteY12" fmla="*/ 241182 h 1004558"/>
              <a:gd name="connsiteX13" fmla="*/ 392361 w 1268763"/>
              <a:gd name="connsiteY13" fmla="*/ 0 h 100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68763" h="1004558">
                <a:moveTo>
                  <a:pt x="1209932" y="126017"/>
                </a:moveTo>
                <a:cubicBezTo>
                  <a:pt x="1268763" y="183727"/>
                  <a:pt x="1184975" y="231946"/>
                  <a:pt x="1168166" y="298061"/>
                </a:cubicBezTo>
                <a:cubicBezTo>
                  <a:pt x="1151357" y="364176"/>
                  <a:pt x="1130133" y="466214"/>
                  <a:pt x="1109079" y="522705"/>
                </a:cubicBezTo>
                <a:cubicBezTo>
                  <a:pt x="1088025" y="579196"/>
                  <a:pt x="1087788" y="619076"/>
                  <a:pt x="1041844" y="637005"/>
                </a:cubicBezTo>
                <a:cubicBezTo>
                  <a:pt x="995900" y="654934"/>
                  <a:pt x="883840" y="600025"/>
                  <a:pt x="833414" y="630281"/>
                </a:cubicBezTo>
                <a:cubicBezTo>
                  <a:pt x="782988" y="660537"/>
                  <a:pt x="786350" y="760269"/>
                  <a:pt x="739285" y="818540"/>
                </a:cubicBezTo>
                <a:cubicBezTo>
                  <a:pt x="692220" y="876811"/>
                  <a:pt x="619382" y="955252"/>
                  <a:pt x="551026" y="979905"/>
                </a:cubicBezTo>
                <a:cubicBezTo>
                  <a:pt x="482670" y="1004558"/>
                  <a:pt x="396384" y="985508"/>
                  <a:pt x="329149" y="966458"/>
                </a:cubicBezTo>
                <a:cubicBezTo>
                  <a:pt x="261914" y="947408"/>
                  <a:pt x="189671" y="900066"/>
                  <a:pt x="147614" y="865605"/>
                </a:cubicBezTo>
                <a:cubicBezTo>
                  <a:pt x="105558" y="831144"/>
                  <a:pt x="98212" y="806149"/>
                  <a:pt x="76810" y="759694"/>
                </a:cubicBezTo>
                <a:cubicBezTo>
                  <a:pt x="55408" y="713239"/>
                  <a:pt x="0" y="644480"/>
                  <a:pt x="19202" y="586873"/>
                </a:cubicBezTo>
                <a:cubicBezTo>
                  <a:pt x="38404" y="529266"/>
                  <a:pt x="148247" y="471666"/>
                  <a:pt x="192024" y="414051"/>
                </a:cubicBezTo>
                <a:cubicBezTo>
                  <a:pt x="235801" y="356436"/>
                  <a:pt x="248473" y="310190"/>
                  <a:pt x="281862" y="241182"/>
                </a:cubicBezTo>
                <a:cubicBezTo>
                  <a:pt x="315251" y="172174"/>
                  <a:pt x="378531" y="28795"/>
                  <a:pt x="392361" y="0"/>
                </a:cubicBezTo>
              </a:path>
            </a:pathLst>
          </a:custGeom>
          <a:noFill/>
          <a:ln w="25400">
            <a:solidFill>
              <a:srgbClr val="FF0000"/>
            </a:solidFill>
            <a:prstDash val="sys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58" name="Straight Connector 36"/>
          <p:cNvCxnSpPr/>
          <p:nvPr/>
        </p:nvCxnSpPr>
        <p:spPr>
          <a:xfrm rot="17040000">
            <a:off x="4426118" y="3950638"/>
            <a:ext cx="364937" cy="668103"/>
          </a:xfrm>
          <a:prstGeom prst="straightConnector1">
            <a:avLst/>
          </a:prstGeom>
          <a:ln w="19050">
            <a:solidFill>
              <a:srgbClr val="FFFF00"/>
            </a:solidFill>
            <a:round/>
          </a:ln>
        </p:spPr>
      </p:cxnSp>
      <p:cxnSp>
        <p:nvCxnSpPr>
          <p:cNvPr id="59" name="Straight Connector 37"/>
          <p:cNvCxnSpPr>
            <a:endCxn id="45" idx="5"/>
          </p:cNvCxnSpPr>
          <p:nvPr/>
        </p:nvCxnSpPr>
        <p:spPr>
          <a:xfrm flipV="1">
            <a:off x="4968774" y="3800305"/>
            <a:ext cx="570833" cy="393946"/>
          </a:xfrm>
          <a:prstGeom prst="straightConnector1">
            <a:avLst/>
          </a:prstGeom>
          <a:ln w="19050">
            <a:solidFill>
              <a:srgbClr val="FFFF00"/>
            </a:solidFill>
            <a:round/>
          </a:ln>
        </p:spPr>
      </p:cxnSp>
      <p:cxnSp>
        <p:nvCxnSpPr>
          <p:cNvPr id="64" name="Straight Connector 63"/>
          <p:cNvCxnSpPr/>
          <p:nvPr/>
        </p:nvCxnSpPr>
        <p:spPr>
          <a:xfrm rot="10800000">
            <a:off x="4014216" y="6736080"/>
            <a:ext cx="25603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0800000">
            <a:off x="4196158" y="2351180"/>
            <a:ext cx="243840" cy="1588"/>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TextBox 31"/>
          <p:cNvSpPr/>
          <p:nvPr/>
        </p:nvSpPr>
        <p:spPr>
          <a:xfrm>
            <a:off x="386854" y="3806712"/>
            <a:ext cx="3086848" cy="1106542"/>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0" u="none" strike="noStrike" dirty="0" smtClean="0">
                <a:solidFill>
                  <a:schemeClr val="lt1"/>
                </a:solidFill>
                <a:effectLst/>
                <a:uFillTx/>
                <a:latin typeface="Calibri"/>
              </a:rPr>
              <a:t>Escaped &amp; </a:t>
            </a:r>
          </a:p>
          <a:p>
            <a:pPr algn="ctr" defTabSz="1097280">
              <a:lnSpc>
                <a:spcPct val="100000"/>
              </a:lnSpc>
            </a:pPr>
            <a:r>
              <a:rPr lang="en-US" sz="2200" b="0" u="none" strike="noStrike" dirty="0" smtClean="0">
                <a:solidFill>
                  <a:schemeClr val="lt1"/>
                </a:solidFill>
                <a:effectLst/>
                <a:uFillTx/>
                <a:latin typeface="Calibri"/>
              </a:rPr>
              <a:t>Partially-Re-Encapsulated</a:t>
            </a:r>
          </a:p>
          <a:p>
            <a:pPr algn="ctr" defTabSz="1097280">
              <a:lnSpc>
                <a:spcPct val="100000"/>
              </a:lnSpc>
            </a:pPr>
            <a:r>
              <a:rPr lang="en-US" sz="2200" dirty="0" smtClean="0">
                <a:solidFill>
                  <a:schemeClr val="lt1"/>
                </a:solidFill>
                <a:latin typeface="Calibri"/>
              </a:rPr>
              <a:t>By Barrier Wall 3</a:t>
            </a:r>
            <a:endParaRPr lang="en-US" sz="2200" b="0" u="none" strike="noStrike" dirty="0">
              <a:solidFill>
                <a:srgbClr val="FFFFFF"/>
              </a:solidFill>
              <a:effectLst/>
              <a:uFillTx/>
              <a:latin typeface="Arial"/>
            </a:endParaRPr>
          </a:p>
        </p:txBody>
      </p:sp>
      <p:cxnSp>
        <p:nvCxnSpPr>
          <p:cNvPr id="21" name="Straight Arrow Connector 30"/>
          <p:cNvCxnSpPr/>
          <p:nvPr/>
        </p:nvCxnSpPr>
        <p:spPr>
          <a:xfrm rot="17040000">
            <a:off x="3005104" y="3592290"/>
            <a:ext cx="365316" cy="850003"/>
          </a:xfrm>
          <a:prstGeom prst="straightConnector1">
            <a:avLst/>
          </a:prstGeom>
          <a:ln w="38100">
            <a:solidFill>
              <a:srgbClr val="FF0000"/>
            </a:solidFill>
            <a:round/>
            <a:tailEnd type="arrow" w="med" len="med"/>
          </a:ln>
        </p:spPr>
      </p:cxn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2" descr="G:\Photos\Cell Phone Photos\2026\1-26\PXL_20260106_012304810.RAW-01.COVER.jpg"/>
          <p:cNvPicPr/>
          <p:nvPr/>
        </p:nvPicPr>
        <p:blipFill>
          <a:blip r:embed="rId3">
            <a:lum bright="5000" contrast="25000"/>
          </a:blip>
          <a:stretch/>
        </p:blipFill>
        <p:spPr>
          <a:xfrm rot="10800000">
            <a:off x="1080" y="0"/>
            <a:ext cx="10971720" cy="8228520"/>
          </a:xfrm>
          <a:prstGeom prst="rect">
            <a:avLst/>
          </a:prstGeom>
          <a:noFill/>
          <a:ln w="0">
            <a:noFill/>
          </a:ln>
        </p:spPr>
      </p:pic>
      <p:pic>
        <p:nvPicPr>
          <p:cNvPr id="754" name="Picture 3"/>
          <p:cNvPicPr/>
          <p:nvPr/>
        </p:nvPicPr>
        <p:blipFill>
          <a:blip r:embed="rId4"/>
          <a:stretch/>
        </p:blipFill>
        <p:spPr>
          <a:xfrm>
            <a:off x="10635480" y="7686360"/>
            <a:ext cx="275400" cy="461160"/>
          </a:xfrm>
          <a:prstGeom prst="rect">
            <a:avLst/>
          </a:prstGeom>
          <a:noFill/>
          <a:ln w="9525">
            <a:noFill/>
          </a:ln>
        </p:spPr>
      </p:pic>
      <p:sp>
        <p:nvSpPr>
          <p:cNvPr id="755" name="Oval 15"/>
          <p:cNvSpPr/>
          <p:nvPr/>
        </p:nvSpPr>
        <p:spPr>
          <a:xfrm rot="17272534">
            <a:off x="4181160" y="3513135"/>
            <a:ext cx="1381320" cy="1381320"/>
          </a:xfrm>
          <a:prstGeom prst="ellipse">
            <a:avLst/>
          </a:prstGeom>
          <a:noFill/>
          <a:ln w="15875">
            <a:solidFill>
              <a:srgbClr val="FFFFFF"/>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767" name="Arc 52"/>
          <p:cNvSpPr/>
          <p:nvPr/>
        </p:nvSpPr>
        <p:spPr>
          <a:xfrm rot="1302334">
            <a:off x="4207663" y="3564226"/>
            <a:ext cx="1382400" cy="1209960"/>
          </a:xfrm>
          <a:prstGeom prst="arc">
            <a:avLst>
              <a:gd name="adj1" fmla="val 13467053"/>
              <a:gd name="adj2" fmla="val 18683662"/>
            </a:avLst>
          </a:prstGeom>
          <a:noFill/>
          <a:ln w="63500">
            <a:solidFill>
              <a:srgbClr val="FFC000"/>
            </a:solidFill>
            <a:prstDash val="sys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768" name="TextBox 24"/>
          <p:cNvSpPr/>
          <p:nvPr/>
        </p:nvSpPr>
        <p:spPr>
          <a:xfrm>
            <a:off x="3343181" y="1731109"/>
            <a:ext cx="1364400" cy="1113785"/>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gn="ctr" defTabSz="1097280">
              <a:lnSpc>
                <a:spcPct val="100000"/>
              </a:lnSpc>
            </a:pPr>
            <a:r>
              <a:rPr lang="en-US" sz="2200" b="0" u="none" strike="noStrike" dirty="0">
                <a:solidFill>
                  <a:schemeClr val="lt1"/>
                </a:solidFill>
                <a:effectLst/>
                <a:uFillTx/>
                <a:latin typeface="Calibri"/>
              </a:rPr>
              <a:t>Fungal</a:t>
            </a:r>
            <a:endParaRPr lang="en-US" sz="2200" b="0" u="none" strike="noStrike" dirty="0">
              <a:solidFill>
                <a:srgbClr val="FFFFFF"/>
              </a:solidFill>
              <a:effectLst/>
              <a:uFillTx/>
              <a:latin typeface="Arial"/>
            </a:endParaRPr>
          </a:p>
          <a:p>
            <a:pPr algn="ctr" defTabSz="1097280">
              <a:lnSpc>
                <a:spcPct val="100000"/>
              </a:lnSpc>
            </a:pPr>
            <a:r>
              <a:rPr lang="en-US" sz="2200" b="0" u="none" strike="noStrike" dirty="0">
                <a:solidFill>
                  <a:schemeClr val="lt1"/>
                </a:solidFill>
                <a:effectLst/>
                <a:uFillTx/>
                <a:latin typeface="Calibri"/>
              </a:rPr>
              <a:t>Escapes In</a:t>
            </a:r>
            <a:endParaRPr lang="en-US" sz="2200" b="0" u="none" strike="noStrike" dirty="0">
              <a:solidFill>
                <a:srgbClr val="FFFFFF"/>
              </a:solidFill>
              <a:effectLst/>
              <a:uFillTx/>
              <a:latin typeface="Arial"/>
            </a:endParaRPr>
          </a:p>
          <a:p>
            <a:pPr algn="ctr" defTabSz="1097280">
              <a:lnSpc>
                <a:spcPct val="100000"/>
              </a:lnSpc>
            </a:pPr>
            <a:r>
              <a:rPr lang="en-US" sz="2200" b="0" u="none" strike="noStrike" dirty="0">
                <a:solidFill>
                  <a:schemeClr val="lt1"/>
                </a:solidFill>
                <a:effectLst/>
                <a:uFillTx/>
                <a:latin typeface="Calibri"/>
              </a:rPr>
              <a:t>Progress</a:t>
            </a:r>
            <a:endParaRPr lang="en-US" sz="2200" b="0" u="none" strike="noStrike" dirty="0">
              <a:solidFill>
                <a:srgbClr val="FFFFFF"/>
              </a:solidFill>
              <a:effectLst/>
              <a:uFillTx/>
              <a:latin typeface="Arial"/>
            </a:endParaRPr>
          </a:p>
        </p:txBody>
      </p:sp>
      <p:cxnSp>
        <p:nvCxnSpPr>
          <p:cNvPr id="769" name="Straight Arrow Connector 29"/>
          <p:cNvCxnSpPr/>
          <p:nvPr/>
        </p:nvCxnSpPr>
        <p:spPr>
          <a:xfrm rot="16200000" flipH="1">
            <a:off x="4636669" y="2541371"/>
            <a:ext cx="285588" cy="242206"/>
          </a:xfrm>
          <a:prstGeom prst="straightConnector1">
            <a:avLst/>
          </a:prstGeom>
          <a:ln w="38100">
            <a:solidFill>
              <a:srgbClr val="FFFFFF"/>
            </a:solidFill>
            <a:round/>
            <a:tailEnd type="arrow" w="med" len="med"/>
          </a:ln>
        </p:spPr>
      </p:cxnSp>
      <p:cxnSp>
        <p:nvCxnSpPr>
          <p:cNvPr id="770" name="Straight Arrow Connector 32"/>
          <p:cNvCxnSpPr/>
          <p:nvPr/>
        </p:nvCxnSpPr>
        <p:spPr>
          <a:xfrm rot="16200000" flipH="1">
            <a:off x="4472354" y="2959689"/>
            <a:ext cx="351547" cy="324974"/>
          </a:xfrm>
          <a:prstGeom prst="straightConnector1">
            <a:avLst/>
          </a:prstGeom>
          <a:ln w="38100">
            <a:solidFill>
              <a:srgbClr val="FFFFFF"/>
            </a:solidFill>
            <a:round/>
            <a:tailEnd type="arrow" w="med" len="med"/>
          </a:ln>
        </p:spPr>
      </p:cxnSp>
      <p:cxnSp>
        <p:nvCxnSpPr>
          <p:cNvPr id="22" name="Straight Arrow Connector 29"/>
          <p:cNvCxnSpPr/>
          <p:nvPr/>
        </p:nvCxnSpPr>
        <p:spPr>
          <a:xfrm rot="16200000" flipH="1">
            <a:off x="4931901" y="2550945"/>
            <a:ext cx="336844" cy="254000"/>
          </a:xfrm>
          <a:prstGeom prst="straightConnector1">
            <a:avLst/>
          </a:prstGeom>
          <a:ln w="38100">
            <a:solidFill>
              <a:srgbClr val="FFFFFF"/>
            </a:solidFill>
            <a:round/>
            <a:tailEnd type="arrow" w="med" len="med"/>
          </a:ln>
        </p:spPr>
      </p:cxnSp>
      <p:cxnSp>
        <p:nvCxnSpPr>
          <p:cNvPr id="27" name="Straight Arrow Connector 50"/>
          <p:cNvCxnSpPr/>
          <p:nvPr/>
        </p:nvCxnSpPr>
        <p:spPr>
          <a:xfrm flipV="1">
            <a:off x="4877753" y="3850819"/>
            <a:ext cx="593785" cy="388759"/>
          </a:xfrm>
          <a:prstGeom prst="straightConnector1">
            <a:avLst/>
          </a:prstGeom>
          <a:ln w="22225">
            <a:solidFill>
              <a:srgbClr val="FFC000"/>
            </a:solidFill>
            <a:round/>
          </a:ln>
        </p:spPr>
      </p:cxnSp>
      <p:cxnSp>
        <p:nvCxnSpPr>
          <p:cNvPr id="28" name="Straight Connector 51"/>
          <p:cNvCxnSpPr/>
          <p:nvPr/>
        </p:nvCxnSpPr>
        <p:spPr>
          <a:xfrm rot="16200000" flipV="1">
            <a:off x="4398903" y="3756918"/>
            <a:ext cx="660083" cy="305238"/>
          </a:xfrm>
          <a:prstGeom prst="straightConnector1">
            <a:avLst/>
          </a:prstGeom>
          <a:ln w="19050">
            <a:solidFill>
              <a:srgbClr val="FFC000"/>
            </a:solidFill>
            <a:round/>
          </a:ln>
        </p:spPr>
      </p:cxnSp>
      <p:cxnSp>
        <p:nvCxnSpPr>
          <p:cNvPr id="29" name="Straight Arrow Connector 29"/>
          <p:cNvCxnSpPr/>
          <p:nvPr/>
        </p:nvCxnSpPr>
        <p:spPr>
          <a:xfrm rot="16200000" flipH="1">
            <a:off x="5616738" y="3351530"/>
            <a:ext cx="336844" cy="254000"/>
          </a:xfrm>
          <a:prstGeom prst="straightConnector1">
            <a:avLst/>
          </a:prstGeom>
          <a:ln w="38100">
            <a:solidFill>
              <a:srgbClr val="FFFFFF"/>
            </a:solidFill>
            <a:round/>
            <a:tailEnd type="arrow" w="med" len="med"/>
          </a:ln>
        </p:spPr>
      </p:cxn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2" descr="G:\Photos\Cell Phone Photos\2026\1-26\PXL_20260106_012304810.RAW-01.COVER.jpg"/>
          <p:cNvPicPr/>
          <p:nvPr/>
        </p:nvPicPr>
        <p:blipFill>
          <a:blip r:embed="rId3">
            <a:lum bright="5000" contrast="25000"/>
          </a:blip>
          <a:stretch/>
        </p:blipFill>
        <p:spPr>
          <a:xfrm rot="10800000">
            <a:off x="0" y="0"/>
            <a:ext cx="10971720" cy="8228520"/>
          </a:xfrm>
          <a:prstGeom prst="rect">
            <a:avLst/>
          </a:prstGeom>
          <a:noFill/>
          <a:ln w="0">
            <a:noFill/>
          </a:ln>
        </p:spPr>
      </p:pic>
      <p:sp>
        <p:nvSpPr>
          <p:cNvPr id="42" name="TextBox 17"/>
          <p:cNvSpPr/>
          <p:nvPr/>
        </p:nvSpPr>
        <p:spPr>
          <a:xfrm>
            <a:off x="4999155" y="93417"/>
            <a:ext cx="1184760" cy="11070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0" u="none" strike="noStrike" dirty="0">
                <a:effectLst/>
                <a:uFillTx/>
                <a:latin typeface="Calibri"/>
              </a:rPr>
              <a:t>External </a:t>
            </a:r>
            <a:endParaRPr lang="en-US" sz="2200" b="0" u="none" strike="noStrike" dirty="0">
              <a:effectLst/>
              <a:uFillTx/>
              <a:latin typeface="Arial"/>
            </a:endParaRPr>
          </a:p>
          <a:p>
            <a:pPr algn="ctr" defTabSz="1097280">
              <a:lnSpc>
                <a:spcPct val="100000"/>
              </a:lnSpc>
            </a:pPr>
            <a:r>
              <a:rPr lang="en-US" sz="2200" b="0" u="none" strike="noStrike" dirty="0">
                <a:effectLst/>
                <a:uFillTx/>
                <a:latin typeface="Calibri"/>
              </a:rPr>
              <a:t>Fungal </a:t>
            </a:r>
            <a:endParaRPr lang="en-US" sz="2200" b="0" u="none" strike="noStrike" dirty="0">
              <a:effectLst/>
              <a:uFillTx/>
              <a:latin typeface="Arial"/>
            </a:endParaRPr>
          </a:p>
          <a:p>
            <a:pPr algn="ctr" defTabSz="1097280">
              <a:lnSpc>
                <a:spcPct val="100000"/>
              </a:lnSpc>
            </a:pPr>
            <a:r>
              <a:rPr lang="en-US" sz="2200" b="0" u="none" strike="noStrike" dirty="0">
                <a:effectLst/>
                <a:uFillTx/>
                <a:latin typeface="Calibri"/>
              </a:rPr>
              <a:t>Attack</a:t>
            </a:r>
            <a:endParaRPr lang="en-US" sz="2200" b="0" u="none" strike="noStrike" dirty="0">
              <a:effectLst/>
              <a:uFillTx/>
              <a:latin typeface="Arial"/>
            </a:endParaRPr>
          </a:p>
        </p:txBody>
      </p:sp>
      <p:sp>
        <p:nvSpPr>
          <p:cNvPr id="41" name="TextBox 17"/>
          <p:cNvSpPr/>
          <p:nvPr/>
        </p:nvSpPr>
        <p:spPr>
          <a:xfrm>
            <a:off x="4975719" y="64119"/>
            <a:ext cx="1184760" cy="11070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0" u="none" strike="noStrike" dirty="0">
                <a:effectLst/>
                <a:uFillTx/>
                <a:latin typeface="Calibri"/>
              </a:rPr>
              <a:t>External </a:t>
            </a:r>
            <a:endParaRPr lang="en-US" sz="2200" b="0" u="none" strike="noStrike" dirty="0">
              <a:effectLst/>
              <a:uFillTx/>
              <a:latin typeface="Arial"/>
            </a:endParaRPr>
          </a:p>
          <a:p>
            <a:pPr algn="ctr" defTabSz="1097280">
              <a:lnSpc>
                <a:spcPct val="100000"/>
              </a:lnSpc>
            </a:pPr>
            <a:r>
              <a:rPr lang="en-US" sz="2200" b="0" u="none" strike="noStrike" dirty="0">
                <a:effectLst/>
                <a:uFillTx/>
                <a:latin typeface="Calibri"/>
              </a:rPr>
              <a:t>Fungal </a:t>
            </a:r>
            <a:endParaRPr lang="en-US" sz="2200" b="0" u="none" strike="noStrike" dirty="0">
              <a:effectLst/>
              <a:uFillTx/>
              <a:latin typeface="Arial"/>
            </a:endParaRPr>
          </a:p>
          <a:p>
            <a:pPr algn="ctr" defTabSz="1097280">
              <a:lnSpc>
                <a:spcPct val="100000"/>
              </a:lnSpc>
            </a:pPr>
            <a:r>
              <a:rPr lang="en-US" sz="2200" b="0" u="none" strike="noStrike" dirty="0">
                <a:effectLst/>
                <a:uFillTx/>
                <a:latin typeface="Calibri"/>
              </a:rPr>
              <a:t>Attack</a:t>
            </a:r>
            <a:endParaRPr lang="en-US" sz="2200" b="0" u="none" strike="noStrike" dirty="0">
              <a:effectLst/>
              <a:uFillTx/>
              <a:latin typeface="Arial"/>
            </a:endParaRPr>
          </a:p>
        </p:txBody>
      </p:sp>
      <p:pic>
        <p:nvPicPr>
          <p:cNvPr id="754" name="Picture 3"/>
          <p:cNvPicPr/>
          <p:nvPr/>
        </p:nvPicPr>
        <p:blipFill>
          <a:blip r:embed="rId4"/>
          <a:stretch/>
        </p:blipFill>
        <p:spPr>
          <a:xfrm>
            <a:off x="10635480" y="7686360"/>
            <a:ext cx="275400" cy="461160"/>
          </a:xfrm>
          <a:prstGeom prst="rect">
            <a:avLst/>
          </a:prstGeom>
          <a:noFill/>
          <a:ln w="9525">
            <a:noFill/>
          </a:ln>
        </p:spPr>
      </p:pic>
      <p:sp>
        <p:nvSpPr>
          <p:cNvPr id="755" name="Oval 15"/>
          <p:cNvSpPr/>
          <p:nvPr/>
        </p:nvSpPr>
        <p:spPr>
          <a:xfrm rot="17272534">
            <a:off x="4181160" y="3513135"/>
            <a:ext cx="1381320" cy="1381320"/>
          </a:xfrm>
          <a:prstGeom prst="ellipse">
            <a:avLst/>
          </a:prstGeom>
          <a:noFill/>
          <a:ln w="15875">
            <a:solidFill>
              <a:srgbClr val="FFFFFF"/>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765" name="Straight Arrow Connector 50"/>
          <p:cNvCxnSpPr/>
          <p:nvPr/>
        </p:nvCxnSpPr>
        <p:spPr>
          <a:xfrm flipV="1">
            <a:off x="4877753" y="3850819"/>
            <a:ext cx="593785" cy="388759"/>
          </a:xfrm>
          <a:prstGeom prst="straightConnector1">
            <a:avLst/>
          </a:prstGeom>
          <a:ln w="22225">
            <a:solidFill>
              <a:srgbClr val="FFC000"/>
            </a:solidFill>
            <a:round/>
          </a:ln>
        </p:spPr>
      </p:cxnSp>
      <p:sp>
        <p:nvSpPr>
          <p:cNvPr id="767" name="Arc 52"/>
          <p:cNvSpPr/>
          <p:nvPr/>
        </p:nvSpPr>
        <p:spPr>
          <a:xfrm rot="1302334">
            <a:off x="4207663" y="3564226"/>
            <a:ext cx="1382400" cy="1209960"/>
          </a:xfrm>
          <a:prstGeom prst="arc">
            <a:avLst>
              <a:gd name="adj1" fmla="val 13467053"/>
              <a:gd name="adj2" fmla="val 18683662"/>
            </a:avLst>
          </a:prstGeom>
          <a:noFill/>
          <a:ln w="63500">
            <a:solidFill>
              <a:srgbClr val="FFC000"/>
            </a:solidFill>
            <a:prstDash val="sys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30" name="TextBox 17"/>
          <p:cNvSpPr/>
          <p:nvPr/>
        </p:nvSpPr>
        <p:spPr>
          <a:xfrm>
            <a:off x="4987455" y="81717"/>
            <a:ext cx="1184760" cy="11070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0" u="none" strike="noStrike" dirty="0">
                <a:solidFill>
                  <a:schemeClr val="lt1"/>
                </a:solidFill>
                <a:effectLst/>
                <a:uFillTx/>
                <a:latin typeface="Calibri"/>
              </a:rPr>
              <a:t>External </a:t>
            </a:r>
            <a:endParaRPr lang="en-US" sz="2200" b="0" u="none" strike="noStrike" dirty="0">
              <a:solidFill>
                <a:srgbClr val="FFFFFF"/>
              </a:solidFill>
              <a:effectLst/>
              <a:uFillTx/>
              <a:latin typeface="Arial"/>
            </a:endParaRPr>
          </a:p>
          <a:p>
            <a:pPr algn="ctr" defTabSz="1097280">
              <a:lnSpc>
                <a:spcPct val="100000"/>
              </a:lnSpc>
            </a:pPr>
            <a:r>
              <a:rPr lang="en-US" sz="2200" b="0" u="none" strike="noStrike" dirty="0">
                <a:solidFill>
                  <a:schemeClr val="lt1"/>
                </a:solidFill>
                <a:effectLst/>
                <a:uFillTx/>
                <a:latin typeface="Calibri"/>
              </a:rPr>
              <a:t>Fungal </a:t>
            </a:r>
            <a:endParaRPr lang="en-US" sz="2200" b="0" u="none" strike="noStrike" dirty="0">
              <a:solidFill>
                <a:srgbClr val="FFFFFF"/>
              </a:solidFill>
              <a:effectLst/>
              <a:uFillTx/>
              <a:latin typeface="Arial"/>
            </a:endParaRPr>
          </a:p>
          <a:p>
            <a:pPr algn="ctr" defTabSz="1097280">
              <a:lnSpc>
                <a:spcPct val="100000"/>
              </a:lnSpc>
            </a:pPr>
            <a:r>
              <a:rPr lang="en-US" sz="2200" b="0" u="none" strike="noStrike" dirty="0">
                <a:solidFill>
                  <a:schemeClr val="lt1"/>
                </a:solidFill>
                <a:effectLst/>
                <a:uFillTx/>
                <a:latin typeface="Calibri"/>
              </a:rPr>
              <a:t>Attack</a:t>
            </a:r>
            <a:endParaRPr lang="en-US" sz="2200" b="0" u="none" strike="noStrike" dirty="0">
              <a:solidFill>
                <a:srgbClr val="FFFFFF"/>
              </a:solidFill>
              <a:effectLst/>
              <a:uFillTx/>
              <a:latin typeface="Arial"/>
            </a:endParaRPr>
          </a:p>
        </p:txBody>
      </p:sp>
      <p:sp>
        <p:nvSpPr>
          <p:cNvPr id="32" name="TextBox 29"/>
          <p:cNvSpPr/>
          <p:nvPr/>
        </p:nvSpPr>
        <p:spPr>
          <a:xfrm>
            <a:off x="6015614" y="3918659"/>
            <a:ext cx="1744493" cy="429433"/>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0" u="none" strike="noStrike" dirty="0" smtClean="0">
                <a:solidFill>
                  <a:schemeClr val="lt1"/>
                </a:solidFill>
                <a:effectLst/>
                <a:uFillTx/>
                <a:latin typeface="Calibri"/>
              </a:rPr>
              <a:t>Barrier Wall 3</a:t>
            </a:r>
            <a:endParaRPr lang="en-US" sz="2200" b="0" u="none" strike="noStrike" dirty="0">
              <a:solidFill>
                <a:srgbClr val="FFFFFF"/>
              </a:solidFill>
              <a:effectLst/>
              <a:uFillTx/>
              <a:latin typeface="Arial"/>
            </a:endParaRPr>
          </a:p>
        </p:txBody>
      </p:sp>
      <p:cxnSp>
        <p:nvCxnSpPr>
          <p:cNvPr id="29" name="Straight Arrow Connector 14"/>
          <p:cNvCxnSpPr/>
          <p:nvPr/>
        </p:nvCxnSpPr>
        <p:spPr>
          <a:xfrm rot="16200000" flipH="1">
            <a:off x="5204244" y="1729956"/>
            <a:ext cx="1164778" cy="237050"/>
          </a:xfrm>
          <a:prstGeom prst="straightConnector1">
            <a:avLst/>
          </a:prstGeom>
          <a:ln w="38100">
            <a:solidFill>
              <a:srgbClr val="FFFF00"/>
            </a:solidFill>
            <a:round/>
            <a:tailEnd type="arrow" w="med" len="med"/>
          </a:ln>
        </p:spPr>
      </p:cxnSp>
      <p:cxnSp>
        <p:nvCxnSpPr>
          <p:cNvPr id="31" name="Straight Arrow Connector 28"/>
          <p:cNvCxnSpPr/>
          <p:nvPr/>
        </p:nvCxnSpPr>
        <p:spPr>
          <a:xfrm rot="16200000" flipV="1">
            <a:off x="5990495" y="3382109"/>
            <a:ext cx="973014" cy="164121"/>
          </a:xfrm>
          <a:prstGeom prst="straightConnector1">
            <a:avLst/>
          </a:prstGeom>
          <a:ln w="38100">
            <a:solidFill>
              <a:srgbClr val="FFFF00"/>
            </a:solidFill>
            <a:round/>
            <a:tailEnd type="arrow" w="med" len="med"/>
          </a:ln>
        </p:spPr>
      </p:cxnSp>
      <p:sp>
        <p:nvSpPr>
          <p:cNvPr id="33" name="Freeform 40"/>
          <p:cNvSpPr/>
          <p:nvPr/>
        </p:nvSpPr>
        <p:spPr>
          <a:xfrm rot="17379592">
            <a:off x="5197179" y="1519457"/>
            <a:ext cx="902880" cy="2589120"/>
          </a:xfrm>
          <a:custGeom>
            <a:avLst/>
            <a:gdLst>
              <a:gd name="textAreaLeft" fmla="*/ 0 w 902880"/>
              <a:gd name="textAreaRight" fmla="*/ 903960 w 902880"/>
              <a:gd name="textAreaTop" fmla="*/ 0 h 2589120"/>
              <a:gd name="textAreaBottom" fmla="*/ 2590200 h 2589120"/>
              <a:gd name="GluePoint1X" fmla="*/ 47625 w 903817"/>
              <a:gd name="GluePoint1Y" fmla="*/ 0 h 2590271"/>
              <a:gd name="GluePoint2X" fmla="*/ 34925 w 903817"/>
              <a:gd name="GluePoint2Y" fmla="*/ 234950 h 2590271"/>
              <a:gd name="GluePoint3X" fmla="*/ 257175 w 903817"/>
              <a:gd name="GluePoint3Y" fmla="*/ 434975 h 2590271"/>
              <a:gd name="GluePoint4X" fmla="*/ 438150 w 903817"/>
              <a:gd name="GluePoint4Y" fmla="*/ 685800 h 2590271"/>
              <a:gd name="GluePoint5X" fmla="*/ 527050 w 903817"/>
              <a:gd name="GluePoint5Y" fmla="*/ 952500 h 2590271"/>
              <a:gd name="GluePoint6X" fmla="*/ 546100 w 903817"/>
              <a:gd name="GluePoint6Y" fmla="*/ 1200150 h 2590271"/>
              <a:gd name="GluePoint7X" fmla="*/ 466725 w 903817"/>
              <a:gd name="GluePoint7Y" fmla="*/ 1460500 h 2590271"/>
              <a:gd name="GluePoint8X" fmla="*/ 460375 w 903817"/>
              <a:gd name="GluePoint8Y" fmla="*/ 1609725 h 2590271"/>
              <a:gd name="GluePoint9X" fmla="*/ 485775 w 903817"/>
              <a:gd name="GluePoint9Y" fmla="*/ 1803400 h 2590271"/>
              <a:gd name="GluePoint10X" fmla="*/ 536575 w 903817"/>
              <a:gd name="GluePoint10Y" fmla="*/ 1993900 h 2590271"/>
              <a:gd name="GluePoint11X" fmla="*/ 698500 w 903817"/>
              <a:gd name="GluePoint11Y" fmla="*/ 2235200 h 2590271"/>
              <a:gd name="GluePoint12X" fmla="*/ 835025 w 903817"/>
              <a:gd name="GluePoint12Y" fmla="*/ 2349500 h 2590271"/>
              <a:gd name="GluePoint13X" fmla="*/ 873125 w 903817"/>
              <a:gd name="GluePoint13Y" fmla="*/ 2451100 h 2590271"/>
              <a:gd name="GluePoint14X" fmla="*/ 901700 w 903817"/>
              <a:gd name="GluePoint14Y" fmla="*/ 2574925 h 2590271"/>
              <a:gd name="GluePoint15X" fmla="*/ 885825 w 903817"/>
              <a:gd name="GluePoint15Y" fmla="*/ 2543175 h 2590271"/>
              <a:gd name="GluePoint16X" fmla="*/ 885825 w 903817"/>
              <a:gd name="GluePoint16Y" fmla="*/ 2543175 h 2590271"/>
              <a:gd name="GluePoint17X" fmla="*/ 892175 w 903817"/>
              <a:gd name="GluePoint17Y" fmla="*/ 2552700 h 2590271"/>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 ang="0">
                <a:pos x="GluePoint11X" y="GluePoint11Y"/>
              </a:cxn>
              <a:cxn ang="0">
                <a:pos x="GluePoint12X" y="GluePoint12Y"/>
              </a:cxn>
              <a:cxn ang="0">
                <a:pos x="GluePoint13X" y="GluePoint13Y"/>
              </a:cxn>
              <a:cxn ang="0">
                <a:pos x="GluePoint14X" y="GluePoint14Y"/>
              </a:cxn>
              <a:cxn ang="0">
                <a:pos x="GluePoint15X" y="GluePoint15Y"/>
              </a:cxn>
              <a:cxn ang="0">
                <a:pos x="GluePoint16X" y="GluePoint16Y"/>
              </a:cxn>
              <a:cxn ang="0">
                <a:pos x="GluePoint17X" y="GluePoint17Y"/>
              </a:cxn>
            </a:cxnLst>
            <a:rect l="textAreaLeft" t="textAreaTop" r="textAreaRight" b="textAreaBottom"/>
            <a:pathLst>
              <a:path w="903817" h="2590271">
                <a:moveTo>
                  <a:pt x="47625" y="0"/>
                </a:moveTo>
                <a:cubicBezTo>
                  <a:pt x="23812" y="81227"/>
                  <a:pt x="0" y="162454"/>
                  <a:pt x="34925" y="234950"/>
                </a:cubicBezTo>
                <a:cubicBezTo>
                  <a:pt x="69850" y="307446"/>
                  <a:pt x="189971" y="359833"/>
                  <a:pt x="257175" y="434975"/>
                </a:cubicBezTo>
                <a:cubicBezTo>
                  <a:pt x="324379" y="510117"/>
                  <a:pt x="393171" y="599546"/>
                  <a:pt x="438150" y="685800"/>
                </a:cubicBezTo>
                <a:cubicBezTo>
                  <a:pt x="483129" y="772054"/>
                  <a:pt x="509058" y="866775"/>
                  <a:pt x="527050" y="952500"/>
                </a:cubicBezTo>
                <a:cubicBezTo>
                  <a:pt x="545042" y="1038225"/>
                  <a:pt x="556154" y="1115483"/>
                  <a:pt x="546100" y="1200150"/>
                </a:cubicBezTo>
                <a:cubicBezTo>
                  <a:pt x="536046" y="1284817"/>
                  <a:pt x="481012" y="1392238"/>
                  <a:pt x="466725" y="1460500"/>
                </a:cubicBezTo>
                <a:cubicBezTo>
                  <a:pt x="452438" y="1528762"/>
                  <a:pt x="457200" y="1552575"/>
                  <a:pt x="460375" y="1609725"/>
                </a:cubicBezTo>
                <a:cubicBezTo>
                  <a:pt x="463550" y="1666875"/>
                  <a:pt x="473075" y="1739371"/>
                  <a:pt x="485775" y="1803400"/>
                </a:cubicBezTo>
                <a:cubicBezTo>
                  <a:pt x="498475" y="1867429"/>
                  <a:pt x="501121" y="1921933"/>
                  <a:pt x="536575" y="1993900"/>
                </a:cubicBezTo>
                <a:cubicBezTo>
                  <a:pt x="572029" y="2065867"/>
                  <a:pt x="648758" y="2175933"/>
                  <a:pt x="698500" y="2235200"/>
                </a:cubicBezTo>
                <a:cubicBezTo>
                  <a:pt x="748242" y="2294467"/>
                  <a:pt x="805921" y="2313517"/>
                  <a:pt x="835025" y="2349500"/>
                </a:cubicBezTo>
                <a:cubicBezTo>
                  <a:pt x="864129" y="2385483"/>
                  <a:pt x="862013" y="2413529"/>
                  <a:pt x="873125" y="2451100"/>
                </a:cubicBezTo>
                <a:cubicBezTo>
                  <a:pt x="884238" y="2488671"/>
                  <a:pt x="899583" y="2559579"/>
                  <a:pt x="901700" y="2574925"/>
                </a:cubicBezTo>
                <a:cubicBezTo>
                  <a:pt x="903817" y="2590271"/>
                  <a:pt x="885825" y="2543175"/>
                  <a:pt x="885825" y="2543175"/>
                </a:cubicBezTo>
                <a:lnTo>
                  <a:pt x="885825" y="2543175"/>
                </a:lnTo>
                <a:lnTo>
                  <a:pt x="892175" y="2552700"/>
                </a:lnTo>
              </a:path>
            </a:pathLst>
          </a:custGeom>
          <a:noFill/>
          <a:ln w="22225">
            <a:solidFill>
              <a:srgbClr val="FFFF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44" name="Straight Arrow Connector 28"/>
          <p:cNvCxnSpPr/>
          <p:nvPr/>
        </p:nvCxnSpPr>
        <p:spPr>
          <a:xfrm rot="5400000" flipH="1" flipV="1">
            <a:off x="5996355" y="3094892"/>
            <a:ext cx="1395046" cy="269633"/>
          </a:xfrm>
          <a:prstGeom prst="straightConnector1">
            <a:avLst/>
          </a:prstGeom>
          <a:ln w="38100">
            <a:solidFill>
              <a:srgbClr val="FFFF00"/>
            </a:solidFill>
            <a:round/>
            <a:tailEnd type="arrow" w="med" len="med"/>
          </a:ln>
        </p:spPr>
      </p:cxnSp>
      <p:cxnSp>
        <p:nvCxnSpPr>
          <p:cNvPr id="47" name="Straight Arrow Connector 28"/>
          <p:cNvCxnSpPr/>
          <p:nvPr/>
        </p:nvCxnSpPr>
        <p:spPr>
          <a:xfrm rot="10800000">
            <a:off x="4542697" y="2426679"/>
            <a:ext cx="2028089" cy="1500553"/>
          </a:xfrm>
          <a:prstGeom prst="straightConnector1">
            <a:avLst/>
          </a:prstGeom>
          <a:ln w="38100">
            <a:solidFill>
              <a:srgbClr val="FFFF00"/>
            </a:solidFill>
            <a:round/>
            <a:tailEnd type="arrow" w="med" len="med"/>
          </a:ln>
        </p:spPr>
      </p:cxnSp>
      <p:cxnSp>
        <p:nvCxnSpPr>
          <p:cNvPr id="49" name="Straight Connector 51"/>
          <p:cNvCxnSpPr/>
          <p:nvPr/>
        </p:nvCxnSpPr>
        <p:spPr>
          <a:xfrm rot="16200000" flipV="1">
            <a:off x="4398903" y="3756918"/>
            <a:ext cx="660083" cy="305238"/>
          </a:xfrm>
          <a:prstGeom prst="straightConnector1">
            <a:avLst/>
          </a:prstGeom>
          <a:ln w="19050">
            <a:solidFill>
              <a:srgbClr val="FFC000"/>
            </a:solidFill>
            <a:round/>
          </a:ln>
        </p:spPr>
      </p:cxn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2" descr="G:\Photos\Cell Phone Photos\2026\1-26\PXL_20260106_012304810.RAW-01.COVER.jpg"/>
          <p:cNvPicPr>
            <a:picLocks noChangeAspect="1"/>
          </p:cNvPicPr>
          <p:nvPr/>
        </p:nvPicPr>
        <p:blipFill>
          <a:blip r:embed="rId3">
            <a:lum bright="5000" contrast="25000"/>
          </a:blip>
          <a:srcRect l="28125" t="43750" r="31875" b="16250"/>
          <a:stretch/>
        </p:blipFill>
        <p:spPr>
          <a:xfrm rot="10800000">
            <a:off x="0" y="0"/>
            <a:ext cx="10972800" cy="8228570"/>
          </a:xfrm>
          <a:prstGeom prst="rect">
            <a:avLst/>
          </a:prstGeom>
          <a:noFill/>
          <a:ln w="0">
            <a:noFill/>
          </a:ln>
        </p:spPr>
      </p:pic>
      <p:pic>
        <p:nvPicPr>
          <p:cNvPr id="754" name="Picture 3"/>
          <p:cNvPicPr/>
          <p:nvPr/>
        </p:nvPicPr>
        <p:blipFill>
          <a:blip r:embed="rId4"/>
          <a:stretch/>
        </p:blipFill>
        <p:spPr>
          <a:xfrm>
            <a:off x="10635480" y="7686360"/>
            <a:ext cx="275400" cy="461160"/>
          </a:xfrm>
          <a:prstGeom prst="rect">
            <a:avLst/>
          </a:prstGeom>
          <a:noFill/>
          <a:ln w="9525">
            <a:noFill/>
          </a:ln>
        </p:spPr>
      </p:pic>
      <p:sp>
        <p:nvSpPr>
          <p:cNvPr id="4" name="Freeform 3"/>
          <p:cNvSpPr/>
          <p:nvPr/>
        </p:nvSpPr>
        <p:spPr>
          <a:xfrm>
            <a:off x="1503680" y="3158067"/>
            <a:ext cx="7091680" cy="927946"/>
          </a:xfrm>
          <a:custGeom>
            <a:avLst/>
            <a:gdLst>
              <a:gd name="connsiteX0" fmla="*/ 0 w 7091680"/>
              <a:gd name="connsiteY0" fmla="*/ 712893 h 927946"/>
              <a:gd name="connsiteX1" fmla="*/ 579120 w 7091680"/>
              <a:gd name="connsiteY1" fmla="*/ 804333 h 927946"/>
              <a:gd name="connsiteX2" fmla="*/ 1016000 w 7091680"/>
              <a:gd name="connsiteY2" fmla="*/ 621453 h 927946"/>
              <a:gd name="connsiteX3" fmla="*/ 1808480 w 7091680"/>
              <a:gd name="connsiteY3" fmla="*/ 215053 h 927946"/>
              <a:gd name="connsiteX4" fmla="*/ 2600960 w 7091680"/>
              <a:gd name="connsiteY4" fmla="*/ 52493 h 927946"/>
              <a:gd name="connsiteX5" fmla="*/ 3312160 w 7091680"/>
              <a:gd name="connsiteY5" fmla="*/ 42333 h 927946"/>
              <a:gd name="connsiteX6" fmla="*/ 4023360 w 7091680"/>
              <a:gd name="connsiteY6" fmla="*/ 306493 h 927946"/>
              <a:gd name="connsiteX7" fmla="*/ 4429760 w 7091680"/>
              <a:gd name="connsiteY7" fmla="*/ 621453 h 927946"/>
              <a:gd name="connsiteX8" fmla="*/ 5293360 w 7091680"/>
              <a:gd name="connsiteY8" fmla="*/ 885613 h 927946"/>
              <a:gd name="connsiteX9" fmla="*/ 6055360 w 7091680"/>
              <a:gd name="connsiteY9" fmla="*/ 875453 h 927946"/>
              <a:gd name="connsiteX10" fmla="*/ 7091680 w 7091680"/>
              <a:gd name="connsiteY10" fmla="*/ 621453 h 927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91680" h="927946">
                <a:moveTo>
                  <a:pt x="0" y="712893"/>
                </a:moveTo>
                <a:cubicBezTo>
                  <a:pt x="204893" y="766233"/>
                  <a:pt x="409787" y="819573"/>
                  <a:pt x="579120" y="804333"/>
                </a:cubicBezTo>
                <a:cubicBezTo>
                  <a:pt x="748453" y="789093"/>
                  <a:pt x="811107" y="719666"/>
                  <a:pt x="1016000" y="621453"/>
                </a:cubicBezTo>
                <a:cubicBezTo>
                  <a:pt x="1220893" y="523240"/>
                  <a:pt x="1544320" y="309880"/>
                  <a:pt x="1808480" y="215053"/>
                </a:cubicBezTo>
                <a:cubicBezTo>
                  <a:pt x="2072640" y="120226"/>
                  <a:pt x="2350347" y="81280"/>
                  <a:pt x="2600960" y="52493"/>
                </a:cubicBezTo>
                <a:cubicBezTo>
                  <a:pt x="2851573" y="23706"/>
                  <a:pt x="3075093" y="0"/>
                  <a:pt x="3312160" y="42333"/>
                </a:cubicBezTo>
                <a:cubicBezTo>
                  <a:pt x="3549227" y="84666"/>
                  <a:pt x="3837093" y="209973"/>
                  <a:pt x="4023360" y="306493"/>
                </a:cubicBezTo>
                <a:cubicBezTo>
                  <a:pt x="4209627" y="403013"/>
                  <a:pt x="4218093" y="524933"/>
                  <a:pt x="4429760" y="621453"/>
                </a:cubicBezTo>
                <a:cubicBezTo>
                  <a:pt x="4641427" y="717973"/>
                  <a:pt x="5022427" y="843280"/>
                  <a:pt x="5293360" y="885613"/>
                </a:cubicBezTo>
                <a:cubicBezTo>
                  <a:pt x="5564293" y="927946"/>
                  <a:pt x="5755640" y="919480"/>
                  <a:pt x="6055360" y="875453"/>
                </a:cubicBezTo>
                <a:cubicBezTo>
                  <a:pt x="6355080" y="831426"/>
                  <a:pt x="6723380" y="726439"/>
                  <a:pt x="7091680" y="621453"/>
                </a:cubicBezTo>
              </a:path>
            </a:pathLst>
          </a:custGeom>
          <a:ln w="25400">
            <a:solidFill>
              <a:schemeClr val="bg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X:\Photos\Incoming 26\Incoming 9-26\P9120039.JPG"/>
          <p:cNvPicPr>
            <a:picLocks noChangeAspect="1" noChangeArrowheads="1"/>
          </p:cNvPicPr>
          <p:nvPr/>
        </p:nvPicPr>
        <p:blipFill>
          <a:blip r:embed="rId3" cstate="print"/>
          <a:srcRect/>
          <a:stretch>
            <a:fillRect/>
          </a:stretch>
        </p:blipFill>
        <p:spPr bwMode="auto">
          <a:xfrm>
            <a:off x="0" y="0"/>
            <a:ext cx="10972800" cy="8230565"/>
          </a:xfrm>
          <a:prstGeom prst="rect">
            <a:avLst/>
          </a:prstGeom>
          <a:noFill/>
        </p:spPr>
      </p:pic>
      <p:pic>
        <p:nvPicPr>
          <p:cNvPr id="754" name="Picture 3"/>
          <p:cNvPicPr/>
          <p:nvPr/>
        </p:nvPicPr>
        <p:blipFill>
          <a:blip r:embed="rId4"/>
          <a:stretch/>
        </p:blipFill>
        <p:spPr>
          <a:xfrm>
            <a:off x="10635480" y="7686360"/>
            <a:ext cx="275400" cy="461160"/>
          </a:xfrm>
          <a:prstGeom prst="rect">
            <a:avLst/>
          </a:prstGeom>
          <a:noFill/>
          <a:ln w="9525">
            <a:noFill/>
          </a:ln>
        </p:spPr>
      </p:pic>
      <p:pic>
        <p:nvPicPr>
          <p:cNvPr id="1026" name="Picture 2" descr="X:\Photos\Incoming 26\Incoming 9-26\P9120041.JPG"/>
          <p:cNvPicPr>
            <a:picLocks noChangeAspect="1" noChangeArrowheads="1"/>
          </p:cNvPicPr>
          <p:nvPr/>
        </p:nvPicPr>
        <p:blipFill>
          <a:blip r:embed="rId5" cstate="print"/>
          <a:srcRect l="27006" t="27006" r="21660" b="18004"/>
          <a:stretch>
            <a:fillRect/>
          </a:stretch>
        </p:blipFill>
        <p:spPr bwMode="auto">
          <a:xfrm>
            <a:off x="0" y="0"/>
            <a:ext cx="4552031" cy="3657600"/>
          </a:xfrm>
          <a:prstGeom prst="rect">
            <a:avLst/>
          </a:prstGeom>
          <a:noFill/>
        </p:spPr>
      </p:pic>
      <p:cxnSp>
        <p:nvCxnSpPr>
          <p:cNvPr id="6" name="Straight Connector 5"/>
          <p:cNvCxnSpPr/>
          <p:nvPr/>
        </p:nvCxnSpPr>
        <p:spPr>
          <a:xfrm flipV="1">
            <a:off x="0" y="3646170"/>
            <a:ext cx="4573905" cy="5987"/>
          </a:xfrm>
          <a:prstGeom prst="line">
            <a:avLst/>
          </a:prstGeom>
          <a:ln w="44450">
            <a:solidFill>
              <a:srgbClr val="22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6200000" flipH="1">
            <a:off x="2727008" y="1835467"/>
            <a:ext cx="3672841" cy="1904"/>
          </a:xfrm>
          <a:prstGeom prst="line">
            <a:avLst/>
          </a:prstGeom>
          <a:ln w="44450">
            <a:solidFill>
              <a:srgbClr val="220000"/>
            </a:solidFill>
          </a:ln>
        </p:spPr>
        <p:style>
          <a:lnRef idx="1">
            <a:schemeClr val="accent1"/>
          </a:lnRef>
          <a:fillRef idx="0">
            <a:schemeClr val="accent1"/>
          </a:fillRef>
          <a:effectRef idx="0">
            <a:schemeClr val="accent1"/>
          </a:effectRef>
          <a:fontRef idx="minor">
            <a:schemeClr val="tx1"/>
          </a:fontRef>
        </p:style>
      </p:cxnSp>
      <p:sp>
        <p:nvSpPr>
          <p:cNvPr id="8" name="object 8"/>
          <p:cNvSpPr/>
          <p:nvPr/>
        </p:nvSpPr>
        <p:spPr>
          <a:xfrm>
            <a:off x="80640" y="7962480"/>
            <a:ext cx="119916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dirty="0" smtClean="0">
                <a:solidFill>
                  <a:srgbClr val="FFFFFF"/>
                </a:solidFill>
                <a:latin typeface="Arial"/>
              </a:rPr>
              <a:t>September </a:t>
            </a:r>
            <a:r>
              <a:rPr lang="en-US" sz="1200" b="1" u="none" strike="noStrike" spc="-11" dirty="0" smtClean="0">
                <a:solidFill>
                  <a:srgbClr val="FFFFFF"/>
                </a:solidFill>
                <a:effectLst/>
                <a:uFillTx/>
                <a:latin typeface="Arial"/>
              </a:rPr>
              <a:t>2026</a:t>
            </a:r>
            <a:endParaRPr lang="en-US" sz="1200" b="0" u="none" strike="noStrike" dirty="0">
              <a:solidFill>
                <a:srgbClr val="FFFFFF"/>
              </a:solidFill>
              <a:effectLst/>
              <a:uFillTx/>
              <a:latin typeface="Arial"/>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X:\Photos\Incoming 26\Incoming 9-26\P9120045.JPG"/>
          <p:cNvPicPr>
            <a:picLocks noChangeAspect="1" noChangeArrowheads="1"/>
          </p:cNvPicPr>
          <p:nvPr/>
        </p:nvPicPr>
        <p:blipFill>
          <a:blip r:embed="rId3" cstate="print">
            <a:lum bright="-20000" contrast="10000"/>
          </a:blip>
          <a:srcRect/>
          <a:stretch>
            <a:fillRect/>
          </a:stretch>
        </p:blipFill>
        <p:spPr bwMode="auto">
          <a:xfrm>
            <a:off x="0" y="0"/>
            <a:ext cx="10972800" cy="8230565"/>
          </a:xfrm>
          <a:prstGeom prst="rect">
            <a:avLst/>
          </a:prstGeom>
          <a:noFill/>
        </p:spPr>
      </p:pic>
      <p:pic>
        <p:nvPicPr>
          <p:cNvPr id="796" name="Picture 3"/>
          <p:cNvPicPr/>
          <p:nvPr/>
        </p:nvPicPr>
        <p:blipFill>
          <a:blip r:embed="rId4"/>
          <a:stretch/>
        </p:blipFill>
        <p:spPr>
          <a:xfrm>
            <a:off x="10627560" y="7684920"/>
            <a:ext cx="275400" cy="461160"/>
          </a:xfrm>
          <a:prstGeom prst="rect">
            <a:avLst/>
          </a:prstGeom>
          <a:noFill/>
          <a:ln w="9525">
            <a:noFill/>
          </a:ln>
        </p:spPr>
      </p:pic>
      <p:sp>
        <p:nvSpPr>
          <p:cNvPr id="798" name="object 8"/>
          <p:cNvSpPr/>
          <p:nvPr/>
        </p:nvSpPr>
        <p:spPr>
          <a:xfrm>
            <a:off x="80640" y="7962480"/>
            <a:ext cx="119916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dirty="0" smtClean="0">
                <a:solidFill>
                  <a:srgbClr val="FFFFFF"/>
                </a:solidFill>
                <a:latin typeface="Arial"/>
              </a:rPr>
              <a:t>September </a:t>
            </a:r>
            <a:r>
              <a:rPr lang="en-US" sz="1200" b="1" u="none" strike="noStrike" spc="-11" dirty="0" smtClean="0">
                <a:solidFill>
                  <a:srgbClr val="FFFFFF"/>
                </a:solidFill>
                <a:effectLst/>
                <a:uFillTx/>
                <a:latin typeface="Arial"/>
              </a:rPr>
              <a:t>2026</a:t>
            </a:r>
            <a:endParaRPr lang="en-US" sz="1200" b="0" u="none" strike="noStrike" dirty="0">
              <a:solidFill>
                <a:srgbClr val="FFFFFF"/>
              </a:solidFill>
              <a:effectLst/>
              <a:uFillTx/>
              <a:latin typeface="Arial"/>
            </a:endParaRPr>
          </a:p>
        </p:txBody>
      </p:sp>
      <p:cxnSp>
        <p:nvCxnSpPr>
          <p:cNvPr id="8" name="Straight Arrow Connector 7"/>
          <p:cNvCxnSpPr/>
          <p:nvPr/>
        </p:nvCxnSpPr>
        <p:spPr>
          <a:xfrm rot="16200000" flipV="1">
            <a:off x="706057" y="4398379"/>
            <a:ext cx="3402956" cy="2314937"/>
          </a:xfrm>
          <a:prstGeom prst="straightConnector1">
            <a:avLst/>
          </a:prstGeom>
          <a:ln w="63500">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9" name="TextBox 65">
            <a:extLst>
              <a:ext uri="{FF2B5EF4-FFF2-40B4-BE49-F238E27FC236}">
                <a16:creationId xmlns="" xmlns:a16="http://schemas.microsoft.com/office/drawing/2014/main" id="{6EDCE453-AFB5-31A6-417F-B7766B09F27C}"/>
              </a:ext>
            </a:extLst>
          </p:cNvPr>
          <p:cNvSpPr/>
          <p:nvPr/>
        </p:nvSpPr>
        <p:spPr>
          <a:xfrm rot="19675925">
            <a:off x="665821" y="3416769"/>
            <a:ext cx="874256" cy="429433"/>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dirty="0" smtClean="0">
                <a:solidFill>
                  <a:schemeClr val="lt1"/>
                </a:solidFill>
                <a:effectLst/>
                <a:uFillTx/>
                <a:latin typeface="Calibri"/>
              </a:rPr>
              <a:t>Uphill</a:t>
            </a:r>
            <a:endParaRPr lang="en-US" sz="2200" b="0" u="none" strike="noStrike" dirty="0">
              <a:solidFill>
                <a:srgbClr val="FFFFFF"/>
              </a:solidFill>
              <a:effectLst/>
              <a:uFillTx/>
              <a:latin typeface="Arial"/>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Sierra Club CZU Goose Pen 2026-09-05_13-03.png"/>
          <p:cNvPicPr>
            <a:picLocks noChangeAspect="1"/>
          </p:cNvPicPr>
          <p:nvPr/>
        </p:nvPicPr>
        <p:blipFill>
          <a:blip r:embed="rId3" cstate="print"/>
          <a:stretch>
            <a:fillRect/>
          </a:stretch>
        </p:blipFill>
        <p:spPr>
          <a:xfrm>
            <a:off x="0" y="627795"/>
            <a:ext cx="10972800" cy="6974010"/>
          </a:xfrm>
          <a:prstGeom prst="rect">
            <a:avLst/>
          </a:prstGeom>
        </p:spPr>
      </p:pic>
      <p:pic>
        <p:nvPicPr>
          <p:cNvPr id="786" name="Picture 3"/>
          <p:cNvPicPr/>
          <p:nvPr/>
        </p:nvPicPr>
        <p:blipFill>
          <a:blip r:embed="rId4"/>
          <a:stretch/>
        </p:blipFill>
        <p:spPr>
          <a:xfrm>
            <a:off x="10627560" y="7684920"/>
            <a:ext cx="275400" cy="461160"/>
          </a:xfrm>
          <a:prstGeom prst="rect">
            <a:avLst/>
          </a:prstGeom>
          <a:noFill/>
          <a:ln w="9525">
            <a:noFill/>
          </a:ln>
        </p:spPr>
      </p:pic>
      <p:cxnSp>
        <p:nvCxnSpPr>
          <p:cNvPr id="789" name="Straight Arrow Connector 5"/>
          <p:cNvCxnSpPr/>
          <p:nvPr/>
        </p:nvCxnSpPr>
        <p:spPr>
          <a:xfrm flipV="1">
            <a:off x="2721240" y="2847240"/>
            <a:ext cx="1325880" cy="807480"/>
          </a:xfrm>
          <a:prstGeom prst="straightConnector1">
            <a:avLst/>
          </a:prstGeom>
          <a:ln w="101600">
            <a:solidFill>
              <a:srgbClr val="FFC000"/>
            </a:solidFill>
            <a:round/>
            <a:tailEnd type="arrow" w="med" len="med"/>
          </a:ln>
        </p:spPr>
      </p:cxnSp>
      <p:cxnSp>
        <p:nvCxnSpPr>
          <p:cNvPr id="790" name="Straight Arrow Connector 7"/>
          <p:cNvCxnSpPr/>
          <p:nvPr/>
        </p:nvCxnSpPr>
        <p:spPr>
          <a:xfrm>
            <a:off x="3066840" y="1407240"/>
            <a:ext cx="749880" cy="634680"/>
          </a:xfrm>
          <a:prstGeom prst="straightConnector1">
            <a:avLst/>
          </a:prstGeom>
          <a:ln w="101600">
            <a:solidFill>
              <a:srgbClr val="FF0000"/>
            </a:solidFill>
            <a:round/>
            <a:tailEnd type="arrow" w="med" len="med"/>
          </a:ln>
        </p:spPr>
      </p:cxnSp>
      <p:cxnSp>
        <p:nvCxnSpPr>
          <p:cNvPr id="791" name="Straight Arrow Connector 10"/>
          <p:cNvCxnSpPr/>
          <p:nvPr/>
        </p:nvCxnSpPr>
        <p:spPr>
          <a:xfrm flipH="1" flipV="1">
            <a:off x="6292800" y="946080"/>
            <a:ext cx="346680" cy="635040"/>
          </a:xfrm>
          <a:prstGeom prst="straightConnector1">
            <a:avLst/>
          </a:prstGeom>
          <a:ln w="101600">
            <a:solidFill>
              <a:srgbClr val="00CC00"/>
            </a:solidFill>
            <a:round/>
            <a:tailEnd type="arrow" w="med" len="med"/>
          </a:ln>
        </p:spPr>
      </p:cxnSp>
      <p:sp>
        <p:nvSpPr>
          <p:cNvPr id="9" name="Rectangle 8"/>
          <p:cNvSpPr/>
          <p:nvPr/>
        </p:nvSpPr>
        <p:spPr>
          <a:xfrm>
            <a:off x="2743200" y="3514636"/>
            <a:ext cx="5486400" cy="1200329"/>
          </a:xfrm>
          <a:prstGeom prst="rect">
            <a:avLst/>
          </a:prstGeom>
        </p:spPr>
        <p:txBody>
          <a:bodyPr>
            <a:spAutoFit/>
          </a:bodyPr>
          <a:lstStyle/>
          <a:p>
            <a:r>
              <a:rPr lang="en-US" dirty="0" smtClean="0">
                <a:solidFill>
                  <a:schemeClr val="bg1"/>
                </a:solidFill>
              </a:rPr>
              <a:t>https://www.sierraclub.org/sites/default/files/styles/sierra_full_page_width/public/slideshows/SIERRA-3-BigBasin_09_10_2020-194-WB.jpg.webp?itok=YZuHOb5P</a:t>
            </a:r>
            <a:endParaRPr lang="en-US" dirty="0">
              <a:solidFill>
                <a:schemeClr val="bg1"/>
              </a:solidFill>
            </a:endParaRP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X:\Photos\Cell Phone Photos\2026\9-26\IMG_20260905_211536 (2).jpg"/>
          <p:cNvPicPr>
            <a:picLocks noChangeAspect="1" noChangeArrowheads="1"/>
          </p:cNvPicPr>
          <p:nvPr/>
        </p:nvPicPr>
        <p:blipFill>
          <a:blip r:embed="rId3"/>
          <a:srcRect b="43828"/>
          <a:stretch>
            <a:fillRect/>
          </a:stretch>
        </p:blipFill>
        <p:spPr bwMode="auto">
          <a:xfrm>
            <a:off x="0" y="0"/>
            <a:ext cx="10972800" cy="8218131"/>
          </a:xfrm>
          <a:prstGeom prst="rect">
            <a:avLst/>
          </a:prstGeom>
          <a:noFill/>
        </p:spPr>
      </p:pic>
      <p:pic>
        <p:nvPicPr>
          <p:cNvPr id="786" name="Picture 3"/>
          <p:cNvPicPr/>
          <p:nvPr/>
        </p:nvPicPr>
        <p:blipFill>
          <a:blip r:embed="rId4"/>
          <a:stretch/>
        </p:blipFill>
        <p:spPr>
          <a:xfrm>
            <a:off x="10627560" y="7684920"/>
            <a:ext cx="275400" cy="461160"/>
          </a:xfrm>
          <a:prstGeom prst="rect">
            <a:avLst/>
          </a:prstGeom>
          <a:noFill/>
          <a:ln w="9525">
            <a:noFill/>
          </a:ln>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AB8738A6-5524-8798-C9AE-293F680A5EEC}"/>
              </a:ext>
            </a:extLst>
          </p:cNvPr>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0" y="0"/>
            <a:ext cx="10972800" cy="8229600"/>
          </a:xfrm>
          <a:prstGeom prst="rect">
            <a:avLst/>
          </a:prstGeom>
        </p:spPr>
      </p:pic>
      <p:sp>
        <p:nvSpPr>
          <p:cNvPr id="785" name="object 8"/>
          <p:cNvSpPr/>
          <p:nvPr/>
        </p:nvSpPr>
        <p:spPr>
          <a:xfrm>
            <a:off x="80640" y="7962480"/>
            <a:ext cx="31003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dirty="0">
                <a:solidFill>
                  <a:srgbClr val="FFFFFF"/>
                </a:solidFill>
                <a:effectLst/>
                <a:uFillTx/>
                <a:latin typeface="Arial"/>
              </a:rPr>
              <a:t>January 2026</a:t>
            </a:r>
            <a:endParaRPr lang="en-US" sz="1200" b="0" u="none" strike="noStrike" dirty="0">
              <a:solidFill>
                <a:srgbClr val="FFFFFF"/>
              </a:solidFill>
              <a:effectLst/>
              <a:uFillTx/>
              <a:latin typeface="Arial"/>
            </a:endParaRPr>
          </a:p>
        </p:txBody>
      </p:sp>
      <p:pic>
        <p:nvPicPr>
          <p:cNvPr id="786" name="Picture 3"/>
          <p:cNvPicPr/>
          <p:nvPr/>
        </p:nvPicPr>
        <p:blipFill>
          <a:blip r:embed="rId4"/>
          <a:stretch/>
        </p:blipFill>
        <p:spPr>
          <a:xfrm>
            <a:off x="10627560" y="7684920"/>
            <a:ext cx="275400" cy="461160"/>
          </a:xfrm>
          <a:prstGeom prst="rect">
            <a:avLst/>
          </a:prstGeom>
          <a:noFill/>
          <a:ln w="9525">
            <a:noFill/>
          </a:ln>
        </p:spPr>
      </p:pic>
      <p:cxnSp>
        <p:nvCxnSpPr>
          <p:cNvPr id="8" name="Straight Arrow Connector 7"/>
          <p:cNvCxnSpPr/>
          <p:nvPr/>
        </p:nvCxnSpPr>
        <p:spPr>
          <a:xfrm>
            <a:off x="4064000" y="3591560"/>
            <a:ext cx="650240" cy="355600"/>
          </a:xfrm>
          <a:prstGeom prst="straightConnector1">
            <a:avLst/>
          </a:prstGeom>
          <a:ln w="63500">
            <a:solidFill>
              <a:schemeClr val="bg1"/>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rot="5400000">
            <a:off x="1996440" y="5049520"/>
            <a:ext cx="670560" cy="660400"/>
          </a:xfrm>
          <a:prstGeom prst="straightConnector1">
            <a:avLst/>
          </a:prstGeom>
          <a:ln w="63500">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422391321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AB8738A6-5524-8798-C9AE-293F680A5EEC}"/>
              </a:ext>
            </a:extLst>
          </p:cNvPr>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0" y="0"/>
            <a:ext cx="10972800" cy="8229600"/>
          </a:xfrm>
          <a:prstGeom prst="rect">
            <a:avLst/>
          </a:prstGeom>
        </p:spPr>
      </p:pic>
      <p:sp>
        <p:nvSpPr>
          <p:cNvPr id="785" name="object 8"/>
          <p:cNvSpPr/>
          <p:nvPr/>
        </p:nvSpPr>
        <p:spPr>
          <a:xfrm>
            <a:off x="80640" y="7962480"/>
            <a:ext cx="31003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dirty="0">
                <a:solidFill>
                  <a:srgbClr val="FFFFFF"/>
                </a:solidFill>
                <a:effectLst/>
                <a:uFillTx/>
                <a:latin typeface="Arial"/>
              </a:rPr>
              <a:t>January 2026</a:t>
            </a:r>
            <a:endParaRPr lang="en-US" sz="1200" b="0" u="none" strike="noStrike" dirty="0">
              <a:solidFill>
                <a:srgbClr val="FFFFFF"/>
              </a:solidFill>
              <a:effectLst/>
              <a:uFillTx/>
              <a:latin typeface="Arial"/>
            </a:endParaRPr>
          </a:p>
        </p:txBody>
      </p:sp>
      <p:pic>
        <p:nvPicPr>
          <p:cNvPr id="786" name="Picture 3"/>
          <p:cNvPicPr/>
          <p:nvPr/>
        </p:nvPicPr>
        <p:blipFill>
          <a:blip r:embed="rId4"/>
          <a:stretch/>
        </p:blipFill>
        <p:spPr>
          <a:xfrm>
            <a:off x="10627560" y="7684920"/>
            <a:ext cx="275400" cy="461160"/>
          </a:xfrm>
          <a:prstGeom prst="rect">
            <a:avLst/>
          </a:prstGeom>
          <a:noFill/>
          <a:ln w="9525">
            <a:noFill/>
          </a:ln>
        </p:spPr>
      </p:pic>
      <p:cxnSp>
        <p:nvCxnSpPr>
          <p:cNvPr id="11" name="Straight Arrow Connector 10"/>
          <p:cNvCxnSpPr/>
          <p:nvPr/>
        </p:nvCxnSpPr>
        <p:spPr>
          <a:xfrm>
            <a:off x="3515360" y="2016760"/>
            <a:ext cx="650240" cy="355600"/>
          </a:xfrm>
          <a:prstGeom prst="straightConnector1">
            <a:avLst/>
          </a:prstGeom>
          <a:ln w="63500">
            <a:solidFill>
              <a:schemeClr val="bg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10800000" flipV="1">
            <a:off x="5770880" y="299720"/>
            <a:ext cx="772160" cy="375920"/>
          </a:xfrm>
          <a:prstGeom prst="straightConnector1">
            <a:avLst/>
          </a:prstGeom>
          <a:ln w="63500">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422391321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8C9E5350-EE79-52CA-A7B7-5962C8EFC857}"/>
              </a:ext>
            </a:extLst>
          </p:cNvPr>
          <p:cNvPicPr>
            <a:picLocks noChangeAspect="1"/>
          </p:cNvPicPr>
          <p:nvPr/>
        </p:nvPicPr>
        <p:blipFill>
          <a:blip r:embed="rId3">
            <a:lum bright="-5000" contrast="25000"/>
            <a:extLst>
              <a:ext uri="{28A0092B-C50C-407E-A947-70E740481C1C}">
                <a14:useLocalDpi xmlns="" xmlns:a14="http://schemas.microsoft.com/office/drawing/2010/main" val="0"/>
              </a:ext>
            </a:extLst>
          </a:blip>
          <a:srcRect l="5500" t="44003" r="5250" b="4612"/>
          <a:stretch>
            <a:fillRect/>
          </a:stretch>
        </p:blipFill>
        <p:spPr>
          <a:xfrm>
            <a:off x="0" y="10185"/>
            <a:ext cx="10972800" cy="8219415"/>
          </a:xfrm>
          <a:prstGeom prst="rect">
            <a:avLst/>
          </a:prstGeom>
        </p:spPr>
      </p:pic>
    </p:spTree>
    <p:extLst>
      <p:ext uri="{BB962C8B-B14F-4D97-AF65-F5344CB8AC3E}">
        <p14:creationId xmlns="" xmlns:p14="http://schemas.microsoft.com/office/powerpoint/2010/main" val="211646017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 xmlns:a16="http://schemas.microsoft.com/office/drawing/2014/main" id="{39B47C59-1D46-E42A-38EC-CA59F130335E}"/>
              </a:ext>
            </a:extLst>
          </p:cNvPr>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0" y="0"/>
            <a:ext cx="10972800" cy="8229600"/>
          </a:xfrm>
          <a:prstGeom prst="rect">
            <a:avLst/>
          </a:prstGeom>
        </p:spPr>
      </p:pic>
      <p:pic>
        <p:nvPicPr>
          <p:cNvPr id="338" name="Picture 3"/>
          <p:cNvPicPr/>
          <p:nvPr/>
        </p:nvPicPr>
        <p:blipFill>
          <a:blip r:embed="rId4"/>
          <a:stretch/>
        </p:blipFill>
        <p:spPr>
          <a:xfrm>
            <a:off x="10635480" y="7686360"/>
            <a:ext cx="275400" cy="461160"/>
          </a:xfrm>
          <a:prstGeom prst="rect">
            <a:avLst/>
          </a:prstGeom>
          <a:noFill/>
          <a:ln w="9525">
            <a:noFill/>
          </a:ln>
        </p:spPr>
      </p:pic>
      <p:sp>
        <p:nvSpPr>
          <p:cNvPr id="339" name="object 6"/>
          <p:cNvSpPr/>
          <p:nvPr/>
        </p:nvSpPr>
        <p:spPr>
          <a:xfrm>
            <a:off x="0" y="7589520"/>
            <a:ext cx="3594058" cy="640080"/>
          </a:xfrm>
          <a:prstGeom prst="rect">
            <a:avLst/>
          </a:prstGeom>
          <a:solidFill>
            <a:schemeClr val="tx1"/>
          </a:solidFill>
          <a:ln w="0">
            <a:noFill/>
          </a:ln>
        </p:spPr>
        <p:style>
          <a:lnRef idx="0">
            <a:scrgbClr r="0" g="0" b="0"/>
          </a:lnRef>
          <a:fillRef idx="0">
            <a:scrgbClr r="0" g="0" b="0"/>
          </a:fillRef>
          <a:effectRef idx="0">
            <a:scrgbClr r="0" g="0" b="0"/>
          </a:effectRef>
          <a:fontRef idx="minor"/>
        </p:style>
        <p:txBody>
          <a:bodyPr wrap="square" lIns="0" tIns="0" rIns="0" bIns="0" anchor="ctr" anchorCtr="0">
            <a:noAutofit/>
          </a:bodyPr>
          <a:lstStyle/>
          <a:p>
            <a:pPr marL="114300" marR="0" lvl="0" algn="l" defTabSz="109728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chemeClr val="bg1"/>
                </a:solidFill>
                <a:effectLst/>
                <a:uLnTx/>
                <a:uFillTx/>
                <a:latin typeface="Arial"/>
                <a:ea typeface="+mn-ea"/>
                <a:cs typeface="+mn-cs"/>
              </a:rPr>
              <a:t>US Forest Service Land </a:t>
            </a:r>
          </a:p>
          <a:p>
            <a:pPr marL="114300" marR="0" lvl="0" algn="l" defTabSz="109728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err="1">
                <a:ln>
                  <a:noFill/>
                </a:ln>
                <a:solidFill>
                  <a:schemeClr val="bg1"/>
                </a:solidFill>
                <a:effectLst/>
                <a:uLnTx/>
                <a:uFillTx/>
                <a:latin typeface="Arial"/>
                <a:ea typeface="+mn-ea"/>
                <a:cs typeface="+mn-cs"/>
              </a:rPr>
              <a:t>Ridoe</a:t>
            </a:r>
            <a:r>
              <a:rPr kumimoji="0" lang="en-US" sz="1600" b="1" i="0" u="none" strike="noStrike" kern="1200" cap="none" spc="0" normalizeH="0" baseline="0" noProof="0" dirty="0">
                <a:ln>
                  <a:noFill/>
                </a:ln>
                <a:solidFill>
                  <a:schemeClr val="bg1"/>
                </a:solidFill>
                <a:effectLst/>
                <a:uLnTx/>
                <a:uFillTx/>
                <a:latin typeface="Arial"/>
                <a:ea typeface="+mn-ea"/>
                <a:cs typeface="+mn-cs"/>
              </a:rPr>
              <a:t> </a:t>
            </a:r>
            <a:r>
              <a:rPr kumimoji="0" lang="en-US" sz="1600" b="1" i="0" u="none" strike="noStrike" kern="1200" cap="none" spc="0" normalizeH="0" baseline="0" noProof="0" dirty="0" err="1">
                <a:ln>
                  <a:noFill/>
                </a:ln>
                <a:solidFill>
                  <a:schemeClr val="bg1"/>
                </a:solidFill>
                <a:effectLst/>
                <a:uLnTx/>
                <a:uFillTx/>
                <a:latin typeface="Arial"/>
                <a:ea typeface="+mn-ea"/>
                <a:cs typeface="+mn-cs"/>
              </a:rPr>
              <a:t>Chedeski</a:t>
            </a:r>
            <a:r>
              <a:rPr kumimoji="0" lang="en-US" sz="1600" b="1" i="0" u="none" strike="noStrike" kern="1200" cap="none" spc="0" normalizeH="0" baseline="0" noProof="0" dirty="0">
                <a:ln>
                  <a:noFill/>
                </a:ln>
                <a:solidFill>
                  <a:schemeClr val="bg1"/>
                </a:solidFill>
                <a:effectLst/>
                <a:uLnTx/>
                <a:uFillTx/>
                <a:latin typeface="Arial"/>
                <a:ea typeface="+mn-ea"/>
                <a:cs typeface="+mn-cs"/>
              </a:rPr>
              <a:t> Fire, August 2002</a:t>
            </a:r>
          </a:p>
        </p:txBody>
      </p:sp>
    </p:spTree>
    <p:extLst>
      <p:ext uri="{BB962C8B-B14F-4D97-AF65-F5344CB8AC3E}">
        <p14:creationId xmlns="" xmlns:p14="http://schemas.microsoft.com/office/powerpoint/2010/main" val="62679433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8" name="Picture 3"/>
          <p:cNvPicPr/>
          <p:nvPr/>
        </p:nvPicPr>
        <p:blipFill>
          <a:blip r:embed="rId3"/>
          <a:stretch/>
        </p:blipFill>
        <p:spPr>
          <a:xfrm>
            <a:off x="10635480" y="7686360"/>
            <a:ext cx="275400" cy="461160"/>
          </a:xfrm>
          <a:prstGeom prst="rect">
            <a:avLst/>
          </a:prstGeom>
          <a:noFill/>
          <a:ln w="9525">
            <a:noFill/>
          </a:ln>
        </p:spPr>
      </p:pic>
      <p:sp>
        <p:nvSpPr>
          <p:cNvPr id="339" name="object 6"/>
          <p:cNvSpPr/>
          <p:nvPr/>
        </p:nvSpPr>
        <p:spPr>
          <a:xfrm>
            <a:off x="1522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marR="0" lvl="0" indent="0" algn="l" defTabSz="109728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srgbClr val="FFFFFF"/>
                </a:solidFill>
                <a:effectLst/>
                <a:uLnTx/>
                <a:uFillTx/>
                <a:latin typeface="Arial"/>
                <a:ea typeface="+mn-ea"/>
                <a:cs typeface="+mn-cs"/>
              </a:rPr>
              <a:t>March 2024</a:t>
            </a: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pic>
        <p:nvPicPr>
          <p:cNvPr id="3" name="Picture 2">
            <a:extLst>
              <a:ext uri="{FF2B5EF4-FFF2-40B4-BE49-F238E27FC236}">
                <a16:creationId xmlns="" xmlns:a16="http://schemas.microsoft.com/office/drawing/2014/main" id="{37DB70B9-49E7-4085-69E9-547205391F76}"/>
              </a:ext>
            </a:extLst>
          </p:cNvPr>
          <p:cNvPicPr>
            <a:picLocks noChangeAspect="1"/>
          </p:cNvPicPr>
          <p:nvPr/>
        </p:nvPicPr>
        <p:blipFill>
          <a:blip r:embed="rId4">
            <a:extLst>
              <a:ext uri="{28A0092B-C50C-407E-A947-70E740481C1C}">
                <a14:useLocalDpi xmlns="" xmlns:a14="http://schemas.microsoft.com/office/drawing/2010/main" val="0"/>
              </a:ext>
            </a:extLst>
          </a:blip>
          <a:stretch>
            <a:fillRect/>
          </a:stretch>
        </p:blipFill>
        <p:spPr>
          <a:xfrm>
            <a:off x="0" y="0"/>
            <a:ext cx="10972800" cy="8229600"/>
          </a:xfrm>
          <a:prstGeom prst="rect">
            <a:avLst/>
          </a:prstGeom>
        </p:spPr>
      </p:pic>
      <p:sp>
        <p:nvSpPr>
          <p:cNvPr id="4" name="object 6">
            <a:extLst>
              <a:ext uri="{FF2B5EF4-FFF2-40B4-BE49-F238E27FC236}">
                <a16:creationId xmlns="" xmlns:a16="http://schemas.microsoft.com/office/drawing/2014/main" id="{E8D9FACB-CAB0-5EC8-85C7-CC3ACA079D27}"/>
              </a:ext>
            </a:extLst>
          </p:cNvPr>
          <p:cNvSpPr/>
          <p:nvPr/>
        </p:nvSpPr>
        <p:spPr>
          <a:xfrm>
            <a:off x="0" y="7589520"/>
            <a:ext cx="3594058" cy="640080"/>
          </a:xfrm>
          <a:prstGeom prst="rect">
            <a:avLst/>
          </a:prstGeom>
          <a:solidFill>
            <a:schemeClr val="tx1"/>
          </a:solidFill>
          <a:ln w="0">
            <a:noFill/>
          </a:ln>
        </p:spPr>
        <p:style>
          <a:lnRef idx="0">
            <a:scrgbClr r="0" g="0" b="0"/>
          </a:lnRef>
          <a:fillRef idx="0">
            <a:scrgbClr r="0" g="0" b="0"/>
          </a:fillRef>
          <a:effectRef idx="0">
            <a:scrgbClr r="0" g="0" b="0"/>
          </a:effectRef>
          <a:fontRef idx="minor"/>
        </p:style>
        <p:txBody>
          <a:bodyPr wrap="square" lIns="0" tIns="0" rIns="0" bIns="0" anchor="ctr" anchorCtr="0">
            <a:noAutofit/>
          </a:bodyPr>
          <a:lstStyle/>
          <a:p>
            <a:pPr marL="114300" marR="0" lvl="0" algn="l" defTabSz="109728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chemeClr val="bg1"/>
                </a:solidFill>
                <a:effectLst/>
                <a:uLnTx/>
                <a:uFillTx/>
                <a:latin typeface="Arial"/>
                <a:ea typeface="+mn-ea"/>
                <a:cs typeface="+mn-cs"/>
              </a:rPr>
              <a:t>Apache Land </a:t>
            </a:r>
          </a:p>
          <a:p>
            <a:pPr marL="114300" marR="0" lvl="0" algn="l" defTabSz="109728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err="1">
                <a:ln>
                  <a:noFill/>
                </a:ln>
                <a:solidFill>
                  <a:schemeClr val="bg1"/>
                </a:solidFill>
                <a:effectLst/>
                <a:uLnTx/>
                <a:uFillTx/>
                <a:latin typeface="Arial"/>
                <a:ea typeface="+mn-ea"/>
                <a:cs typeface="+mn-cs"/>
              </a:rPr>
              <a:t>Ridoe</a:t>
            </a:r>
            <a:r>
              <a:rPr kumimoji="0" lang="en-US" sz="1600" b="1" i="0" u="none" strike="noStrike" kern="1200" cap="none" spc="0" normalizeH="0" baseline="0" noProof="0" dirty="0">
                <a:ln>
                  <a:noFill/>
                </a:ln>
                <a:solidFill>
                  <a:schemeClr val="bg1"/>
                </a:solidFill>
                <a:effectLst/>
                <a:uLnTx/>
                <a:uFillTx/>
                <a:latin typeface="Arial"/>
                <a:ea typeface="+mn-ea"/>
                <a:cs typeface="+mn-cs"/>
              </a:rPr>
              <a:t> </a:t>
            </a:r>
            <a:r>
              <a:rPr kumimoji="0" lang="en-US" sz="1600" b="1" i="0" u="none" strike="noStrike" kern="1200" cap="none" spc="0" normalizeH="0" baseline="0" noProof="0" dirty="0" err="1">
                <a:ln>
                  <a:noFill/>
                </a:ln>
                <a:solidFill>
                  <a:schemeClr val="bg1"/>
                </a:solidFill>
                <a:effectLst/>
                <a:uLnTx/>
                <a:uFillTx/>
                <a:latin typeface="Arial"/>
                <a:ea typeface="+mn-ea"/>
                <a:cs typeface="+mn-cs"/>
              </a:rPr>
              <a:t>Chedeski</a:t>
            </a:r>
            <a:r>
              <a:rPr kumimoji="0" lang="en-US" sz="1600" b="1" i="0" u="none" strike="noStrike" kern="1200" cap="none" spc="0" normalizeH="0" baseline="0" noProof="0" dirty="0">
                <a:ln>
                  <a:noFill/>
                </a:ln>
                <a:solidFill>
                  <a:schemeClr val="bg1"/>
                </a:solidFill>
                <a:effectLst/>
                <a:uLnTx/>
                <a:uFillTx/>
                <a:latin typeface="Arial"/>
                <a:ea typeface="+mn-ea"/>
                <a:cs typeface="+mn-cs"/>
              </a:rPr>
              <a:t> Fire, August 2002</a:t>
            </a:r>
          </a:p>
        </p:txBody>
      </p:sp>
    </p:spTree>
    <p:extLst>
      <p:ext uri="{BB962C8B-B14F-4D97-AF65-F5344CB8AC3E}">
        <p14:creationId xmlns="" xmlns:p14="http://schemas.microsoft.com/office/powerpoint/2010/main" val="218856311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 name="Picture 37" descr="FuelsCulturistWorkshop-ConeFire-My Edit.jpg"/>
          <p:cNvPicPr>
            <a:picLocks noChangeAspect="1"/>
          </p:cNvPicPr>
          <p:nvPr/>
        </p:nvPicPr>
        <p:blipFill>
          <a:blip r:embed="rId3"/>
          <a:stretch>
            <a:fillRect/>
          </a:stretch>
        </p:blipFill>
        <p:spPr>
          <a:xfrm>
            <a:off x="0" y="0"/>
            <a:ext cx="10972800" cy="8229600"/>
          </a:xfrm>
          <a:prstGeom prst="rect">
            <a:avLst/>
          </a:prstGeom>
        </p:spPr>
      </p:pic>
      <p:sp>
        <p:nvSpPr>
          <p:cNvPr id="39" name="Rectangle 38"/>
          <p:cNvSpPr/>
          <p:nvPr/>
        </p:nvSpPr>
        <p:spPr>
          <a:xfrm>
            <a:off x="6049336" y="7471223"/>
            <a:ext cx="4841630" cy="738664"/>
          </a:xfrm>
          <a:prstGeom prst="rect">
            <a:avLst/>
          </a:prstGeom>
        </p:spPr>
        <p:txBody>
          <a:bodyPr wrap="square">
            <a:spAutoFit/>
          </a:bodyPr>
          <a:lstStyle/>
          <a:p>
            <a:r>
              <a:rPr lang="en-US" sz="1400" b="1" dirty="0" smtClean="0">
                <a:solidFill>
                  <a:schemeClr val="bg1"/>
                </a:solidFill>
              </a:rPr>
              <a:t>Photo obtained from Carl Skinner </a:t>
            </a:r>
          </a:p>
          <a:p>
            <a:r>
              <a:rPr lang="en-US" sz="1400" b="1" dirty="0" smtClean="0">
                <a:solidFill>
                  <a:schemeClr val="bg1"/>
                </a:solidFill>
              </a:rPr>
              <a:t>USDA Forest Service,</a:t>
            </a:r>
          </a:p>
          <a:p>
            <a:r>
              <a:rPr lang="en-US" sz="1400" b="1" dirty="0" smtClean="0">
                <a:solidFill>
                  <a:schemeClr val="bg1"/>
                </a:solidFill>
              </a:rPr>
              <a:t>Pacific Southwest Research Station, Redding CA</a:t>
            </a:r>
            <a:endParaRPr lang="en-US" sz="1400" b="1" dirty="0">
              <a:solidFill>
                <a:schemeClr val="bg1"/>
              </a:solidFill>
            </a:endParaRPr>
          </a:p>
        </p:txBody>
      </p:sp>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 name="Picture 8" descr="G:\The Wildergarten\Teaching\Presentations\Loma Museum\How We See Redwoods.JPG"/>
          <p:cNvPicPr/>
          <p:nvPr/>
        </p:nvPicPr>
        <p:blipFill>
          <a:blip r:embed="rId3"/>
          <a:srcRect r="11321"/>
          <a:stretch/>
        </p:blipFill>
        <p:spPr>
          <a:xfrm>
            <a:off x="12960" y="0"/>
            <a:ext cx="10934640" cy="8228520"/>
          </a:xfrm>
          <a:prstGeom prst="rect">
            <a:avLst/>
          </a:prstGeom>
          <a:noFill/>
          <a:ln w="0">
            <a:noFill/>
          </a:ln>
        </p:spPr>
      </p:pic>
      <p:sp>
        <p:nvSpPr>
          <p:cNvPr id="216" name="object 8"/>
          <p:cNvSpPr/>
          <p:nvPr/>
        </p:nvSpPr>
        <p:spPr>
          <a:xfrm>
            <a:off x="136440" y="7801560"/>
            <a:ext cx="10648800" cy="36828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marR="0" lvl="0" indent="0" algn="l" defTabSz="1097280" rtl="0" eaLnBrk="1" fontAlgn="auto" latinLnBrk="0" hangingPunct="1">
              <a:lnSpc>
                <a:spcPct val="100000"/>
              </a:lnSpc>
              <a:spcBef>
                <a:spcPts val="0"/>
              </a:spcBef>
              <a:spcAft>
                <a:spcPts val="0"/>
              </a:spcAft>
              <a:buClrTx/>
              <a:buSzTx/>
              <a:buFontTx/>
              <a:buNone/>
              <a:tabLst>
                <a:tab pos="0" algn="l"/>
              </a:tabLst>
              <a:defRPr/>
            </a:pPr>
            <a:r>
              <a:rPr kumimoji="0" lang="en-US" sz="1200" b="1" i="0" u="none" strike="noStrike" kern="1200" cap="none" spc="0" normalizeH="0" baseline="0" noProof="0">
                <a:ln>
                  <a:noFill/>
                </a:ln>
                <a:solidFill>
                  <a:srgbClr val="FFFFFF"/>
                </a:solidFill>
                <a:effectLst/>
                <a:uLnTx/>
                <a:uFillTx/>
                <a:latin typeface="Arial"/>
                <a:ea typeface="+mn-ea"/>
                <a:cs typeface="+mn-cs"/>
              </a:rPr>
              <a:t>Prairie Creek Redwoods State Park</a:t>
            </a:r>
            <a:endParaRPr kumimoji="0" lang="en-US" sz="1200" b="0" i="0" u="none" strike="noStrike" kern="1200" cap="none" spc="0" normalizeH="0" baseline="0" noProof="0">
              <a:ln>
                <a:noFill/>
              </a:ln>
              <a:solidFill>
                <a:srgbClr val="FFFFFF"/>
              </a:solidFill>
              <a:effectLst/>
              <a:uLnTx/>
              <a:uFillTx/>
              <a:latin typeface="Arial"/>
              <a:ea typeface="+mn-ea"/>
              <a:cs typeface="+mn-cs"/>
            </a:endParaRPr>
          </a:p>
          <a:p>
            <a:pPr marL="15120" marR="0" lvl="0" indent="0" algn="l" defTabSz="1097280" rtl="0" eaLnBrk="1" fontAlgn="auto" latinLnBrk="0" hangingPunct="1">
              <a:lnSpc>
                <a:spcPct val="100000"/>
              </a:lnSpc>
              <a:spcBef>
                <a:spcPts val="0"/>
              </a:spcBef>
              <a:spcAft>
                <a:spcPts val="0"/>
              </a:spcAft>
              <a:buClrTx/>
              <a:buSzTx/>
              <a:buFontTx/>
              <a:buNone/>
              <a:tabLst>
                <a:tab pos="0" algn="l"/>
              </a:tabLst>
              <a:defRPr/>
            </a:pPr>
            <a:r>
              <a:rPr kumimoji="0" lang="en-US" sz="1200" b="1" i="0" u="none" strike="noStrike" kern="1200" cap="none" spc="0" normalizeH="0" baseline="0" noProof="0">
                <a:ln>
                  <a:noFill/>
                </a:ln>
                <a:solidFill>
                  <a:srgbClr val="FFFFFF"/>
                </a:solidFill>
                <a:effectLst/>
                <a:uLnTx/>
                <a:uFillTx/>
                <a:latin typeface="Arial"/>
                <a:ea typeface="+mn-ea"/>
                <a:cs typeface="+mn-cs"/>
              </a:rPr>
              <a:t>https://drupal-prod.visitcalifornia.com/sites/default/files/styles/fluid_1920/public/2022-01/CTTC140813103205_3775.jpeg.webp?itok=z8N0PsYX</a:t>
            </a:r>
            <a:endParaRPr kumimoji="0" lang="en-US" sz="1200" b="0" i="0"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 xmlns:p14="http://schemas.microsoft.com/office/powerpoint/2010/main" val="394394472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CZU Burning Goose Pen-11 (1).png"/>
          <p:cNvPicPr>
            <a:picLocks noChangeAspect="1"/>
          </p:cNvPicPr>
          <p:nvPr/>
        </p:nvPicPr>
        <p:blipFill>
          <a:blip r:embed="rId3"/>
          <a:stretch>
            <a:fillRect/>
          </a:stretch>
        </p:blipFill>
        <p:spPr>
          <a:xfrm>
            <a:off x="1371600" y="-1"/>
            <a:ext cx="8229600" cy="8229600"/>
          </a:xfrm>
          <a:prstGeom prst="rect">
            <a:avLst/>
          </a:prstGeom>
        </p:spPr>
      </p:pic>
      <p:pic>
        <p:nvPicPr>
          <p:cNvPr id="786" name="Picture 3"/>
          <p:cNvPicPr/>
          <p:nvPr/>
        </p:nvPicPr>
        <p:blipFill>
          <a:blip r:embed="rId4"/>
          <a:stretch/>
        </p:blipFill>
        <p:spPr>
          <a:xfrm>
            <a:off x="10627560" y="7684920"/>
            <a:ext cx="275400" cy="461160"/>
          </a:xfrm>
          <a:prstGeom prst="rect">
            <a:avLst/>
          </a:prstGeom>
          <a:noFill/>
          <a:ln w="9525">
            <a:noFill/>
          </a:ln>
        </p:spPr>
      </p:pic>
      <p:sp>
        <p:nvSpPr>
          <p:cNvPr id="7" name="Rectangle 6"/>
          <p:cNvSpPr/>
          <p:nvPr/>
        </p:nvSpPr>
        <p:spPr>
          <a:xfrm>
            <a:off x="71120" y="7706380"/>
            <a:ext cx="5486400" cy="523220"/>
          </a:xfrm>
          <a:prstGeom prst="rect">
            <a:avLst/>
          </a:prstGeom>
        </p:spPr>
        <p:txBody>
          <a:bodyPr>
            <a:spAutoFit/>
          </a:bodyPr>
          <a:lstStyle/>
          <a:p>
            <a:r>
              <a:rPr lang="en-US" sz="1400" b="1" dirty="0" smtClean="0">
                <a:solidFill>
                  <a:schemeClr val="bg1"/>
                </a:solidFill>
              </a:rPr>
              <a:t>Big Basin, CZU Lightning Complex Fire </a:t>
            </a:r>
          </a:p>
          <a:p>
            <a:r>
              <a:rPr lang="en-US" sz="1400" b="1" dirty="0" smtClean="0">
                <a:solidFill>
                  <a:schemeClr val="bg1"/>
                </a:solidFill>
              </a:rPr>
              <a:t>August, 2020, by Max Whittaker of the New York Times.</a:t>
            </a:r>
            <a:endParaRPr lang="en-US" sz="1400" b="1" dirty="0">
              <a:solidFill>
                <a:schemeClr val="bg1"/>
              </a:solidFill>
            </a:endParaRP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6" name="Picture 3"/>
          <p:cNvPicPr/>
          <p:nvPr/>
        </p:nvPicPr>
        <p:blipFill>
          <a:blip r:embed="rId3"/>
          <a:stretch/>
        </p:blipFill>
        <p:spPr>
          <a:xfrm>
            <a:off x="10627560" y="7684920"/>
            <a:ext cx="275400" cy="461160"/>
          </a:xfrm>
          <a:prstGeom prst="rect">
            <a:avLst/>
          </a:prstGeom>
          <a:noFill/>
          <a:ln w="9525">
            <a:noFill/>
          </a:ln>
        </p:spPr>
      </p:pic>
      <p:sp>
        <p:nvSpPr>
          <p:cNvPr id="7" name="Rectangle 6"/>
          <p:cNvSpPr/>
          <p:nvPr/>
        </p:nvSpPr>
        <p:spPr>
          <a:xfrm>
            <a:off x="2743200" y="3376136"/>
            <a:ext cx="5486400" cy="369332"/>
          </a:xfrm>
          <a:prstGeom prst="rect">
            <a:avLst/>
          </a:prstGeom>
        </p:spPr>
        <p:txBody>
          <a:bodyPr>
            <a:spAutoFit/>
          </a:bodyPr>
          <a:lstStyle/>
          <a:p>
            <a:r>
              <a:rPr lang="en-US" dirty="0" smtClean="0">
                <a:solidFill>
                  <a:schemeClr val="bg1"/>
                </a:solidFill>
              </a:rPr>
              <a:t>Chimney Tree </a:t>
            </a:r>
            <a:r>
              <a:rPr lang="en-US" dirty="0" err="1" smtClean="0">
                <a:solidFill>
                  <a:schemeClr val="bg1"/>
                </a:solidFill>
              </a:rPr>
              <a:t>Here.</a:t>
            </a:r>
            <a:endParaRPr lang="en-US" dirty="0">
              <a:solidFill>
                <a:schemeClr val="bg1"/>
              </a:solidFill>
            </a:endParaRPr>
          </a:p>
        </p:txBody>
      </p:sp>
      <p:pic>
        <p:nvPicPr>
          <p:cNvPr id="1026" name="Picture 2" descr="X:\Photos\Cell Phone Photos\2026\9-26\IMG_20260905_211739 (2).jpg"/>
          <p:cNvPicPr>
            <a:picLocks noChangeAspect="1" noChangeArrowheads="1"/>
          </p:cNvPicPr>
          <p:nvPr/>
        </p:nvPicPr>
        <p:blipFill>
          <a:blip r:embed="rId4"/>
          <a:srcRect b="24609"/>
          <a:stretch>
            <a:fillRect/>
          </a:stretch>
        </p:blipFill>
        <p:spPr bwMode="auto">
          <a:xfrm>
            <a:off x="1269683" y="0"/>
            <a:ext cx="8186854" cy="8229600"/>
          </a:xfrm>
          <a:prstGeom prst="rect">
            <a:avLst/>
          </a:prstGeom>
          <a:noFill/>
        </p:spPr>
      </p:pic>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1" name="Picture 2" descr="G:\Photos\Incoming 24\Incoming 3-24\DSCN4906.JPG"/>
          <p:cNvPicPr/>
          <p:nvPr/>
        </p:nvPicPr>
        <p:blipFill>
          <a:blip r:embed="rId3" cstate="print"/>
          <a:stretch/>
        </p:blipFill>
        <p:spPr>
          <a:xfrm>
            <a:off x="0" y="0"/>
            <a:ext cx="10971720" cy="8228520"/>
          </a:xfrm>
          <a:prstGeom prst="rect">
            <a:avLst/>
          </a:prstGeom>
          <a:noFill/>
          <a:ln w="0">
            <a:noFill/>
          </a:ln>
        </p:spPr>
      </p:pic>
      <p:pic>
        <p:nvPicPr>
          <p:cNvPr id="842" name="Picture 3"/>
          <p:cNvPicPr/>
          <p:nvPr/>
        </p:nvPicPr>
        <p:blipFill>
          <a:blip r:embed="rId4"/>
          <a:stretch/>
        </p:blipFill>
        <p:spPr>
          <a:xfrm>
            <a:off x="10635480" y="7686360"/>
            <a:ext cx="275400" cy="461160"/>
          </a:xfrm>
          <a:prstGeom prst="rect">
            <a:avLst/>
          </a:prstGeom>
          <a:noFill/>
          <a:ln w="9525">
            <a:noFill/>
          </a:ln>
        </p:spPr>
      </p:pic>
      <p:sp>
        <p:nvSpPr>
          <p:cNvPr id="843" name="object 6"/>
          <p:cNvSpPr/>
          <p:nvPr/>
        </p:nvSpPr>
        <p:spPr>
          <a:xfrm>
            <a:off x="1522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041F77AB-9687-9F36-3CB0-778B5F9338AE}"/>
              </a:ext>
            </a:extLst>
          </p:cNvPr>
          <p:cNvPicPr>
            <a:picLocks noChangeAspect="1"/>
          </p:cNvPicPr>
          <p:nvPr/>
        </p:nvPicPr>
        <p:blipFill>
          <a:blip r:embed="rId3"/>
          <a:srcRect t="556"/>
          <a:stretch>
            <a:fillRect/>
          </a:stretch>
        </p:blipFill>
        <p:spPr>
          <a:xfrm>
            <a:off x="0" y="-5787"/>
            <a:ext cx="10972800" cy="8220402"/>
          </a:xfrm>
          <a:prstGeom prst="rect">
            <a:avLst/>
          </a:prstGeom>
        </p:spPr>
      </p:pic>
      <p:sp>
        <p:nvSpPr>
          <p:cNvPr id="36" name="Rectangle 5">
            <a:extLst>
              <a:ext uri="{FF2B5EF4-FFF2-40B4-BE49-F238E27FC236}">
                <a16:creationId xmlns="" xmlns:a16="http://schemas.microsoft.com/office/drawing/2014/main" id="{489FE6E7-0046-3E16-9D92-B97F1DFC93F9}"/>
              </a:ext>
            </a:extLst>
          </p:cNvPr>
          <p:cNvSpPr/>
          <p:nvPr/>
        </p:nvSpPr>
        <p:spPr>
          <a:xfrm>
            <a:off x="3442203" y="7248769"/>
            <a:ext cx="7273472" cy="767987"/>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gn="r" defTabSz="1097280">
              <a:lnSpc>
                <a:spcPct val="100000"/>
              </a:lnSpc>
              <a:tabLst>
                <a:tab pos="569880" algn="l"/>
                <a:tab pos="1144440" algn="l"/>
              </a:tabLst>
            </a:pPr>
            <a:r>
              <a:rPr lang="en-US" sz="4400" b="0" u="none" strike="noStrike" dirty="0">
                <a:effectLst/>
                <a:uFillTx/>
                <a:latin typeface="Trajan Pro"/>
              </a:rPr>
              <a:t>Micro </a:t>
            </a:r>
            <a:r>
              <a:rPr lang="en-US" sz="4400" b="0" u="none" strike="noStrike" dirty="0" smtClean="0">
                <a:effectLst/>
                <a:uFillTx/>
                <a:latin typeface="Trajan Pro"/>
              </a:rPr>
              <a:t>EATS Macro</a:t>
            </a:r>
            <a:endParaRPr lang="en-US" sz="4400" b="0" u="none" strike="noStrike" dirty="0">
              <a:effectLst/>
              <a:uFillTx/>
              <a:latin typeface="Arial"/>
            </a:endParaRPr>
          </a:p>
        </p:txBody>
      </p:sp>
      <p:sp>
        <p:nvSpPr>
          <p:cNvPr id="38" name="Rectangle 5">
            <a:extLst>
              <a:ext uri="{FF2B5EF4-FFF2-40B4-BE49-F238E27FC236}">
                <a16:creationId xmlns="" xmlns:a16="http://schemas.microsoft.com/office/drawing/2014/main" id="{489FE6E7-0046-3E16-9D92-B97F1DFC93F9}"/>
              </a:ext>
            </a:extLst>
          </p:cNvPr>
          <p:cNvSpPr/>
          <p:nvPr/>
        </p:nvSpPr>
        <p:spPr>
          <a:xfrm>
            <a:off x="3388680" y="7248769"/>
            <a:ext cx="7337935" cy="767987"/>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gn="r" defTabSz="1097280">
              <a:lnSpc>
                <a:spcPct val="100000"/>
              </a:lnSpc>
              <a:tabLst>
                <a:tab pos="569880" algn="l"/>
                <a:tab pos="1144440" algn="l"/>
              </a:tabLst>
            </a:pPr>
            <a:r>
              <a:rPr lang="en-US" sz="4400" b="0" u="none" strike="noStrike" dirty="0">
                <a:solidFill>
                  <a:schemeClr val="lt1"/>
                </a:solidFill>
                <a:effectLst/>
                <a:uFillTx/>
                <a:latin typeface="Trajan Pro"/>
              </a:rPr>
              <a:t>Micro </a:t>
            </a:r>
            <a:r>
              <a:rPr lang="en-US" sz="4400" dirty="0" smtClean="0">
                <a:solidFill>
                  <a:schemeClr val="lt1"/>
                </a:solidFill>
                <a:latin typeface="Trajan Pro"/>
              </a:rPr>
              <a:t>Meets</a:t>
            </a:r>
            <a:r>
              <a:rPr lang="en-US" sz="4400" b="0" u="none" strike="noStrike" dirty="0" smtClean="0">
                <a:solidFill>
                  <a:schemeClr val="lt1"/>
                </a:solidFill>
                <a:effectLst/>
                <a:uFillTx/>
                <a:latin typeface="Trajan Pro"/>
              </a:rPr>
              <a:t> Macro</a:t>
            </a:r>
            <a:endParaRPr lang="en-US" sz="4400" b="0" u="none" strike="noStrike" dirty="0">
              <a:solidFill>
                <a:srgbClr val="FFFFFF"/>
              </a:solidFill>
              <a:effectLst/>
              <a:uFillTx/>
              <a:latin typeface="Arial"/>
            </a:endParaRPr>
          </a:p>
        </p:txBody>
      </p:sp>
      <p:sp>
        <p:nvSpPr>
          <p:cNvPr id="5" name="object 6">
            <a:extLst>
              <a:ext uri="{FF2B5EF4-FFF2-40B4-BE49-F238E27FC236}">
                <a16:creationId xmlns="" xmlns:a16="http://schemas.microsoft.com/office/drawing/2014/main" id="{9C8051BC-3CA4-F0FC-3DF9-11161F141C69}"/>
              </a:ext>
            </a:extLst>
          </p:cNvPr>
          <p:cNvSpPr/>
          <p:nvPr/>
        </p:nvSpPr>
        <p:spPr>
          <a:xfrm>
            <a:off x="152280" y="7924680"/>
            <a:ext cx="1333620" cy="184666"/>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marL="12600" defTabSz="1097280">
              <a:lnSpc>
                <a:spcPct val="100000"/>
              </a:lnSpc>
            </a:pPr>
            <a:r>
              <a:rPr lang="en-US" sz="1200" b="1" u="none" strike="noStrike" dirty="0">
                <a:solidFill>
                  <a:srgbClr val="FFFFFF"/>
                </a:solidFill>
                <a:effectLst/>
                <a:uFillTx/>
                <a:latin typeface="Arial"/>
              </a:rPr>
              <a:t>January 2026</a:t>
            </a:r>
            <a:endParaRPr lang="en-US" sz="1200" b="0" u="none" strike="noStrike" dirty="0">
              <a:solidFill>
                <a:srgbClr val="FFFFFF"/>
              </a:solidFill>
              <a:effectLst/>
              <a:uFillTx/>
              <a:latin typeface="Arial"/>
            </a:endParaRPr>
          </a:p>
        </p:txBody>
      </p:sp>
      <p:sp>
        <p:nvSpPr>
          <p:cNvPr id="3" name="Freeform 4">
            <a:extLst>
              <a:ext uri="{FF2B5EF4-FFF2-40B4-BE49-F238E27FC236}">
                <a16:creationId xmlns="" xmlns:a16="http://schemas.microsoft.com/office/drawing/2014/main" id="{83B4DFB7-1019-3075-3AF8-B42D0A5441F2}"/>
              </a:ext>
            </a:extLst>
          </p:cNvPr>
          <p:cNvSpPr/>
          <p:nvPr/>
        </p:nvSpPr>
        <p:spPr>
          <a:xfrm rot="255000">
            <a:off x="3869640" y="3438000"/>
            <a:ext cx="583920" cy="2475360"/>
          </a:xfrm>
          <a:custGeom>
            <a:avLst/>
            <a:gdLst>
              <a:gd name="textAreaLeft" fmla="*/ 0 w 583920"/>
              <a:gd name="textAreaRight" fmla="*/ 585000 w 583920"/>
              <a:gd name="textAreaTop" fmla="*/ 0 h 2475360"/>
              <a:gd name="textAreaBottom" fmla="*/ 2476440 h 2475360"/>
              <a:gd name="GluePoint1X" fmla="*/ 513292 w 513292"/>
              <a:gd name="GluePoint1Y" fmla="*/ 2476500 h 2476500"/>
              <a:gd name="GluePoint2X" fmla="*/ 183092 w 513292"/>
              <a:gd name="GluePoint2Y" fmla="*/ 1892300 h 2476500"/>
              <a:gd name="GluePoint3X" fmla="*/ 24342 w 513292"/>
              <a:gd name="GluePoint3Y" fmla="*/ 1460500 h 2476500"/>
              <a:gd name="GluePoint4X" fmla="*/ 37042 w 513292"/>
              <a:gd name="GluePoint4Y" fmla="*/ 952500 h 2476500"/>
              <a:gd name="GluePoint5X" fmla="*/ 157692 w 513292"/>
              <a:gd name="GluePoint5Y" fmla="*/ 514350 h 2476500"/>
              <a:gd name="GluePoint6X" fmla="*/ 373592 w 513292"/>
              <a:gd name="GluePoint6Y" fmla="*/ 0 h 2476500"/>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Lst>
            <a:rect l="textAreaLeft" t="textAreaTop" r="textAreaRight" b="textAreaBottom"/>
            <a:pathLst>
              <a:path w="513292" h="2476500">
                <a:moveTo>
                  <a:pt x="513292" y="2476500"/>
                </a:moveTo>
                <a:cubicBezTo>
                  <a:pt x="388938" y="2269066"/>
                  <a:pt x="264584" y="2061633"/>
                  <a:pt x="183092" y="1892300"/>
                </a:cubicBezTo>
                <a:cubicBezTo>
                  <a:pt x="101600" y="1722967"/>
                  <a:pt x="48684" y="1617133"/>
                  <a:pt x="24342" y="1460500"/>
                </a:cubicBezTo>
                <a:cubicBezTo>
                  <a:pt x="0" y="1303867"/>
                  <a:pt x="14817" y="1110191"/>
                  <a:pt x="37042" y="952500"/>
                </a:cubicBezTo>
                <a:cubicBezTo>
                  <a:pt x="59267" y="794809"/>
                  <a:pt x="101600" y="673100"/>
                  <a:pt x="157692" y="514350"/>
                </a:cubicBezTo>
                <a:cubicBezTo>
                  <a:pt x="213784" y="355600"/>
                  <a:pt x="293688" y="177800"/>
                  <a:pt x="373592" y="0"/>
                </a:cubicBezTo>
              </a:path>
            </a:pathLst>
          </a:custGeom>
          <a:noFill/>
          <a:ln w="63500">
            <a:solidFill>
              <a:srgbClr val="FFFFFF"/>
            </a:solidFill>
            <a:prstDash val="dashDot"/>
            <a:round/>
            <a:headEnd type="triangle" w="med" len="me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4" name="Oval 5">
            <a:extLst>
              <a:ext uri="{FF2B5EF4-FFF2-40B4-BE49-F238E27FC236}">
                <a16:creationId xmlns="" xmlns:a16="http://schemas.microsoft.com/office/drawing/2014/main" id="{BCEFD36E-ACA0-BB26-5840-FAD2A98F33A8}"/>
              </a:ext>
            </a:extLst>
          </p:cNvPr>
          <p:cNvSpPr/>
          <p:nvPr/>
        </p:nvSpPr>
        <p:spPr>
          <a:xfrm>
            <a:off x="4910400" y="3884400"/>
            <a:ext cx="2188080" cy="2245680"/>
          </a:xfrm>
          <a:prstGeom prst="ellipse">
            <a:avLst/>
          </a:prstGeom>
          <a:noFill/>
          <a:ln>
            <a:solidFill>
              <a:srgbClr val="FFFFFF"/>
            </a:solidFill>
            <a:prstDash val="sysDash"/>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sp>
        <p:nvSpPr>
          <p:cNvPr id="6" name="TextBox 6">
            <a:extLst>
              <a:ext uri="{FF2B5EF4-FFF2-40B4-BE49-F238E27FC236}">
                <a16:creationId xmlns="" xmlns:a16="http://schemas.microsoft.com/office/drawing/2014/main" id="{669C89C5-F8FF-6D9F-9BCC-AEF6233B1E63}"/>
              </a:ext>
            </a:extLst>
          </p:cNvPr>
          <p:cNvSpPr/>
          <p:nvPr/>
        </p:nvSpPr>
        <p:spPr>
          <a:xfrm>
            <a:off x="5256000" y="4298634"/>
            <a:ext cx="1503466" cy="1445096"/>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dirty="0">
                <a:solidFill>
                  <a:schemeClr val="lt1"/>
                </a:solidFill>
                <a:effectLst/>
                <a:uFillTx/>
                <a:latin typeface="Calibri"/>
              </a:rPr>
              <a:t>Pre-Fire</a:t>
            </a:r>
            <a:endParaRPr lang="en-US" sz="2200" b="0" u="none" strike="noStrike" dirty="0">
              <a:solidFill>
                <a:srgbClr val="FFFFFF"/>
              </a:solidFill>
              <a:effectLst/>
              <a:uFillTx/>
              <a:latin typeface="Arial"/>
            </a:endParaRPr>
          </a:p>
          <a:p>
            <a:pPr algn="ctr" defTabSz="1097280">
              <a:lnSpc>
                <a:spcPct val="100000"/>
              </a:lnSpc>
            </a:pPr>
            <a:r>
              <a:rPr lang="en-US" sz="2200" b="1" u="none" strike="noStrike" dirty="0" smtClean="0">
                <a:solidFill>
                  <a:schemeClr val="lt1"/>
                </a:solidFill>
                <a:effectLst/>
                <a:uFillTx/>
                <a:latin typeface="Calibri"/>
              </a:rPr>
              <a:t>Heartwood</a:t>
            </a:r>
          </a:p>
          <a:p>
            <a:pPr algn="ctr" defTabSz="1097280">
              <a:lnSpc>
                <a:spcPct val="100000"/>
              </a:lnSpc>
            </a:pPr>
            <a:r>
              <a:rPr lang="en-US" sz="2200" b="1" dirty="0" smtClean="0">
                <a:solidFill>
                  <a:schemeClr val="lt1"/>
                </a:solidFill>
                <a:latin typeface="Calibri"/>
              </a:rPr>
              <a:t>Totally</a:t>
            </a:r>
          </a:p>
          <a:p>
            <a:pPr algn="ctr" defTabSz="1097280">
              <a:lnSpc>
                <a:spcPct val="100000"/>
              </a:lnSpc>
            </a:pPr>
            <a:r>
              <a:rPr lang="en-US" sz="2200" b="1" u="none" strike="noStrike" dirty="0" smtClean="0">
                <a:solidFill>
                  <a:schemeClr val="lt1"/>
                </a:solidFill>
                <a:effectLst/>
                <a:uFillTx/>
                <a:latin typeface="Calibri"/>
              </a:rPr>
              <a:t>Intact?</a:t>
            </a:r>
            <a:endParaRPr lang="en-US" sz="2200" b="0" u="none" strike="noStrike" dirty="0">
              <a:solidFill>
                <a:srgbClr val="FFFFFF"/>
              </a:solidFill>
              <a:effectLst/>
              <a:uFillTx/>
              <a:latin typeface="Arial"/>
            </a:endParaRPr>
          </a:p>
        </p:txBody>
      </p:sp>
      <p:sp>
        <p:nvSpPr>
          <p:cNvPr id="7" name="TextBox 7">
            <a:extLst>
              <a:ext uri="{FF2B5EF4-FFF2-40B4-BE49-F238E27FC236}">
                <a16:creationId xmlns="" xmlns:a16="http://schemas.microsoft.com/office/drawing/2014/main" id="{C2D8F752-B166-9725-60CE-71ECFCFF518A}"/>
              </a:ext>
            </a:extLst>
          </p:cNvPr>
          <p:cNvSpPr/>
          <p:nvPr/>
        </p:nvSpPr>
        <p:spPr>
          <a:xfrm>
            <a:off x="4707855" y="3076920"/>
            <a:ext cx="2422162" cy="706432"/>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gn="ctr" defTabSz="1097280">
              <a:lnSpc>
                <a:spcPct val="100000"/>
              </a:lnSpc>
            </a:pPr>
            <a:r>
              <a:rPr lang="en-US" sz="2000" b="1" u="none" strike="noStrike" dirty="0">
                <a:solidFill>
                  <a:schemeClr val="lt1"/>
                </a:solidFill>
                <a:effectLst/>
                <a:uFillTx/>
                <a:latin typeface="Calibri"/>
              </a:rPr>
              <a:t>Pre-Fire </a:t>
            </a:r>
            <a:r>
              <a:rPr lang="en-US" sz="2000" b="1" u="none" strike="noStrike" dirty="0" smtClean="0">
                <a:solidFill>
                  <a:schemeClr val="lt1"/>
                </a:solidFill>
                <a:effectLst/>
                <a:uFillTx/>
                <a:latin typeface="Calibri"/>
              </a:rPr>
              <a:t>Sapwood Became Heartwood?</a:t>
            </a:r>
            <a:endParaRPr lang="en-US" sz="2000" b="0" u="none" strike="noStrike" dirty="0">
              <a:solidFill>
                <a:srgbClr val="FFFFFF"/>
              </a:solidFill>
              <a:effectLst/>
              <a:uFillTx/>
              <a:latin typeface="Arial"/>
            </a:endParaRPr>
          </a:p>
        </p:txBody>
      </p:sp>
      <p:sp>
        <p:nvSpPr>
          <p:cNvPr id="8" name="Freeform 8">
            <a:extLst>
              <a:ext uri="{FF2B5EF4-FFF2-40B4-BE49-F238E27FC236}">
                <a16:creationId xmlns="" xmlns:a16="http://schemas.microsoft.com/office/drawing/2014/main" id="{9C1F2A9A-98D8-8408-AA6A-294E182BD16B}"/>
              </a:ext>
            </a:extLst>
          </p:cNvPr>
          <p:cNvSpPr/>
          <p:nvPr/>
        </p:nvSpPr>
        <p:spPr>
          <a:xfrm>
            <a:off x="4219200" y="2847600"/>
            <a:ext cx="3628080" cy="1612080"/>
          </a:xfrm>
          <a:custGeom>
            <a:avLst/>
            <a:gdLst>
              <a:gd name="textAreaLeft" fmla="*/ 0 w 3628080"/>
              <a:gd name="textAreaRight" fmla="*/ 3629160 w 3628080"/>
              <a:gd name="textAreaTop" fmla="*/ 0 h 1612080"/>
              <a:gd name="textAreaBottom" fmla="*/ 1613160 h 1612080"/>
              <a:gd name="GluePoint1X" fmla="*/ 0 w 3629241"/>
              <a:gd name="GluePoint1Y" fmla="*/ 829850 h 1612996"/>
              <a:gd name="GluePoint2X" fmla="*/ 632565 w 3629241"/>
              <a:gd name="GluePoint2Y" fmla="*/ 216075 h 1612996"/>
              <a:gd name="GluePoint3X" fmla="*/ 1208762 w 3629241"/>
              <a:gd name="GluePoint3Y" fmla="*/ 15658 h 1612996"/>
              <a:gd name="GluePoint4X" fmla="*/ 2248422 w 3629241"/>
              <a:gd name="GluePoint4Y" fmla="*/ 122129 h 1612996"/>
              <a:gd name="GluePoint5X" fmla="*/ 2799567 w 3629241"/>
              <a:gd name="GluePoint5Y" fmla="*/ 341335 h 1612996"/>
              <a:gd name="GluePoint6X" fmla="*/ 3344449 w 3629241"/>
              <a:gd name="GluePoint6Y" fmla="*/ 1030266 h 1612996"/>
              <a:gd name="GluePoint7X" fmla="*/ 3629241 w 3629241"/>
              <a:gd name="GluePoint7Y" fmla="*/ 1612996 h 1612996"/>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Lst>
            <a:rect l="textAreaLeft" t="textAreaTop" r="textAreaRight" b="textAreaBottom"/>
            <a:pathLst>
              <a:path w="3629241" h="1612996">
                <a:moveTo>
                  <a:pt x="0" y="829850"/>
                </a:moveTo>
                <a:cubicBezTo>
                  <a:pt x="215552" y="590812"/>
                  <a:pt x="431105" y="351774"/>
                  <a:pt x="632565" y="216075"/>
                </a:cubicBezTo>
                <a:cubicBezTo>
                  <a:pt x="834025" y="80376"/>
                  <a:pt x="939453" y="31316"/>
                  <a:pt x="1208762" y="15658"/>
                </a:cubicBezTo>
                <a:cubicBezTo>
                  <a:pt x="1478071" y="0"/>
                  <a:pt x="1983288" y="67850"/>
                  <a:pt x="2248422" y="122129"/>
                </a:cubicBezTo>
                <a:cubicBezTo>
                  <a:pt x="2513556" y="176408"/>
                  <a:pt x="2616896" y="189979"/>
                  <a:pt x="2799567" y="341335"/>
                </a:cubicBezTo>
                <a:cubicBezTo>
                  <a:pt x="2982238" y="492691"/>
                  <a:pt x="3206170" y="818323"/>
                  <a:pt x="3344449" y="1030266"/>
                </a:cubicBezTo>
                <a:cubicBezTo>
                  <a:pt x="3482728" y="1242210"/>
                  <a:pt x="3504967" y="1448666"/>
                  <a:pt x="3629241" y="1612996"/>
                </a:cubicBezTo>
              </a:path>
            </a:pathLst>
          </a:custGeom>
          <a:noFill/>
          <a:ln w="92075">
            <a:solidFill>
              <a:srgbClr val="00CC99"/>
            </a:solidFill>
            <a:prstDash val="dashDot"/>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9" name="Straight Arrow Connector 10">
            <a:extLst>
              <a:ext uri="{FF2B5EF4-FFF2-40B4-BE49-F238E27FC236}">
                <a16:creationId xmlns="" xmlns:a16="http://schemas.microsoft.com/office/drawing/2014/main" id="{F1513E6F-E8B9-F132-B1CB-79FCE3F109E4}"/>
              </a:ext>
            </a:extLst>
          </p:cNvPr>
          <p:cNvCxnSpPr/>
          <p:nvPr/>
        </p:nvCxnSpPr>
        <p:spPr>
          <a:xfrm flipV="1">
            <a:off x="3778600" y="6046320"/>
            <a:ext cx="634680" cy="1556640"/>
          </a:xfrm>
          <a:prstGeom prst="straightConnector1">
            <a:avLst/>
          </a:prstGeom>
          <a:ln w="101600">
            <a:solidFill>
              <a:srgbClr val="FFC000"/>
            </a:solidFill>
            <a:round/>
            <a:tailEnd type="arrow" w="med" len="med"/>
          </a:ln>
        </p:spPr>
      </p:cxnSp>
      <p:sp>
        <p:nvSpPr>
          <p:cNvPr id="10" name="TextBox 11">
            <a:extLst>
              <a:ext uri="{FF2B5EF4-FFF2-40B4-BE49-F238E27FC236}">
                <a16:creationId xmlns="" xmlns:a16="http://schemas.microsoft.com/office/drawing/2014/main" id="{86BAFE09-A34F-3070-D4D0-A50D06452863}"/>
              </a:ext>
            </a:extLst>
          </p:cNvPr>
          <p:cNvSpPr/>
          <p:nvPr/>
        </p:nvSpPr>
        <p:spPr>
          <a:xfrm>
            <a:off x="2836440" y="7686360"/>
            <a:ext cx="1285200" cy="429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a:solidFill>
                  <a:schemeClr val="lt1"/>
                </a:solidFill>
                <a:effectLst/>
                <a:uFillTx/>
                <a:latin typeface="Calibri"/>
              </a:rPr>
              <a:t>Fire Draft</a:t>
            </a:r>
            <a:endParaRPr lang="en-US" sz="2200" b="0" u="none" strike="noStrike">
              <a:solidFill>
                <a:srgbClr val="FFFFFF"/>
              </a:solidFill>
              <a:effectLst/>
              <a:uFillTx/>
              <a:latin typeface="Arial"/>
            </a:endParaRPr>
          </a:p>
        </p:txBody>
      </p:sp>
      <p:sp>
        <p:nvSpPr>
          <p:cNvPr id="11" name="TextBox 71">
            <a:extLst>
              <a:ext uri="{FF2B5EF4-FFF2-40B4-BE49-F238E27FC236}">
                <a16:creationId xmlns="" xmlns:a16="http://schemas.microsoft.com/office/drawing/2014/main" id="{C874CCA7-57D5-9B7F-6D26-47FEF9B206E6}"/>
              </a:ext>
            </a:extLst>
          </p:cNvPr>
          <p:cNvSpPr/>
          <p:nvPr/>
        </p:nvSpPr>
        <p:spPr>
          <a:xfrm>
            <a:off x="3495960" y="2213640"/>
            <a:ext cx="88200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effectLst/>
                <a:uFillTx/>
                <a:latin typeface="Calibri"/>
              </a:rPr>
              <a:t>Brown</a:t>
            </a:r>
            <a:endParaRPr lang="en-US" sz="2000" b="0" u="none" strike="noStrike" dirty="0">
              <a:effectLst/>
              <a:uFillTx/>
              <a:latin typeface="Arial"/>
            </a:endParaRPr>
          </a:p>
          <a:p>
            <a:pPr algn="ctr" defTabSz="1097280">
              <a:lnSpc>
                <a:spcPct val="100000"/>
              </a:lnSpc>
            </a:pPr>
            <a:r>
              <a:rPr lang="en-US" sz="2000" b="1" u="none" strike="noStrike" dirty="0">
                <a:effectLst/>
                <a:uFillTx/>
                <a:latin typeface="Calibri"/>
              </a:rPr>
              <a:t>Rot</a:t>
            </a:r>
            <a:endParaRPr lang="en-US" sz="2000" b="0" u="none" strike="noStrike" dirty="0">
              <a:effectLst/>
              <a:uFillTx/>
              <a:latin typeface="Arial"/>
            </a:endParaRPr>
          </a:p>
        </p:txBody>
      </p:sp>
      <p:cxnSp>
        <p:nvCxnSpPr>
          <p:cNvPr id="16" name="Straight Connector 15"/>
          <p:cNvCxnSpPr/>
          <p:nvPr/>
        </p:nvCxnSpPr>
        <p:spPr>
          <a:xfrm>
            <a:off x="4427316" y="3605514"/>
            <a:ext cx="891251" cy="451413"/>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H="1">
            <a:off x="7079848" y="4459680"/>
            <a:ext cx="767432" cy="177910"/>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extBox 72"/>
          <p:cNvSpPr/>
          <p:nvPr/>
        </p:nvSpPr>
        <p:spPr>
          <a:xfrm>
            <a:off x="4693311" y="1763604"/>
            <a:ext cx="83304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solidFill>
                  <a:schemeClr val="lt1"/>
                </a:solidFill>
                <a:effectLst/>
                <a:uFillTx/>
                <a:latin typeface="Calibri"/>
              </a:rPr>
              <a:t>Green</a:t>
            </a:r>
            <a:endParaRPr lang="en-US" sz="2000" b="0" u="none" strike="noStrike" dirty="0">
              <a:solidFill>
                <a:srgbClr val="FFFFFF"/>
              </a:solidFill>
              <a:effectLst/>
              <a:uFillTx/>
              <a:latin typeface="Arial"/>
            </a:endParaRPr>
          </a:p>
          <a:p>
            <a:pPr algn="ctr" defTabSz="1097280">
              <a:lnSpc>
                <a:spcPct val="100000"/>
              </a:lnSpc>
            </a:pPr>
            <a:r>
              <a:rPr lang="en-US" sz="2000" b="1" u="none" strike="noStrike" dirty="0">
                <a:solidFill>
                  <a:schemeClr val="lt1"/>
                </a:solidFill>
                <a:effectLst/>
                <a:uFillTx/>
                <a:latin typeface="Calibri"/>
              </a:rPr>
              <a:t>Fuzz</a:t>
            </a:r>
            <a:endParaRPr lang="en-US" sz="2000" b="0" u="none" strike="noStrike" dirty="0">
              <a:solidFill>
                <a:srgbClr val="FFFFFF"/>
              </a:solidFill>
              <a:effectLst/>
              <a:uFillTx/>
              <a:latin typeface="Arial"/>
            </a:endParaRPr>
          </a:p>
        </p:txBody>
      </p:sp>
      <p:cxnSp>
        <p:nvCxnSpPr>
          <p:cNvPr id="15" name="Straight Arrow Connector 73"/>
          <p:cNvCxnSpPr/>
          <p:nvPr/>
        </p:nvCxnSpPr>
        <p:spPr>
          <a:xfrm rot="16200000" flipH="1">
            <a:off x="4978757" y="2614286"/>
            <a:ext cx="400274" cy="67794"/>
          </a:xfrm>
          <a:prstGeom prst="straightConnector1">
            <a:avLst/>
          </a:prstGeom>
          <a:ln w="63500">
            <a:solidFill>
              <a:srgbClr val="FFFFFF"/>
            </a:solidFill>
            <a:round/>
            <a:tailEnd type="arrow" w="med" len="med"/>
          </a:ln>
        </p:spPr>
      </p:cxnSp>
      <p:sp>
        <p:nvSpPr>
          <p:cNvPr id="18" name="TextBox 45"/>
          <p:cNvSpPr/>
          <p:nvPr/>
        </p:nvSpPr>
        <p:spPr>
          <a:xfrm>
            <a:off x="2202840" y="2732400"/>
            <a:ext cx="1722960" cy="10144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solidFill>
                  <a:schemeClr val="lt1"/>
                </a:solidFill>
                <a:effectLst/>
                <a:uFillTx/>
                <a:latin typeface="Calibri"/>
              </a:rPr>
              <a:t>Dead</a:t>
            </a:r>
            <a:endParaRPr lang="en-US" sz="2000" b="0" u="none" strike="noStrike" dirty="0">
              <a:solidFill>
                <a:srgbClr val="FFFFFF"/>
              </a:solidFill>
              <a:effectLst/>
              <a:uFillTx/>
              <a:latin typeface="Arial"/>
            </a:endParaRPr>
          </a:p>
          <a:p>
            <a:pPr algn="ctr" defTabSz="1097280">
              <a:lnSpc>
                <a:spcPct val="100000"/>
              </a:lnSpc>
            </a:pPr>
            <a:r>
              <a:rPr lang="en-US" sz="2000" b="1" u="none" strike="noStrike" dirty="0">
                <a:solidFill>
                  <a:schemeClr val="lt1"/>
                </a:solidFill>
                <a:effectLst/>
                <a:uFillTx/>
                <a:latin typeface="Calibri"/>
              </a:rPr>
              <a:t>Cambium</a:t>
            </a:r>
            <a:endParaRPr lang="en-US" sz="2000" b="0" u="none" strike="noStrike" dirty="0">
              <a:solidFill>
                <a:srgbClr val="FFFFFF"/>
              </a:solidFill>
              <a:effectLst/>
              <a:uFillTx/>
              <a:latin typeface="Arial"/>
            </a:endParaRPr>
          </a:p>
          <a:p>
            <a:pPr algn="ctr" defTabSz="1097280">
              <a:lnSpc>
                <a:spcPct val="100000"/>
              </a:lnSpc>
            </a:pPr>
            <a:r>
              <a:rPr lang="en-US" sz="2000" b="1" u="none" strike="noStrike" dirty="0">
                <a:solidFill>
                  <a:schemeClr val="lt1"/>
                </a:solidFill>
                <a:effectLst/>
                <a:uFillTx/>
                <a:latin typeface="Calibri"/>
              </a:rPr>
              <a:t>Circumference</a:t>
            </a:r>
            <a:endParaRPr lang="en-US" sz="2000" b="0" u="none" strike="noStrike" dirty="0">
              <a:solidFill>
                <a:srgbClr val="FFFFFF"/>
              </a:solidFill>
              <a:effectLst/>
              <a:uFillTx/>
              <a:latin typeface="Arial"/>
            </a:endParaRPr>
          </a:p>
        </p:txBody>
      </p:sp>
      <p:cxnSp>
        <p:nvCxnSpPr>
          <p:cNvPr id="19" name="Straight Arrow Connector 47"/>
          <p:cNvCxnSpPr/>
          <p:nvPr/>
        </p:nvCxnSpPr>
        <p:spPr>
          <a:xfrm>
            <a:off x="3412440" y="3768840"/>
            <a:ext cx="519480" cy="441720"/>
          </a:xfrm>
          <a:prstGeom prst="straightConnector1">
            <a:avLst/>
          </a:prstGeom>
          <a:ln w="63500">
            <a:solidFill>
              <a:srgbClr val="FFFFFF"/>
            </a:solidFill>
            <a:round/>
            <a:tailEnd type="arrow" w="med" len="med"/>
          </a:ln>
        </p:spPr>
      </p:cxnSp>
      <p:sp>
        <p:nvSpPr>
          <p:cNvPr id="20" name="Rectangle 19"/>
          <p:cNvSpPr/>
          <p:nvPr/>
        </p:nvSpPr>
        <p:spPr>
          <a:xfrm>
            <a:off x="3721744" y="4335224"/>
            <a:ext cx="1452187" cy="923330"/>
          </a:xfrm>
          <a:prstGeom prst="rect">
            <a:avLst/>
          </a:prstGeom>
        </p:spPr>
        <p:txBody>
          <a:bodyPr wrap="square">
            <a:spAutoFit/>
          </a:bodyPr>
          <a:lstStyle/>
          <a:p>
            <a:pPr algn="ctr"/>
            <a:r>
              <a:rPr lang="en-US" b="1" dirty="0" smtClean="0">
                <a:solidFill>
                  <a:schemeClr val="lt1"/>
                </a:solidFill>
              </a:rPr>
              <a:t>Pre-Fire Sapwood Died </a:t>
            </a:r>
            <a:endParaRPr lang="en-US" dirty="0"/>
          </a:p>
        </p:txBody>
      </p:sp>
      <p:sp>
        <p:nvSpPr>
          <p:cNvPr id="21" name="Rectangle 20"/>
          <p:cNvSpPr/>
          <p:nvPr/>
        </p:nvSpPr>
        <p:spPr>
          <a:xfrm>
            <a:off x="7074355" y="4603364"/>
            <a:ext cx="1452187" cy="923330"/>
          </a:xfrm>
          <a:prstGeom prst="rect">
            <a:avLst/>
          </a:prstGeom>
        </p:spPr>
        <p:txBody>
          <a:bodyPr wrap="square">
            <a:spAutoFit/>
          </a:bodyPr>
          <a:lstStyle/>
          <a:p>
            <a:pPr algn="ctr"/>
            <a:r>
              <a:rPr lang="en-US" b="1" dirty="0" smtClean="0">
                <a:solidFill>
                  <a:schemeClr val="lt1"/>
                </a:solidFill>
              </a:rPr>
              <a:t>Pre-Fire Sapwood was EATEN </a:t>
            </a:r>
            <a:endParaRPr lang="en-US" dirty="0"/>
          </a:p>
        </p:txBody>
      </p:sp>
      <p:sp>
        <p:nvSpPr>
          <p:cNvPr id="22" name="TextBox 71">
            <a:extLst>
              <a:ext uri="{FF2B5EF4-FFF2-40B4-BE49-F238E27FC236}">
                <a16:creationId xmlns="" xmlns:a16="http://schemas.microsoft.com/office/drawing/2014/main" id="{C874CCA7-57D5-9B7F-6D26-47FEF9B206E6}"/>
              </a:ext>
            </a:extLst>
          </p:cNvPr>
          <p:cNvSpPr/>
          <p:nvPr/>
        </p:nvSpPr>
        <p:spPr>
          <a:xfrm>
            <a:off x="8550220" y="3969126"/>
            <a:ext cx="880218" cy="1014209"/>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smtClean="0">
                <a:effectLst/>
                <a:uFillTx/>
                <a:latin typeface="Calibri"/>
              </a:rPr>
              <a:t>More </a:t>
            </a:r>
          </a:p>
          <a:p>
            <a:pPr algn="ctr" defTabSz="1097280">
              <a:lnSpc>
                <a:spcPct val="100000"/>
              </a:lnSpc>
            </a:pPr>
            <a:r>
              <a:rPr lang="en-US" sz="2000" b="1" u="none" strike="noStrike" dirty="0" smtClean="0">
                <a:effectLst/>
                <a:uFillTx/>
                <a:latin typeface="Calibri"/>
              </a:rPr>
              <a:t>Brown</a:t>
            </a:r>
            <a:endParaRPr lang="en-US" sz="2000" b="0" u="none" strike="noStrike" dirty="0">
              <a:effectLst/>
              <a:uFillTx/>
              <a:latin typeface="Arial"/>
            </a:endParaRPr>
          </a:p>
          <a:p>
            <a:pPr algn="ctr" defTabSz="1097280">
              <a:lnSpc>
                <a:spcPct val="100000"/>
              </a:lnSpc>
            </a:pPr>
            <a:r>
              <a:rPr lang="en-US" sz="2000" b="1" u="none" strike="noStrike" dirty="0">
                <a:effectLst/>
                <a:uFillTx/>
                <a:latin typeface="Calibri"/>
              </a:rPr>
              <a:t>Rot</a:t>
            </a:r>
            <a:endParaRPr lang="en-US" sz="2000" b="0" u="none" strike="noStrike" dirty="0">
              <a:effectLst/>
              <a:uFillTx/>
              <a:latin typeface="Arial"/>
            </a:endParaRPr>
          </a:p>
        </p:txBody>
      </p:sp>
      <p:sp>
        <p:nvSpPr>
          <p:cNvPr id="25" name="TextBox 72"/>
          <p:cNvSpPr/>
          <p:nvPr/>
        </p:nvSpPr>
        <p:spPr>
          <a:xfrm>
            <a:off x="5707974" y="1806051"/>
            <a:ext cx="927475" cy="706432"/>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smtClean="0">
                <a:solidFill>
                  <a:schemeClr val="lt1"/>
                </a:solidFill>
                <a:effectLst/>
                <a:uFillTx/>
                <a:latin typeface="Calibri"/>
              </a:rPr>
              <a:t>But No</a:t>
            </a:r>
          </a:p>
          <a:p>
            <a:pPr algn="ctr" defTabSz="1097280">
              <a:lnSpc>
                <a:spcPct val="100000"/>
              </a:lnSpc>
            </a:pPr>
            <a:r>
              <a:rPr lang="en-US" sz="2000" b="1" u="none" strike="noStrike" dirty="0" smtClean="0">
                <a:solidFill>
                  <a:schemeClr val="lt1"/>
                </a:solidFill>
                <a:effectLst/>
                <a:uFillTx/>
                <a:latin typeface="Calibri"/>
              </a:rPr>
              <a:t>Wall 4!</a:t>
            </a:r>
            <a:endParaRPr lang="en-US" sz="2000" b="0" u="none" strike="noStrike" dirty="0">
              <a:solidFill>
                <a:srgbClr val="FFFFFF"/>
              </a:solidFill>
              <a:effectLst/>
              <a:uFillTx/>
              <a:latin typeface="Arial"/>
            </a:endParaRPr>
          </a:p>
        </p:txBody>
      </p:sp>
      <p:cxnSp>
        <p:nvCxnSpPr>
          <p:cNvPr id="26" name="Straight Arrow Connector 73"/>
          <p:cNvCxnSpPr/>
          <p:nvPr/>
        </p:nvCxnSpPr>
        <p:spPr>
          <a:xfrm rot="5400000">
            <a:off x="5890225" y="2611670"/>
            <a:ext cx="442717" cy="115475"/>
          </a:xfrm>
          <a:prstGeom prst="straightConnector1">
            <a:avLst/>
          </a:prstGeom>
          <a:ln w="63500">
            <a:solidFill>
              <a:srgbClr val="FFFFFF"/>
            </a:solidFill>
            <a:round/>
            <a:tailEnd type="arrow" w="med" len="med"/>
          </a:ln>
        </p:spPr>
      </p:cxnSp>
      <p:sp>
        <p:nvSpPr>
          <p:cNvPr id="29" name="TextBox 65"/>
          <p:cNvSpPr/>
          <p:nvPr/>
        </p:nvSpPr>
        <p:spPr>
          <a:xfrm>
            <a:off x="907022" y="7205241"/>
            <a:ext cx="140976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solidFill>
                  <a:schemeClr val="lt1"/>
                </a:solidFill>
                <a:effectLst/>
                <a:uFillTx/>
                <a:latin typeface="Calibri"/>
              </a:rPr>
              <a:t>Bark Beetle</a:t>
            </a:r>
            <a:endParaRPr lang="en-US" sz="2000" b="0" u="none" strike="noStrike" dirty="0">
              <a:solidFill>
                <a:srgbClr val="FFFFFF"/>
              </a:solidFill>
              <a:effectLst/>
              <a:uFillTx/>
              <a:latin typeface="Arial"/>
            </a:endParaRPr>
          </a:p>
          <a:p>
            <a:pPr algn="ctr" defTabSz="1097280">
              <a:lnSpc>
                <a:spcPct val="100000"/>
              </a:lnSpc>
            </a:pPr>
            <a:r>
              <a:rPr lang="en-US" sz="2000" b="1" u="none" strike="noStrike" dirty="0" smtClean="0">
                <a:solidFill>
                  <a:schemeClr val="lt1"/>
                </a:solidFill>
                <a:effectLst/>
                <a:uFillTx/>
                <a:latin typeface="Calibri"/>
              </a:rPr>
              <a:t>Attack</a:t>
            </a:r>
            <a:endParaRPr lang="en-US" sz="2000" b="0" u="none" strike="noStrike" dirty="0">
              <a:solidFill>
                <a:srgbClr val="FFFFFF"/>
              </a:solidFill>
              <a:effectLst/>
              <a:uFillTx/>
              <a:latin typeface="Arial"/>
            </a:endParaRPr>
          </a:p>
        </p:txBody>
      </p:sp>
      <p:cxnSp>
        <p:nvCxnSpPr>
          <p:cNvPr id="30" name="Straight Arrow Connector 66"/>
          <p:cNvCxnSpPr/>
          <p:nvPr/>
        </p:nvCxnSpPr>
        <p:spPr>
          <a:xfrm rot="5400000" flipH="1" flipV="1">
            <a:off x="1260042" y="6090456"/>
            <a:ext cx="1614099" cy="661771"/>
          </a:xfrm>
          <a:prstGeom prst="straightConnector1">
            <a:avLst/>
          </a:prstGeom>
          <a:ln w="63500">
            <a:solidFill>
              <a:srgbClr val="FFFFFF"/>
            </a:solidFill>
            <a:round/>
            <a:tailEnd type="arrow" w="med" len="med"/>
          </a:ln>
        </p:spPr>
      </p:cxnSp>
      <p:sp>
        <p:nvSpPr>
          <p:cNvPr id="31" name="TextBox 67"/>
          <p:cNvSpPr/>
          <p:nvPr/>
        </p:nvSpPr>
        <p:spPr>
          <a:xfrm>
            <a:off x="241200" y="6131160"/>
            <a:ext cx="129600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a:solidFill>
                  <a:schemeClr val="lt1"/>
                </a:solidFill>
                <a:effectLst/>
                <a:uFillTx/>
                <a:latin typeface="Calibri"/>
              </a:rPr>
              <a:t>Secondary</a:t>
            </a:r>
            <a:endParaRPr lang="en-US" sz="2000" b="0" u="none" strike="noStrike">
              <a:solidFill>
                <a:srgbClr val="FFFFFF"/>
              </a:solidFill>
              <a:effectLst/>
              <a:uFillTx/>
              <a:latin typeface="Arial"/>
            </a:endParaRPr>
          </a:p>
          <a:p>
            <a:pPr algn="ctr" defTabSz="1097280">
              <a:lnSpc>
                <a:spcPct val="100000"/>
              </a:lnSpc>
            </a:pPr>
            <a:r>
              <a:rPr lang="en-US" sz="2000" b="1" u="none" strike="noStrike">
                <a:solidFill>
                  <a:schemeClr val="lt1"/>
                </a:solidFill>
                <a:effectLst/>
                <a:uFillTx/>
                <a:latin typeface="Calibri"/>
              </a:rPr>
              <a:t>Wrap</a:t>
            </a:r>
            <a:endParaRPr lang="en-US" sz="2000" b="0" u="none" strike="noStrike">
              <a:solidFill>
                <a:srgbClr val="FFFFFF"/>
              </a:solidFill>
              <a:effectLst/>
              <a:uFillTx/>
              <a:latin typeface="Arial"/>
            </a:endParaRPr>
          </a:p>
        </p:txBody>
      </p:sp>
      <p:cxnSp>
        <p:nvCxnSpPr>
          <p:cNvPr id="32" name="Straight Arrow Connector 68"/>
          <p:cNvCxnSpPr/>
          <p:nvPr/>
        </p:nvCxnSpPr>
        <p:spPr>
          <a:xfrm flipV="1">
            <a:off x="1165680" y="5476680"/>
            <a:ext cx="289080" cy="655200"/>
          </a:xfrm>
          <a:prstGeom prst="straightConnector1">
            <a:avLst/>
          </a:prstGeom>
          <a:ln w="63500">
            <a:solidFill>
              <a:srgbClr val="FFFFFF"/>
            </a:solidFill>
            <a:round/>
            <a:tailEnd type="arrow" w="med" len="med"/>
          </a:ln>
        </p:spPr>
      </p:cxnSp>
      <p:sp>
        <p:nvSpPr>
          <p:cNvPr id="33" name="TextBox 77"/>
          <p:cNvSpPr/>
          <p:nvPr/>
        </p:nvSpPr>
        <p:spPr>
          <a:xfrm>
            <a:off x="2548440" y="6591960"/>
            <a:ext cx="102312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a:solidFill>
                  <a:schemeClr val="lt1"/>
                </a:solidFill>
                <a:effectLst/>
                <a:uFillTx/>
                <a:latin typeface="Calibri"/>
              </a:rPr>
              <a:t>Primary</a:t>
            </a:r>
            <a:endParaRPr lang="en-US" sz="2000" b="0" u="none" strike="noStrike">
              <a:solidFill>
                <a:srgbClr val="FFFFFF"/>
              </a:solidFill>
              <a:effectLst/>
              <a:uFillTx/>
              <a:latin typeface="Arial"/>
            </a:endParaRPr>
          </a:p>
          <a:p>
            <a:pPr algn="ctr" defTabSz="1097280">
              <a:lnSpc>
                <a:spcPct val="100000"/>
              </a:lnSpc>
            </a:pPr>
            <a:r>
              <a:rPr lang="en-US" sz="2000" b="1" u="none" strike="noStrike">
                <a:solidFill>
                  <a:schemeClr val="lt1"/>
                </a:solidFill>
                <a:effectLst/>
                <a:uFillTx/>
                <a:latin typeface="Calibri"/>
              </a:rPr>
              <a:t>Wrap</a:t>
            </a:r>
            <a:endParaRPr lang="en-US" sz="2000" b="0" u="none" strike="noStrike">
              <a:solidFill>
                <a:srgbClr val="FFFFFF"/>
              </a:solidFill>
              <a:effectLst/>
              <a:uFillTx/>
              <a:latin typeface="Arial"/>
            </a:endParaRPr>
          </a:p>
        </p:txBody>
      </p:sp>
      <p:cxnSp>
        <p:nvCxnSpPr>
          <p:cNvPr id="34" name="Straight Arrow Connector 78"/>
          <p:cNvCxnSpPr/>
          <p:nvPr/>
        </p:nvCxnSpPr>
        <p:spPr>
          <a:xfrm flipV="1">
            <a:off x="3145402" y="6070922"/>
            <a:ext cx="651094" cy="533060"/>
          </a:xfrm>
          <a:prstGeom prst="straightConnector1">
            <a:avLst/>
          </a:prstGeom>
          <a:ln w="63500">
            <a:solidFill>
              <a:srgbClr val="FFFFFF"/>
            </a:solidFill>
            <a:round/>
            <a:tailEnd type="arrow" w="med" len="med"/>
          </a:ln>
        </p:spPr>
      </p:cxnSp>
      <p:sp>
        <p:nvSpPr>
          <p:cNvPr id="37" name="TextBox 71">
            <a:extLst>
              <a:ext uri="{FF2B5EF4-FFF2-40B4-BE49-F238E27FC236}">
                <a16:creationId xmlns="" xmlns:a16="http://schemas.microsoft.com/office/drawing/2014/main" id="{C874CCA7-57D5-9B7F-6D26-47FEF9B206E6}"/>
              </a:ext>
            </a:extLst>
          </p:cNvPr>
          <p:cNvSpPr/>
          <p:nvPr/>
        </p:nvSpPr>
        <p:spPr>
          <a:xfrm>
            <a:off x="2081914" y="4086801"/>
            <a:ext cx="1012114" cy="1014209"/>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smtClean="0">
                <a:effectLst/>
                <a:uFillTx/>
                <a:latin typeface="Calibri"/>
              </a:rPr>
              <a:t>Lots of  </a:t>
            </a:r>
          </a:p>
          <a:p>
            <a:pPr algn="ctr" defTabSz="1097280">
              <a:lnSpc>
                <a:spcPct val="100000"/>
              </a:lnSpc>
            </a:pPr>
            <a:r>
              <a:rPr lang="en-US" sz="2000" b="1" u="none" strike="noStrike" dirty="0" smtClean="0">
                <a:effectLst/>
                <a:uFillTx/>
                <a:latin typeface="Calibri"/>
              </a:rPr>
              <a:t>Brown</a:t>
            </a:r>
            <a:endParaRPr lang="en-US" sz="2000" b="0" u="none" strike="noStrike" dirty="0">
              <a:effectLst/>
              <a:uFillTx/>
              <a:latin typeface="Arial"/>
            </a:endParaRPr>
          </a:p>
          <a:p>
            <a:pPr algn="ctr" defTabSz="1097280">
              <a:lnSpc>
                <a:spcPct val="100000"/>
              </a:lnSpc>
            </a:pPr>
            <a:r>
              <a:rPr lang="en-US" sz="2000" b="1" u="none" strike="noStrike" dirty="0">
                <a:effectLst/>
                <a:uFillTx/>
                <a:latin typeface="Calibri"/>
              </a:rPr>
              <a:t>Rot</a:t>
            </a:r>
            <a:endParaRPr lang="en-US" sz="2000" b="0" u="none" strike="noStrike" dirty="0">
              <a:effectLst/>
              <a:uFillTx/>
              <a:latin typeface="Arial"/>
            </a:endParaRPr>
          </a:p>
        </p:txBody>
      </p:sp>
      <p:sp>
        <p:nvSpPr>
          <p:cNvPr id="39" name="TextBox 71">
            <a:extLst>
              <a:ext uri="{FF2B5EF4-FFF2-40B4-BE49-F238E27FC236}">
                <a16:creationId xmlns="" xmlns:a16="http://schemas.microsoft.com/office/drawing/2014/main" id="{C874CCA7-57D5-9B7F-6D26-47FEF9B206E6}"/>
              </a:ext>
            </a:extLst>
          </p:cNvPr>
          <p:cNvSpPr/>
          <p:nvPr/>
        </p:nvSpPr>
        <p:spPr>
          <a:xfrm>
            <a:off x="322549" y="3427044"/>
            <a:ext cx="1754303" cy="706432"/>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smtClean="0">
                <a:solidFill>
                  <a:schemeClr val="bg1"/>
                </a:solidFill>
                <a:effectLst/>
                <a:uFillTx/>
                <a:latin typeface="Calibri"/>
              </a:rPr>
              <a:t>Super Crumbly</a:t>
            </a:r>
          </a:p>
          <a:p>
            <a:pPr algn="ctr" defTabSz="1097280">
              <a:lnSpc>
                <a:spcPct val="100000"/>
              </a:lnSpc>
            </a:pPr>
            <a:r>
              <a:rPr lang="en-US" sz="2000" b="1" dirty="0" smtClean="0">
                <a:solidFill>
                  <a:schemeClr val="bg1"/>
                </a:solidFill>
                <a:latin typeface="Calibri"/>
              </a:rPr>
              <a:t>Sapwood</a:t>
            </a:r>
            <a:endParaRPr lang="en-US" sz="2000" b="0" u="none" strike="noStrike" dirty="0">
              <a:solidFill>
                <a:schemeClr val="bg1"/>
              </a:solidFill>
              <a:effectLst/>
              <a:uFillTx/>
              <a:latin typeface="Arial"/>
            </a:endParaRPr>
          </a:p>
        </p:txBody>
      </p:sp>
      <p:sp>
        <p:nvSpPr>
          <p:cNvPr id="40" name="TextBox 71">
            <a:extLst>
              <a:ext uri="{FF2B5EF4-FFF2-40B4-BE49-F238E27FC236}">
                <a16:creationId xmlns="" xmlns:a16="http://schemas.microsoft.com/office/drawing/2014/main" id="{C874CCA7-57D5-9B7F-6D26-47FEF9B206E6}"/>
              </a:ext>
            </a:extLst>
          </p:cNvPr>
          <p:cNvSpPr/>
          <p:nvPr/>
        </p:nvSpPr>
        <p:spPr>
          <a:xfrm>
            <a:off x="6850660" y="1864458"/>
            <a:ext cx="1759113" cy="1014209"/>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smtClean="0">
                <a:effectLst/>
                <a:uFillTx/>
                <a:latin typeface="Calibri"/>
              </a:rPr>
              <a:t>Generations of</a:t>
            </a:r>
          </a:p>
          <a:p>
            <a:pPr algn="ctr" defTabSz="1097280">
              <a:lnSpc>
                <a:spcPct val="100000"/>
              </a:lnSpc>
            </a:pPr>
            <a:r>
              <a:rPr lang="en-US" sz="2000" b="1" dirty="0" smtClean="0">
                <a:latin typeface="Calibri"/>
              </a:rPr>
              <a:t>Hungry </a:t>
            </a:r>
          </a:p>
          <a:p>
            <a:pPr algn="ctr" defTabSz="1097280">
              <a:lnSpc>
                <a:spcPct val="100000"/>
              </a:lnSpc>
            </a:pPr>
            <a:r>
              <a:rPr lang="en-US" sz="2000" b="1" u="none" strike="noStrike" dirty="0" smtClean="0">
                <a:effectLst/>
                <a:uFillTx/>
                <a:latin typeface="Calibri"/>
              </a:rPr>
              <a:t>Beetles</a:t>
            </a:r>
            <a:endParaRPr lang="en-US" sz="2000" b="0" u="none" strike="noStrike" dirty="0">
              <a:effectLst/>
              <a:uFillTx/>
              <a:latin typeface="Arial"/>
            </a:endParaRPr>
          </a:p>
        </p:txBody>
      </p:sp>
    </p:spTree>
    <p:extLst>
      <p:ext uri="{BB962C8B-B14F-4D97-AF65-F5344CB8AC3E}">
        <p14:creationId xmlns="" xmlns:p14="http://schemas.microsoft.com/office/powerpoint/2010/main" val="3746100456"/>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9" name="Picture 2" descr="G:\Photos\Cell Phone Photos\2024\5-24\PXL_20240510_160320813.jpg"/>
          <p:cNvPicPr/>
          <p:nvPr/>
        </p:nvPicPr>
        <p:blipFill>
          <a:blip r:embed="rId3"/>
          <a:stretch/>
        </p:blipFill>
        <p:spPr>
          <a:xfrm rot="5400000">
            <a:off x="1372140" y="-1372140"/>
            <a:ext cx="8228520" cy="10972800"/>
          </a:xfrm>
          <a:prstGeom prst="rect">
            <a:avLst/>
          </a:prstGeom>
          <a:noFill/>
          <a:ln w="0">
            <a:noFill/>
          </a:ln>
        </p:spPr>
      </p:pic>
      <p:sp>
        <p:nvSpPr>
          <p:cNvPr id="517" name="Arc 9"/>
          <p:cNvSpPr/>
          <p:nvPr/>
        </p:nvSpPr>
        <p:spPr>
          <a:xfrm rot="6720600">
            <a:off x="4149720" y="3029400"/>
            <a:ext cx="3672720" cy="3941280"/>
          </a:xfrm>
          <a:prstGeom prst="arc">
            <a:avLst>
              <a:gd name="adj1" fmla="val 13912917"/>
              <a:gd name="adj2" fmla="val 21291750"/>
            </a:avLst>
          </a:prstGeom>
          <a:noFill/>
          <a:ln w="63500">
            <a:solidFill>
              <a:srgbClr val="C0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pic>
        <p:nvPicPr>
          <p:cNvPr id="14" name="Picture 13">
            <a:extLst>
              <a:ext uri="{FF2B5EF4-FFF2-40B4-BE49-F238E27FC236}">
                <a16:creationId xmlns="" xmlns:a16="http://schemas.microsoft.com/office/drawing/2014/main" id="{041F77AB-9687-9F36-3CB0-778B5F9338AE}"/>
              </a:ext>
            </a:extLst>
          </p:cNvPr>
          <p:cNvPicPr>
            <a:picLocks noChangeAspect="1"/>
          </p:cNvPicPr>
          <p:nvPr/>
        </p:nvPicPr>
        <p:blipFill>
          <a:blip r:embed="rId4"/>
          <a:srcRect t="556"/>
          <a:stretch>
            <a:fillRect/>
          </a:stretch>
        </p:blipFill>
        <p:spPr>
          <a:xfrm>
            <a:off x="0" y="-5787"/>
            <a:ext cx="10972800" cy="8220402"/>
          </a:xfrm>
          <a:prstGeom prst="rect">
            <a:avLst/>
          </a:prstGeom>
        </p:spPr>
      </p:pic>
      <p:cxnSp>
        <p:nvCxnSpPr>
          <p:cNvPr id="15" name="Straight Arrow Connector 10">
            <a:extLst>
              <a:ext uri="{FF2B5EF4-FFF2-40B4-BE49-F238E27FC236}">
                <a16:creationId xmlns="" xmlns:a16="http://schemas.microsoft.com/office/drawing/2014/main" id="{F1513E6F-E8B9-F132-B1CB-79FCE3F109E4}"/>
              </a:ext>
            </a:extLst>
          </p:cNvPr>
          <p:cNvCxnSpPr/>
          <p:nvPr/>
        </p:nvCxnSpPr>
        <p:spPr>
          <a:xfrm flipV="1">
            <a:off x="3778600" y="6046320"/>
            <a:ext cx="634680" cy="1556640"/>
          </a:xfrm>
          <a:prstGeom prst="straightConnector1">
            <a:avLst/>
          </a:prstGeom>
          <a:ln w="101600">
            <a:solidFill>
              <a:srgbClr val="FFC000"/>
            </a:solidFill>
            <a:round/>
            <a:tailEnd type="arrow" w="med" len="med"/>
          </a:ln>
        </p:spPr>
      </p:cxnSp>
      <p:sp>
        <p:nvSpPr>
          <p:cNvPr id="17" name="TextBox 11">
            <a:extLst>
              <a:ext uri="{FF2B5EF4-FFF2-40B4-BE49-F238E27FC236}">
                <a16:creationId xmlns="" xmlns:a16="http://schemas.microsoft.com/office/drawing/2014/main" id="{86BAFE09-A34F-3070-D4D0-A50D06452863}"/>
              </a:ext>
            </a:extLst>
          </p:cNvPr>
          <p:cNvSpPr/>
          <p:nvPr/>
        </p:nvSpPr>
        <p:spPr>
          <a:xfrm>
            <a:off x="2836440" y="7686360"/>
            <a:ext cx="1285200" cy="429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a:solidFill>
                  <a:schemeClr val="lt1"/>
                </a:solidFill>
                <a:effectLst/>
                <a:uFillTx/>
                <a:latin typeface="Calibri"/>
              </a:rPr>
              <a:t>Fire Draft</a:t>
            </a:r>
            <a:endParaRPr lang="en-US" sz="2200" b="0" u="none" strike="noStrike">
              <a:solidFill>
                <a:srgbClr val="FFFFFF"/>
              </a:solidFill>
              <a:effectLst/>
              <a:uFillTx/>
              <a:latin typeface="Arial"/>
            </a:endParaRPr>
          </a:p>
        </p:txBody>
      </p:sp>
    </p:spTree>
    <p:extLst>
      <p:ext uri="{BB962C8B-B14F-4D97-AF65-F5344CB8AC3E}">
        <p14:creationId xmlns="" xmlns:p14="http://schemas.microsoft.com/office/powerpoint/2010/main" val="335388550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9" name="Picture 2" descr="G:\Photos\Cell Phone Photos\2024\5-24\PXL_20240510_160320813.jpg"/>
          <p:cNvPicPr/>
          <p:nvPr/>
        </p:nvPicPr>
        <p:blipFill>
          <a:blip r:embed="rId3"/>
          <a:stretch/>
        </p:blipFill>
        <p:spPr>
          <a:xfrm rot="5400000">
            <a:off x="1372140" y="-1372140"/>
            <a:ext cx="8228520" cy="10972800"/>
          </a:xfrm>
          <a:prstGeom prst="rect">
            <a:avLst/>
          </a:prstGeom>
          <a:noFill/>
          <a:ln w="0">
            <a:noFill/>
          </a:ln>
        </p:spPr>
      </p:pic>
      <p:pic>
        <p:nvPicPr>
          <p:cNvPr id="510" name="Picture 3"/>
          <p:cNvPicPr/>
          <p:nvPr/>
        </p:nvPicPr>
        <p:blipFill>
          <a:blip r:embed="rId4"/>
          <a:stretch/>
        </p:blipFill>
        <p:spPr>
          <a:xfrm>
            <a:off x="10635480" y="7647840"/>
            <a:ext cx="275400" cy="461160"/>
          </a:xfrm>
          <a:prstGeom prst="rect">
            <a:avLst/>
          </a:prstGeom>
          <a:noFill/>
          <a:ln w="9525">
            <a:noFill/>
          </a:ln>
        </p:spPr>
      </p:pic>
      <p:pic>
        <p:nvPicPr>
          <p:cNvPr id="511" name="Picture 3"/>
          <p:cNvPicPr/>
          <p:nvPr/>
        </p:nvPicPr>
        <p:blipFill>
          <a:blip r:embed="rId4"/>
          <a:stretch/>
        </p:blipFill>
        <p:spPr>
          <a:xfrm>
            <a:off x="10635480" y="7627320"/>
            <a:ext cx="275400" cy="461160"/>
          </a:xfrm>
          <a:prstGeom prst="rect">
            <a:avLst/>
          </a:prstGeom>
          <a:noFill/>
          <a:ln w="9525">
            <a:noFill/>
          </a:ln>
        </p:spPr>
      </p:pic>
      <p:sp>
        <p:nvSpPr>
          <p:cNvPr id="517" name="Arc 9"/>
          <p:cNvSpPr/>
          <p:nvPr/>
        </p:nvSpPr>
        <p:spPr>
          <a:xfrm rot="6720600">
            <a:off x="4149720" y="3029400"/>
            <a:ext cx="3672720" cy="3941280"/>
          </a:xfrm>
          <a:prstGeom prst="arc">
            <a:avLst>
              <a:gd name="adj1" fmla="val 13912917"/>
              <a:gd name="adj2" fmla="val 21291750"/>
            </a:avLst>
          </a:prstGeom>
          <a:noFill/>
          <a:ln w="63500">
            <a:solidFill>
              <a:srgbClr val="C0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16" name="Straight Arrow Connector 10"/>
          <p:cNvCxnSpPr/>
          <p:nvPr/>
        </p:nvCxnSpPr>
        <p:spPr>
          <a:xfrm rot="5400000">
            <a:off x="6015653" y="2479729"/>
            <a:ext cx="507687" cy="118310"/>
          </a:xfrm>
          <a:prstGeom prst="straightConnector1">
            <a:avLst/>
          </a:prstGeom>
          <a:ln w="60325">
            <a:solidFill>
              <a:schemeClr val="bg1"/>
            </a:solidFill>
            <a:round/>
            <a:tailEnd type="arrow" w="med" len="med"/>
          </a:ln>
        </p:spPr>
      </p:cxnSp>
      <p:cxnSp>
        <p:nvCxnSpPr>
          <p:cNvPr id="28" name="Straight Arrow Connector 10"/>
          <p:cNvCxnSpPr/>
          <p:nvPr/>
        </p:nvCxnSpPr>
        <p:spPr>
          <a:xfrm>
            <a:off x="3520440" y="3749040"/>
            <a:ext cx="464862" cy="224788"/>
          </a:xfrm>
          <a:prstGeom prst="straightConnector1">
            <a:avLst/>
          </a:prstGeom>
          <a:ln w="60325">
            <a:solidFill>
              <a:schemeClr val="bg1"/>
            </a:solidFill>
            <a:round/>
            <a:tailEnd type="arrow" w="med" len="med"/>
          </a:ln>
        </p:spPr>
      </p:cxnSp>
      <p:cxnSp>
        <p:nvCxnSpPr>
          <p:cNvPr id="11" name="Straight Arrow Connector 10"/>
          <p:cNvCxnSpPr/>
          <p:nvPr/>
        </p:nvCxnSpPr>
        <p:spPr>
          <a:xfrm rot="16200000" flipH="1">
            <a:off x="3643082" y="2335242"/>
            <a:ext cx="404967" cy="329632"/>
          </a:xfrm>
          <a:prstGeom prst="straightConnector1">
            <a:avLst/>
          </a:prstGeom>
          <a:ln w="60325">
            <a:solidFill>
              <a:srgbClr val="FFFF00"/>
            </a:solidFill>
            <a:round/>
            <a:tailEnd type="arrow" w="med" len="med"/>
          </a:ln>
        </p:spPr>
      </p:cxnSp>
      <p:sp>
        <p:nvSpPr>
          <p:cNvPr id="13" name="Oval 5">
            <a:extLst>
              <a:ext uri="{FF2B5EF4-FFF2-40B4-BE49-F238E27FC236}">
                <a16:creationId xmlns="" xmlns:a16="http://schemas.microsoft.com/office/drawing/2014/main" id="{BCEFD36E-ACA0-BB26-5840-FAD2A98F33A8}"/>
              </a:ext>
            </a:extLst>
          </p:cNvPr>
          <p:cNvSpPr/>
          <p:nvPr/>
        </p:nvSpPr>
        <p:spPr>
          <a:xfrm>
            <a:off x="4910400" y="3884400"/>
            <a:ext cx="2188080" cy="2245680"/>
          </a:xfrm>
          <a:prstGeom prst="ellipse">
            <a:avLst/>
          </a:prstGeom>
          <a:noFill/>
          <a:ln>
            <a:solidFill>
              <a:srgbClr val="FFFFFF"/>
            </a:solidFill>
            <a:prstDash val="sysDash"/>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sp>
        <p:nvSpPr>
          <p:cNvPr id="17" name="Rectangle 5">
            <a:extLst>
              <a:ext uri="{FF2B5EF4-FFF2-40B4-BE49-F238E27FC236}">
                <a16:creationId xmlns="" xmlns:a16="http://schemas.microsoft.com/office/drawing/2014/main" id="{489FE6E7-0046-3E16-9D92-B97F1DFC93F9}"/>
              </a:ext>
            </a:extLst>
          </p:cNvPr>
          <p:cNvSpPr/>
          <p:nvPr/>
        </p:nvSpPr>
        <p:spPr>
          <a:xfrm>
            <a:off x="368415" y="7237046"/>
            <a:ext cx="7285192" cy="767987"/>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defTabSz="1097280">
              <a:lnSpc>
                <a:spcPct val="100000"/>
              </a:lnSpc>
              <a:tabLst>
                <a:tab pos="569880" algn="l"/>
                <a:tab pos="1144440" algn="l"/>
              </a:tabLst>
            </a:pPr>
            <a:r>
              <a:rPr lang="en-US" sz="4400" b="0" u="none" strike="noStrike" dirty="0">
                <a:effectLst/>
                <a:uFillTx/>
                <a:latin typeface="Trajan Pro"/>
              </a:rPr>
              <a:t>Micro </a:t>
            </a:r>
            <a:r>
              <a:rPr lang="en-US" sz="4400" b="0" u="none" strike="noStrike" dirty="0" smtClean="0">
                <a:effectLst/>
                <a:uFillTx/>
                <a:latin typeface="Trajan Pro"/>
              </a:rPr>
              <a:t>EATS Macro</a:t>
            </a:r>
            <a:endParaRPr lang="en-US" sz="4400" b="0" u="none" strike="noStrike" dirty="0">
              <a:effectLst/>
              <a:uFillTx/>
              <a:latin typeface="Arial"/>
            </a:endParaRPr>
          </a:p>
        </p:txBody>
      </p:sp>
      <p:sp>
        <p:nvSpPr>
          <p:cNvPr id="18" name="Rectangle 5">
            <a:extLst>
              <a:ext uri="{FF2B5EF4-FFF2-40B4-BE49-F238E27FC236}">
                <a16:creationId xmlns="" xmlns:a16="http://schemas.microsoft.com/office/drawing/2014/main" id="{489FE6E7-0046-3E16-9D92-B97F1DFC93F9}"/>
              </a:ext>
            </a:extLst>
          </p:cNvPr>
          <p:cNvSpPr/>
          <p:nvPr/>
        </p:nvSpPr>
        <p:spPr>
          <a:xfrm>
            <a:off x="333243" y="7248769"/>
            <a:ext cx="7273472" cy="767987"/>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defTabSz="1097280">
              <a:lnSpc>
                <a:spcPct val="100000"/>
              </a:lnSpc>
              <a:tabLst>
                <a:tab pos="569880" algn="l"/>
                <a:tab pos="1144440" algn="l"/>
              </a:tabLst>
            </a:pPr>
            <a:r>
              <a:rPr lang="en-US" sz="4400" b="0" u="none" strike="noStrike" dirty="0">
                <a:effectLst/>
                <a:uFillTx/>
                <a:latin typeface="Trajan Pro"/>
              </a:rPr>
              <a:t>Micro </a:t>
            </a:r>
            <a:r>
              <a:rPr lang="en-US" sz="4400" b="0" u="none" strike="noStrike" dirty="0" smtClean="0">
                <a:effectLst/>
                <a:uFillTx/>
                <a:latin typeface="Trajan Pro"/>
              </a:rPr>
              <a:t>EATS Macro</a:t>
            </a:r>
            <a:endParaRPr lang="en-US" sz="4400" b="0" u="none" strike="noStrike" dirty="0">
              <a:effectLst/>
              <a:uFillTx/>
              <a:latin typeface="Arial"/>
            </a:endParaRPr>
          </a:p>
        </p:txBody>
      </p:sp>
      <p:sp>
        <p:nvSpPr>
          <p:cNvPr id="19" name="Rectangle 5">
            <a:extLst>
              <a:ext uri="{FF2B5EF4-FFF2-40B4-BE49-F238E27FC236}">
                <a16:creationId xmlns="" xmlns:a16="http://schemas.microsoft.com/office/drawing/2014/main" id="{489FE6E7-0046-3E16-9D92-B97F1DFC93F9}"/>
              </a:ext>
            </a:extLst>
          </p:cNvPr>
          <p:cNvSpPr/>
          <p:nvPr/>
        </p:nvSpPr>
        <p:spPr>
          <a:xfrm>
            <a:off x="330520" y="7248769"/>
            <a:ext cx="7337935" cy="767987"/>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defTabSz="1097280">
              <a:lnSpc>
                <a:spcPct val="100000"/>
              </a:lnSpc>
              <a:tabLst>
                <a:tab pos="569880" algn="l"/>
                <a:tab pos="1144440" algn="l"/>
              </a:tabLst>
            </a:pPr>
            <a:r>
              <a:rPr lang="en-US" sz="4400" b="0" u="none" strike="noStrike" dirty="0">
                <a:solidFill>
                  <a:schemeClr val="lt1"/>
                </a:solidFill>
                <a:effectLst/>
                <a:uFillTx/>
                <a:latin typeface="Trajan Pro"/>
              </a:rPr>
              <a:t>Micro </a:t>
            </a:r>
            <a:r>
              <a:rPr lang="en-US" sz="4400" dirty="0" smtClean="0">
                <a:solidFill>
                  <a:schemeClr val="lt1"/>
                </a:solidFill>
                <a:latin typeface="Trajan Pro"/>
              </a:rPr>
              <a:t>EA</a:t>
            </a:r>
            <a:r>
              <a:rPr lang="en-US" sz="4400" b="0" u="none" strike="noStrike" dirty="0" smtClean="0">
                <a:solidFill>
                  <a:schemeClr val="lt1"/>
                </a:solidFill>
                <a:effectLst/>
                <a:uFillTx/>
                <a:latin typeface="Trajan Pro"/>
              </a:rPr>
              <a:t>TS Macro</a:t>
            </a:r>
            <a:endParaRPr lang="en-US" sz="4400" b="0" u="none" strike="noStrike" dirty="0">
              <a:solidFill>
                <a:srgbClr val="FFFFFF"/>
              </a:solidFill>
              <a:effectLst/>
              <a:uFillTx/>
              <a:latin typeface="Arial"/>
            </a:endParaRPr>
          </a:p>
        </p:txBody>
      </p:sp>
    </p:spTree>
    <p:extLst>
      <p:ext uri="{BB962C8B-B14F-4D97-AF65-F5344CB8AC3E}">
        <p14:creationId xmlns="" xmlns:p14="http://schemas.microsoft.com/office/powerpoint/2010/main" val="335388550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9" name="Picture 2" descr="G:\Photos\Cell Phone Photos\2024\5-24\PXL_20240510_160320813.jpg"/>
          <p:cNvPicPr/>
          <p:nvPr/>
        </p:nvPicPr>
        <p:blipFill>
          <a:blip r:embed="rId3"/>
          <a:stretch/>
        </p:blipFill>
        <p:spPr>
          <a:xfrm rot="5400000">
            <a:off x="1372140" y="-1372140"/>
            <a:ext cx="8228520" cy="10972800"/>
          </a:xfrm>
          <a:prstGeom prst="rect">
            <a:avLst/>
          </a:prstGeom>
          <a:noFill/>
          <a:ln w="0">
            <a:noFill/>
          </a:ln>
        </p:spPr>
      </p:pic>
      <p:pic>
        <p:nvPicPr>
          <p:cNvPr id="510" name="Picture 3"/>
          <p:cNvPicPr/>
          <p:nvPr/>
        </p:nvPicPr>
        <p:blipFill>
          <a:blip r:embed="rId4"/>
          <a:stretch/>
        </p:blipFill>
        <p:spPr>
          <a:xfrm>
            <a:off x="10635480" y="7647840"/>
            <a:ext cx="275400" cy="461160"/>
          </a:xfrm>
          <a:prstGeom prst="rect">
            <a:avLst/>
          </a:prstGeom>
          <a:noFill/>
          <a:ln w="9525">
            <a:noFill/>
          </a:ln>
        </p:spPr>
      </p:pic>
      <p:pic>
        <p:nvPicPr>
          <p:cNvPr id="511" name="Picture 3"/>
          <p:cNvPicPr/>
          <p:nvPr/>
        </p:nvPicPr>
        <p:blipFill>
          <a:blip r:embed="rId4"/>
          <a:stretch/>
        </p:blipFill>
        <p:spPr>
          <a:xfrm>
            <a:off x="10635480" y="7627320"/>
            <a:ext cx="275400" cy="461160"/>
          </a:xfrm>
          <a:prstGeom prst="rect">
            <a:avLst/>
          </a:prstGeom>
          <a:noFill/>
          <a:ln w="9525">
            <a:noFill/>
          </a:ln>
        </p:spPr>
      </p:pic>
      <p:sp>
        <p:nvSpPr>
          <p:cNvPr id="517" name="Arc 9"/>
          <p:cNvSpPr/>
          <p:nvPr/>
        </p:nvSpPr>
        <p:spPr>
          <a:xfrm rot="6720600">
            <a:off x="4149720" y="3029400"/>
            <a:ext cx="3672720" cy="3941280"/>
          </a:xfrm>
          <a:prstGeom prst="arc">
            <a:avLst>
              <a:gd name="adj1" fmla="val 13912917"/>
              <a:gd name="adj2" fmla="val 21291750"/>
            </a:avLst>
          </a:prstGeom>
          <a:noFill/>
          <a:ln w="63500">
            <a:solidFill>
              <a:srgbClr val="C0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3" name="Oval 5">
            <a:extLst>
              <a:ext uri="{FF2B5EF4-FFF2-40B4-BE49-F238E27FC236}">
                <a16:creationId xmlns="" xmlns:a16="http://schemas.microsoft.com/office/drawing/2014/main" id="{BCEFD36E-ACA0-BB26-5840-FAD2A98F33A8}"/>
              </a:ext>
            </a:extLst>
          </p:cNvPr>
          <p:cNvSpPr/>
          <p:nvPr/>
        </p:nvSpPr>
        <p:spPr>
          <a:xfrm>
            <a:off x="4910400" y="3884400"/>
            <a:ext cx="2188080" cy="2245680"/>
          </a:xfrm>
          <a:prstGeom prst="ellipse">
            <a:avLst/>
          </a:prstGeom>
          <a:noFill/>
          <a:ln>
            <a:solidFill>
              <a:srgbClr val="FFFFFF"/>
            </a:solidFill>
            <a:prstDash val="sysDash"/>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pic>
        <p:nvPicPr>
          <p:cNvPr id="14" name="Picture 3"/>
          <p:cNvPicPr/>
          <p:nvPr/>
        </p:nvPicPr>
        <p:blipFill>
          <a:blip r:embed="rId4"/>
          <a:stretch/>
        </p:blipFill>
        <p:spPr>
          <a:xfrm>
            <a:off x="10635480" y="7647840"/>
            <a:ext cx="275400" cy="461160"/>
          </a:xfrm>
          <a:prstGeom prst="rect">
            <a:avLst/>
          </a:prstGeom>
          <a:noFill/>
          <a:ln w="9525">
            <a:noFill/>
          </a:ln>
        </p:spPr>
      </p:pic>
      <p:sp>
        <p:nvSpPr>
          <p:cNvPr id="20" name="TextBox 36"/>
          <p:cNvSpPr/>
          <p:nvPr/>
        </p:nvSpPr>
        <p:spPr>
          <a:xfrm>
            <a:off x="7790760" y="7209000"/>
            <a:ext cx="275256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a:solidFill>
                  <a:schemeClr val="lt1"/>
                </a:solidFill>
                <a:effectLst/>
                <a:uFillTx/>
                <a:latin typeface="Calibri"/>
              </a:rPr>
              <a:t>Bark Beetle Attack From</a:t>
            </a:r>
            <a:endParaRPr lang="en-US" sz="2000" b="0" u="none" strike="noStrike">
              <a:solidFill>
                <a:srgbClr val="FFFFFF"/>
              </a:solidFill>
              <a:effectLst/>
              <a:uFillTx/>
              <a:latin typeface="Arial"/>
            </a:endParaRPr>
          </a:p>
          <a:p>
            <a:pPr algn="ctr" defTabSz="1097280">
              <a:lnSpc>
                <a:spcPct val="100000"/>
              </a:lnSpc>
            </a:pPr>
            <a:r>
              <a:rPr lang="en-US" sz="2000" b="1" u="none" strike="noStrike">
                <a:solidFill>
                  <a:schemeClr val="lt1"/>
                </a:solidFill>
                <a:effectLst/>
                <a:uFillTx/>
                <a:latin typeface="Calibri"/>
              </a:rPr>
              <a:t>Included Bark Crotch</a:t>
            </a:r>
            <a:endParaRPr lang="en-US" sz="2000" b="0" u="none" strike="noStrike">
              <a:solidFill>
                <a:srgbClr val="FFFFFF"/>
              </a:solidFill>
              <a:effectLst/>
              <a:uFillTx/>
              <a:latin typeface="Arial"/>
            </a:endParaRPr>
          </a:p>
        </p:txBody>
      </p:sp>
      <p:sp>
        <p:nvSpPr>
          <p:cNvPr id="21" name="Arc 31"/>
          <p:cNvSpPr/>
          <p:nvPr/>
        </p:nvSpPr>
        <p:spPr>
          <a:xfrm rot="20293800">
            <a:off x="7156080" y="4690440"/>
            <a:ext cx="7790040" cy="7403040"/>
          </a:xfrm>
          <a:prstGeom prst="arc">
            <a:avLst>
              <a:gd name="adj1" fmla="val 12281352"/>
              <a:gd name="adj2" fmla="val 17405974"/>
            </a:avLst>
          </a:prstGeom>
          <a:noFill/>
          <a:ln w="63500">
            <a:solidFill>
              <a:srgbClr val="FFFFFF"/>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22" name="Straight Arrow Connector 49"/>
          <p:cNvCxnSpPr/>
          <p:nvPr/>
        </p:nvCxnSpPr>
        <p:spPr>
          <a:xfrm flipH="1" flipV="1">
            <a:off x="8020800" y="5727600"/>
            <a:ext cx="1095840" cy="1441440"/>
          </a:xfrm>
          <a:prstGeom prst="straightConnector1">
            <a:avLst/>
          </a:prstGeom>
          <a:ln w="101600">
            <a:solidFill>
              <a:srgbClr val="C00000"/>
            </a:solidFill>
            <a:round/>
            <a:tailEnd type="arrow" w="med" len="med"/>
          </a:ln>
        </p:spPr>
      </p:cxnSp>
      <p:cxnSp>
        <p:nvCxnSpPr>
          <p:cNvPr id="23" name="Straight Arrow Connector 49"/>
          <p:cNvCxnSpPr/>
          <p:nvPr/>
        </p:nvCxnSpPr>
        <p:spPr>
          <a:xfrm rot="10800000">
            <a:off x="6710160" y="6550560"/>
            <a:ext cx="2362720" cy="571600"/>
          </a:xfrm>
          <a:prstGeom prst="straightConnector1">
            <a:avLst/>
          </a:prstGeom>
          <a:ln w="101600">
            <a:solidFill>
              <a:srgbClr val="C00000"/>
            </a:solidFill>
            <a:round/>
            <a:tailEnd type="arrow" w="med" len="med"/>
          </a:ln>
        </p:spPr>
      </p:cxnSp>
      <p:sp>
        <p:nvSpPr>
          <p:cNvPr id="29" name="TextBox 6">
            <a:extLst>
              <a:ext uri="{FF2B5EF4-FFF2-40B4-BE49-F238E27FC236}">
                <a16:creationId xmlns="" xmlns:a16="http://schemas.microsoft.com/office/drawing/2014/main" id="{669C89C5-F8FF-6D9F-9BCC-AEF6233B1E63}"/>
              </a:ext>
            </a:extLst>
          </p:cNvPr>
          <p:cNvSpPr/>
          <p:nvPr/>
        </p:nvSpPr>
        <p:spPr>
          <a:xfrm>
            <a:off x="5256000" y="4298634"/>
            <a:ext cx="1503466" cy="1445096"/>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dirty="0">
                <a:solidFill>
                  <a:schemeClr val="lt1"/>
                </a:solidFill>
                <a:effectLst/>
                <a:uFillTx/>
                <a:latin typeface="Calibri"/>
              </a:rPr>
              <a:t>Pre-Fire</a:t>
            </a:r>
            <a:endParaRPr lang="en-US" sz="2200" b="0" u="none" strike="noStrike" dirty="0">
              <a:solidFill>
                <a:srgbClr val="FFFFFF"/>
              </a:solidFill>
              <a:effectLst/>
              <a:uFillTx/>
              <a:latin typeface="Arial"/>
            </a:endParaRPr>
          </a:p>
          <a:p>
            <a:pPr algn="ctr" defTabSz="1097280">
              <a:lnSpc>
                <a:spcPct val="100000"/>
              </a:lnSpc>
            </a:pPr>
            <a:r>
              <a:rPr lang="en-US" sz="2200" b="1" u="none" strike="noStrike" dirty="0" smtClean="0">
                <a:solidFill>
                  <a:schemeClr val="lt1"/>
                </a:solidFill>
                <a:effectLst/>
                <a:uFillTx/>
                <a:latin typeface="Calibri"/>
              </a:rPr>
              <a:t>Heartwood</a:t>
            </a:r>
          </a:p>
          <a:p>
            <a:pPr algn="ctr" defTabSz="1097280">
              <a:lnSpc>
                <a:spcPct val="100000"/>
              </a:lnSpc>
            </a:pPr>
            <a:r>
              <a:rPr lang="en-US" sz="2200" b="1" dirty="0" smtClean="0">
                <a:solidFill>
                  <a:schemeClr val="lt1"/>
                </a:solidFill>
                <a:latin typeface="Calibri"/>
              </a:rPr>
              <a:t>Totally</a:t>
            </a:r>
          </a:p>
          <a:p>
            <a:pPr algn="ctr" defTabSz="1097280">
              <a:lnSpc>
                <a:spcPct val="100000"/>
              </a:lnSpc>
            </a:pPr>
            <a:r>
              <a:rPr lang="en-US" sz="2200" b="1" u="none" strike="noStrike" dirty="0" smtClean="0">
                <a:solidFill>
                  <a:schemeClr val="lt1"/>
                </a:solidFill>
                <a:effectLst/>
                <a:uFillTx/>
                <a:latin typeface="Calibri"/>
              </a:rPr>
              <a:t>Intact</a:t>
            </a:r>
            <a:endParaRPr lang="en-US" sz="2200" b="0" u="none" strike="noStrike" dirty="0">
              <a:solidFill>
                <a:srgbClr val="FFFFFF"/>
              </a:solidFill>
              <a:effectLst/>
              <a:uFillTx/>
              <a:latin typeface="Arial"/>
            </a:endParaRPr>
          </a:p>
        </p:txBody>
      </p:sp>
    </p:spTree>
    <p:extLst>
      <p:ext uri="{BB962C8B-B14F-4D97-AF65-F5344CB8AC3E}">
        <p14:creationId xmlns="" xmlns:p14="http://schemas.microsoft.com/office/powerpoint/2010/main" val="335388550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9" name="Picture 2" descr="G:\Photos\Cell Phone Photos\2024\5-24\PXL_20240510_160320813.jpg"/>
          <p:cNvPicPr/>
          <p:nvPr/>
        </p:nvPicPr>
        <p:blipFill>
          <a:blip r:embed="rId3"/>
          <a:stretch/>
        </p:blipFill>
        <p:spPr>
          <a:xfrm rot="5400000">
            <a:off x="1372140" y="-1372140"/>
            <a:ext cx="8228520" cy="10972800"/>
          </a:xfrm>
          <a:prstGeom prst="rect">
            <a:avLst/>
          </a:prstGeom>
          <a:noFill/>
          <a:ln w="0">
            <a:noFill/>
          </a:ln>
        </p:spPr>
      </p:pic>
      <p:pic>
        <p:nvPicPr>
          <p:cNvPr id="510" name="Picture 3"/>
          <p:cNvPicPr/>
          <p:nvPr/>
        </p:nvPicPr>
        <p:blipFill>
          <a:blip r:embed="rId4"/>
          <a:stretch/>
        </p:blipFill>
        <p:spPr>
          <a:xfrm>
            <a:off x="10635480" y="7647840"/>
            <a:ext cx="275400" cy="461160"/>
          </a:xfrm>
          <a:prstGeom prst="rect">
            <a:avLst/>
          </a:prstGeom>
          <a:noFill/>
          <a:ln w="9525">
            <a:noFill/>
          </a:ln>
        </p:spPr>
      </p:pic>
      <p:pic>
        <p:nvPicPr>
          <p:cNvPr id="511" name="Picture 3"/>
          <p:cNvPicPr/>
          <p:nvPr/>
        </p:nvPicPr>
        <p:blipFill>
          <a:blip r:embed="rId4"/>
          <a:stretch/>
        </p:blipFill>
        <p:spPr>
          <a:xfrm>
            <a:off x="10635480" y="7627320"/>
            <a:ext cx="275400" cy="461160"/>
          </a:xfrm>
          <a:prstGeom prst="rect">
            <a:avLst/>
          </a:prstGeom>
          <a:noFill/>
          <a:ln w="9525">
            <a:noFill/>
          </a:ln>
        </p:spPr>
      </p:pic>
      <p:sp>
        <p:nvSpPr>
          <p:cNvPr id="517" name="Arc 9"/>
          <p:cNvSpPr/>
          <p:nvPr/>
        </p:nvSpPr>
        <p:spPr>
          <a:xfrm rot="6720600">
            <a:off x="4149720" y="3029400"/>
            <a:ext cx="3672720" cy="3941280"/>
          </a:xfrm>
          <a:prstGeom prst="arc">
            <a:avLst>
              <a:gd name="adj1" fmla="val 13912917"/>
              <a:gd name="adj2" fmla="val 21291750"/>
            </a:avLst>
          </a:prstGeom>
          <a:noFill/>
          <a:ln w="63500">
            <a:solidFill>
              <a:srgbClr val="C0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2" name="Freeform 23"/>
          <p:cNvSpPr/>
          <p:nvPr/>
        </p:nvSpPr>
        <p:spPr>
          <a:xfrm>
            <a:off x="4219200" y="2847600"/>
            <a:ext cx="3628080" cy="1612080"/>
          </a:xfrm>
          <a:custGeom>
            <a:avLst/>
            <a:gdLst>
              <a:gd name="textAreaLeft" fmla="*/ 0 w 3628080"/>
              <a:gd name="textAreaRight" fmla="*/ 3629160 w 3628080"/>
              <a:gd name="textAreaTop" fmla="*/ 0 h 1612080"/>
              <a:gd name="textAreaBottom" fmla="*/ 1613160 h 1612080"/>
              <a:gd name="GluePoint1X" fmla="*/ 0 w 3629241"/>
              <a:gd name="GluePoint1Y" fmla="*/ 829850 h 1612996"/>
              <a:gd name="GluePoint2X" fmla="*/ 632565 w 3629241"/>
              <a:gd name="GluePoint2Y" fmla="*/ 216075 h 1612996"/>
              <a:gd name="GluePoint3X" fmla="*/ 1208762 w 3629241"/>
              <a:gd name="GluePoint3Y" fmla="*/ 15658 h 1612996"/>
              <a:gd name="GluePoint4X" fmla="*/ 2248422 w 3629241"/>
              <a:gd name="GluePoint4Y" fmla="*/ 122129 h 1612996"/>
              <a:gd name="GluePoint5X" fmla="*/ 2799567 w 3629241"/>
              <a:gd name="GluePoint5Y" fmla="*/ 341335 h 1612996"/>
              <a:gd name="GluePoint6X" fmla="*/ 3344449 w 3629241"/>
              <a:gd name="GluePoint6Y" fmla="*/ 1030266 h 1612996"/>
              <a:gd name="GluePoint7X" fmla="*/ 3629241 w 3629241"/>
              <a:gd name="GluePoint7Y" fmla="*/ 1612996 h 1612996"/>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Lst>
            <a:rect l="textAreaLeft" t="textAreaTop" r="textAreaRight" b="textAreaBottom"/>
            <a:pathLst>
              <a:path w="3629241" h="1612996">
                <a:moveTo>
                  <a:pt x="0" y="829850"/>
                </a:moveTo>
                <a:cubicBezTo>
                  <a:pt x="215552" y="590812"/>
                  <a:pt x="431105" y="351774"/>
                  <a:pt x="632565" y="216075"/>
                </a:cubicBezTo>
                <a:cubicBezTo>
                  <a:pt x="834025" y="80376"/>
                  <a:pt x="939453" y="31316"/>
                  <a:pt x="1208762" y="15658"/>
                </a:cubicBezTo>
                <a:cubicBezTo>
                  <a:pt x="1478071" y="0"/>
                  <a:pt x="1983288" y="67850"/>
                  <a:pt x="2248422" y="122129"/>
                </a:cubicBezTo>
                <a:cubicBezTo>
                  <a:pt x="2513556" y="176408"/>
                  <a:pt x="2616896" y="189979"/>
                  <a:pt x="2799567" y="341335"/>
                </a:cubicBezTo>
                <a:cubicBezTo>
                  <a:pt x="2982238" y="492691"/>
                  <a:pt x="3206170" y="818323"/>
                  <a:pt x="3344449" y="1030266"/>
                </a:cubicBezTo>
                <a:cubicBezTo>
                  <a:pt x="3482728" y="1242210"/>
                  <a:pt x="3504967" y="1448666"/>
                  <a:pt x="3629241" y="1612996"/>
                </a:cubicBezTo>
              </a:path>
            </a:pathLst>
          </a:custGeom>
          <a:noFill/>
          <a:ln w="92075">
            <a:solidFill>
              <a:srgbClr val="00CC99"/>
            </a:solidFill>
            <a:prstDash val="dashDot"/>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13" name="Straight Connector 31"/>
          <p:cNvCxnSpPr/>
          <p:nvPr/>
        </p:nvCxnSpPr>
        <p:spPr>
          <a:xfrm>
            <a:off x="4564440" y="3365640"/>
            <a:ext cx="692280" cy="692280"/>
          </a:xfrm>
          <a:prstGeom prst="straightConnector1">
            <a:avLst/>
          </a:prstGeom>
          <a:ln w="38100">
            <a:solidFill>
              <a:srgbClr val="FFFFFF"/>
            </a:solidFill>
            <a:prstDash val="sysDot"/>
            <a:round/>
          </a:ln>
        </p:spPr>
      </p:cxnSp>
      <p:cxnSp>
        <p:nvCxnSpPr>
          <p:cNvPr id="14" name="Straight Connector 32"/>
          <p:cNvCxnSpPr/>
          <p:nvPr/>
        </p:nvCxnSpPr>
        <p:spPr>
          <a:xfrm flipH="1">
            <a:off x="7041600" y="4345200"/>
            <a:ext cx="922680" cy="445320"/>
          </a:xfrm>
          <a:prstGeom prst="straightConnector1">
            <a:avLst/>
          </a:prstGeom>
          <a:ln w="38100">
            <a:solidFill>
              <a:srgbClr val="FFFFFF"/>
            </a:solidFill>
            <a:prstDash val="sysDot"/>
            <a:round/>
          </a:ln>
        </p:spPr>
      </p:cxnSp>
    </p:spTree>
    <p:extLst>
      <p:ext uri="{BB962C8B-B14F-4D97-AF65-F5344CB8AC3E}">
        <p14:creationId xmlns="" xmlns:p14="http://schemas.microsoft.com/office/powerpoint/2010/main" val="3353885500"/>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9" name="Picture 2" descr="G:\Photos\Cell Phone Photos\2024\5-24\PXL_20240510_160320813.jpg"/>
          <p:cNvPicPr/>
          <p:nvPr/>
        </p:nvPicPr>
        <p:blipFill>
          <a:blip r:embed="rId3"/>
          <a:stretch/>
        </p:blipFill>
        <p:spPr>
          <a:xfrm rot="5400000">
            <a:off x="1372140" y="-1372140"/>
            <a:ext cx="8228520" cy="10972800"/>
          </a:xfrm>
          <a:prstGeom prst="rect">
            <a:avLst/>
          </a:prstGeom>
          <a:noFill/>
          <a:ln w="0">
            <a:noFill/>
          </a:ln>
        </p:spPr>
      </p:pic>
      <p:pic>
        <p:nvPicPr>
          <p:cNvPr id="510" name="Picture 3"/>
          <p:cNvPicPr/>
          <p:nvPr/>
        </p:nvPicPr>
        <p:blipFill>
          <a:blip r:embed="rId4"/>
          <a:stretch/>
        </p:blipFill>
        <p:spPr>
          <a:xfrm>
            <a:off x="10635480" y="7647840"/>
            <a:ext cx="275400" cy="461160"/>
          </a:xfrm>
          <a:prstGeom prst="rect">
            <a:avLst/>
          </a:prstGeom>
          <a:noFill/>
          <a:ln w="9525">
            <a:noFill/>
          </a:ln>
        </p:spPr>
      </p:pic>
      <p:pic>
        <p:nvPicPr>
          <p:cNvPr id="511" name="Picture 3"/>
          <p:cNvPicPr/>
          <p:nvPr/>
        </p:nvPicPr>
        <p:blipFill>
          <a:blip r:embed="rId4"/>
          <a:stretch/>
        </p:blipFill>
        <p:spPr>
          <a:xfrm>
            <a:off x="10635480" y="7627320"/>
            <a:ext cx="275400" cy="461160"/>
          </a:xfrm>
          <a:prstGeom prst="rect">
            <a:avLst/>
          </a:prstGeom>
          <a:noFill/>
          <a:ln w="9525">
            <a:noFill/>
          </a:ln>
        </p:spPr>
      </p:pic>
      <p:sp>
        <p:nvSpPr>
          <p:cNvPr id="517" name="Arc 9"/>
          <p:cNvSpPr/>
          <p:nvPr/>
        </p:nvSpPr>
        <p:spPr>
          <a:xfrm rot="6720600">
            <a:off x="4149720" y="3029400"/>
            <a:ext cx="3672720" cy="3941280"/>
          </a:xfrm>
          <a:prstGeom prst="arc">
            <a:avLst>
              <a:gd name="adj1" fmla="val 13912917"/>
              <a:gd name="adj2" fmla="val 21291750"/>
            </a:avLst>
          </a:prstGeom>
          <a:noFill/>
          <a:ln w="63500">
            <a:solidFill>
              <a:srgbClr val="C0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11" name="Freeform 10"/>
          <p:cNvSpPr/>
          <p:nvPr/>
        </p:nvSpPr>
        <p:spPr>
          <a:xfrm>
            <a:off x="3902597" y="2847373"/>
            <a:ext cx="4450466" cy="1815296"/>
          </a:xfrm>
          <a:custGeom>
            <a:avLst/>
            <a:gdLst>
              <a:gd name="connsiteX0" fmla="*/ 1641676 w 4450466"/>
              <a:gd name="connsiteY0" fmla="*/ 121533 h 1815296"/>
              <a:gd name="connsiteX1" fmla="*/ 1664826 w 4450466"/>
              <a:gd name="connsiteY1" fmla="*/ 491923 h 1815296"/>
              <a:gd name="connsiteX2" fmla="*/ 1745849 w 4450466"/>
              <a:gd name="connsiteY2" fmla="*/ 572946 h 1815296"/>
              <a:gd name="connsiteX3" fmla="*/ 2278284 w 4450466"/>
              <a:gd name="connsiteY3" fmla="*/ 538222 h 1815296"/>
              <a:gd name="connsiteX4" fmla="*/ 2949616 w 4450466"/>
              <a:gd name="connsiteY4" fmla="*/ 908612 h 1815296"/>
              <a:gd name="connsiteX5" fmla="*/ 3331580 w 4450466"/>
              <a:gd name="connsiteY5" fmla="*/ 1140105 h 1815296"/>
              <a:gd name="connsiteX6" fmla="*/ 3678821 w 4450466"/>
              <a:gd name="connsiteY6" fmla="*/ 1070657 h 1815296"/>
              <a:gd name="connsiteX7" fmla="*/ 3852441 w 4450466"/>
              <a:gd name="connsiteY7" fmla="*/ 943336 h 1815296"/>
              <a:gd name="connsiteX8" fmla="*/ 4419600 w 4450466"/>
              <a:gd name="connsiteY8" fmla="*/ 1684116 h 1815296"/>
              <a:gd name="connsiteX9" fmla="*/ 3667246 w 4450466"/>
              <a:gd name="connsiteY9" fmla="*/ 1730414 h 1815296"/>
              <a:gd name="connsiteX10" fmla="*/ 2822294 w 4450466"/>
              <a:gd name="connsiteY10" fmla="*/ 1221128 h 1815296"/>
              <a:gd name="connsiteX11" fmla="*/ 2069940 w 4450466"/>
              <a:gd name="connsiteY11" fmla="*/ 943336 h 1815296"/>
              <a:gd name="connsiteX12" fmla="*/ 1444907 w 4450466"/>
              <a:gd name="connsiteY12" fmla="*/ 966485 h 1815296"/>
              <a:gd name="connsiteX13" fmla="*/ 958770 w 4450466"/>
              <a:gd name="connsiteY13" fmla="*/ 804440 h 1815296"/>
              <a:gd name="connsiteX14" fmla="*/ 553656 w 4450466"/>
              <a:gd name="connsiteY14" fmla="*/ 978060 h 1815296"/>
              <a:gd name="connsiteX15" fmla="*/ 32795 w 4450466"/>
              <a:gd name="connsiteY15" fmla="*/ 758141 h 1815296"/>
              <a:gd name="connsiteX16" fmla="*/ 356887 w 4450466"/>
              <a:gd name="connsiteY16" fmla="*/ 468774 h 1815296"/>
              <a:gd name="connsiteX17" fmla="*/ 889322 w 4450466"/>
              <a:gd name="connsiteY17" fmla="*/ 75235 h 1815296"/>
              <a:gd name="connsiteX18" fmla="*/ 1375459 w 4450466"/>
              <a:gd name="connsiteY18" fmla="*/ 17361 h 1815296"/>
              <a:gd name="connsiteX19" fmla="*/ 1630102 w 4450466"/>
              <a:gd name="connsiteY19" fmla="*/ 5786 h 1815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50466" h="1815296">
                <a:moveTo>
                  <a:pt x="1641676" y="121533"/>
                </a:moveTo>
                <a:cubicBezTo>
                  <a:pt x="1644570" y="269110"/>
                  <a:pt x="1647464" y="416688"/>
                  <a:pt x="1664826" y="491923"/>
                </a:cubicBezTo>
                <a:cubicBezTo>
                  <a:pt x="1682188" y="567159"/>
                  <a:pt x="1643606" y="565230"/>
                  <a:pt x="1745849" y="572946"/>
                </a:cubicBezTo>
                <a:cubicBezTo>
                  <a:pt x="1848092" y="580662"/>
                  <a:pt x="2077656" y="482278"/>
                  <a:pt x="2278284" y="538222"/>
                </a:cubicBezTo>
                <a:cubicBezTo>
                  <a:pt x="2478912" y="594166"/>
                  <a:pt x="2774067" y="808298"/>
                  <a:pt x="2949616" y="908612"/>
                </a:cubicBezTo>
                <a:cubicBezTo>
                  <a:pt x="3125165" y="1008926"/>
                  <a:pt x="3210046" y="1113098"/>
                  <a:pt x="3331580" y="1140105"/>
                </a:cubicBezTo>
                <a:cubicBezTo>
                  <a:pt x="3453114" y="1167112"/>
                  <a:pt x="3592011" y="1103452"/>
                  <a:pt x="3678821" y="1070657"/>
                </a:cubicBezTo>
                <a:cubicBezTo>
                  <a:pt x="3765631" y="1037862"/>
                  <a:pt x="3728978" y="841093"/>
                  <a:pt x="3852441" y="943336"/>
                </a:cubicBezTo>
                <a:cubicBezTo>
                  <a:pt x="3975904" y="1045579"/>
                  <a:pt x="4450466" y="1552936"/>
                  <a:pt x="4419600" y="1684116"/>
                </a:cubicBezTo>
                <a:cubicBezTo>
                  <a:pt x="4388734" y="1815296"/>
                  <a:pt x="3933464" y="1807579"/>
                  <a:pt x="3667246" y="1730414"/>
                </a:cubicBezTo>
                <a:cubicBezTo>
                  <a:pt x="3401028" y="1653249"/>
                  <a:pt x="3088512" y="1352308"/>
                  <a:pt x="2822294" y="1221128"/>
                </a:cubicBezTo>
                <a:cubicBezTo>
                  <a:pt x="2556076" y="1089948"/>
                  <a:pt x="2299504" y="985776"/>
                  <a:pt x="2069940" y="943336"/>
                </a:cubicBezTo>
                <a:cubicBezTo>
                  <a:pt x="1840376" y="900896"/>
                  <a:pt x="1630102" y="989634"/>
                  <a:pt x="1444907" y="966485"/>
                </a:cubicBezTo>
                <a:cubicBezTo>
                  <a:pt x="1259712" y="943336"/>
                  <a:pt x="1107312" y="802511"/>
                  <a:pt x="958770" y="804440"/>
                </a:cubicBezTo>
                <a:cubicBezTo>
                  <a:pt x="810228" y="806369"/>
                  <a:pt x="707985" y="985776"/>
                  <a:pt x="553656" y="978060"/>
                </a:cubicBezTo>
                <a:cubicBezTo>
                  <a:pt x="399327" y="970344"/>
                  <a:pt x="65590" y="843022"/>
                  <a:pt x="32795" y="758141"/>
                </a:cubicBezTo>
                <a:cubicBezTo>
                  <a:pt x="0" y="673260"/>
                  <a:pt x="214133" y="582592"/>
                  <a:pt x="356887" y="468774"/>
                </a:cubicBezTo>
                <a:cubicBezTo>
                  <a:pt x="499642" y="354956"/>
                  <a:pt x="719560" y="150470"/>
                  <a:pt x="889322" y="75235"/>
                </a:cubicBezTo>
                <a:cubicBezTo>
                  <a:pt x="1059084" y="0"/>
                  <a:pt x="1251996" y="28936"/>
                  <a:pt x="1375459" y="17361"/>
                </a:cubicBezTo>
                <a:cubicBezTo>
                  <a:pt x="1498922" y="5786"/>
                  <a:pt x="1564512" y="5786"/>
                  <a:pt x="1630102" y="5786"/>
                </a:cubicBezTo>
              </a:path>
            </a:pathLst>
          </a:cu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 xmlns:p14="http://schemas.microsoft.com/office/powerpoint/2010/main" val="3353885500"/>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6" name="Picture 2" descr="G:\Photos\Cell Phone Photos\2024\5-24\PXL_20240510_160320813.jpg"/>
          <p:cNvPicPr/>
          <p:nvPr/>
        </p:nvPicPr>
        <p:blipFill>
          <a:blip r:embed="rId3"/>
          <a:stretch/>
        </p:blipFill>
        <p:spPr>
          <a:xfrm rot="5400000">
            <a:off x="1351080" y="-1349280"/>
            <a:ext cx="8228520" cy="10928880"/>
          </a:xfrm>
          <a:prstGeom prst="rect">
            <a:avLst/>
          </a:prstGeom>
          <a:noFill/>
          <a:ln w="0">
            <a:noFill/>
          </a:ln>
        </p:spPr>
      </p:pic>
      <p:pic>
        <p:nvPicPr>
          <p:cNvPr id="30" name="Picture 29">
            <a:extLst>
              <a:ext uri="{FF2B5EF4-FFF2-40B4-BE49-F238E27FC236}">
                <a16:creationId xmlns="" xmlns:a16="http://schemas.microsoft.com/office/drawing/2014/main" id="{041F77AB-9687-9F36-3CB0-778B5F9338AE}"/>
              </a:ext>
            </a:extLst>
          </p:cNvPr>
          <p:cNvPicPr>
            <a:picLocks noChangeAspect="1"/>
          </p:cNvPicPr>
          <p:nvPr/>
        </p:nvPicPr>
        <p:blipFill>
          <a:blip r:embed="rId4"/>
          <a:srcRect t="556"/>
          <a:stretch>
            <a:fillRect/>
          </a:stretch>
        </p:blipFill>
        <p:spPr>
          <a:xfrm>
            <a:off x="0" y="-5787"/>
            <a:ext cx="10972800" cy="8220402"/>
          </a:xfrm>
          <a:prstGeom prst="rect">
            <a:avLst/>
          </a:prstGeom>
        </p:spPr>
      </p:pic>
      <p:sp>
        <p:nvSpPr>
          <p:cNvPr id="31" name="TextBox 71">
            <a:extLst>
              <a:ext uri="{FF2B5EF4-FFF2-40B4-BE49-F238E27FC236}">
                <a16:creationId xmlns="" xmlns:a16="http://schemas.microsoft.com/office/drawing/2014/main" id="{C874CCA7-57D5-9B7F-6D26-47FEF9B206E6}"/>
              </a:ext>
            </a:extLst>
          </p:cNvPr>
          <p:cNvSpPr/>
          <p:nvPr/>
        </p:nvSpPr>
        <p:spPr>
          <a:xfrm>
            <a:off x="3495960" y="2213640"/>
            <a:ext cx="88200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effectLst/>
                <a:uFillTx/>
                <a:latin typeface="Calibri"/>
              </a:rPr>
              <a:t>Brown</a:t>
            </a:r>
            <a:endParaRPr lang="en-US" sz="2000" b="0" u="none" strike="noStrike" dirty="0">
              <a:effectLst/>
              <a:uFillTx/>
              <a:latin typeface="Arial"/>
            </a:endParaRPr>
          </a:p>
          <a:p>
            <a:pPr algn="ctr" defTabSz="1097280">
              <a:lnSpc>
                <a:spcPct val="100000"/>
              </a:lnSpc>
            </a:pPr>
            <a:r>
              <a:rPr lang="en-US" sz="2000" b="1" u="none" strike="noStrike" dirty="0">
                <a:effectLst/>
                <a:uFillTx/>
                <a:latin typeface="Calibri"/>
              </a:rPr>
              <a:t>Rot</a:t>
            </a:r>
            <a:endParaRPr lang="en-US" sz="2000" b="0" u="none" strike="noStrike" dirty="0">
              <a:effectLst/>
              <a:uFillTx/>
              <a:latin typeface="Arial"/>
            </a:endParaRPr>
          </a:p>
        </p:txBody>
      </p:sp>
      <p:sp>
        <p:nvSpPr>
          <p:cNvPr id="32" name="TextBox 71">
            <a:extLst>
              <a:ext uri="{FF2B5EF4-FFF2-40B4-BE49-F238E27FC236}">
                <a16:creationId xmlns="" xmlns:a16="http://schemas.microsoft.com/office/drawing/2014/main" id="{C874CCA7-57D5-9B7F-6D26-47FEF9B206E6}"/>
              </a:ext>
            </a:extLst>
          </p:cNvPr>
          <p:cNvSpPr/>
          <p:nvPr/>
        </p:nvSpPr>
        <p:spPr>
          <a:xfrm>
            <a:off x="8550220" y="3969126"/>
            <a:ext cx="880218" cy="1014209"/>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smtClean="0">
                <a:effectLst/>
                <a:uFillTx/>
                <a:latin typeface="Calibri"/>
              </a:rPr>
              <a:t>More </a:t>
            </a:r>
          </a:p>
          <a:p>
            <a:pPr algn="ctr" defTabSz="1097280">
              <a:lnSpc>
                <a:spcPct val="100000"/>
              </a:lnSpc>
            </a:pPr>
            <a:r>
              <a:rPr lang="en-US" sz="2000" b="1" u="none" strike="noStrike" dirty="0" smtClean="0">
                <a:effectLst/>
                <a:uFillTx/>
                <a:latin typeface="Calibri"/>
              </a:rPr>
              <a:t>Brown</a:t>
            </a:r>
            <a:endParaRPr lang="en-US" sz="2000" b="0" u="none" strike="noStrike" dirty="0">
              <a:effectLst/>
              <a:uFillTx/>
              <a:latin typeface="Arial"/>
            </a:endParaRPr>
          </a:p>
          <a:p>
            <a:pPr algn="ctr" defTabSz="1097280">
              <a:lnSpc>
                <a:spcPct val="100000"/>
              </a:lnSpc>
            </a:pPr>
            <a:r>
              <a:rPr lang="en-US" sz="2000" b="1" u="none" strike="noStrike" dirty="0">
                <a:effectLst/>
                <a:uFillTx/>
                <a:latin typeface="Calibri"/>
              </a:rPr>
              <a:t>Rot</a:t>
            </a:r>
            <a:endParaRPr lang="en-US" sz="2000" b="0" u="none" strike="noStrike" dirty="0">
              <a:effectLst/>
              <a:uFillTx/>
              <a:latin typeface="Arial"/>
            </a:endParaRPr>
          </a:p>
        </p:txBody>
      </p:sp>
      <p:sp>
        <p:nvSpPr>
          <p:cNvPr id="33" name="TextBox 71">
            <a:extLst>
              <a:ext uri="{FF2B5EF4-FFF2-40B4-BE49-F238E27FC236}">
                <a16:creationId xmlns="" xmlns:a16="http://schemas.microsoft.com/office/drawing/2014/main" id="{C874CCA7-57D5-9B7F-6D26-47FEF9B206E6}"/>
              </a:ext>
            </a:extLst>
          </p:cNvPr>
          <p:cNvSpPr/>
          <p:nvPr/>
        </p:nvSpPr>
        <p:spPr>
          <a:xfrm>
            <a:off x="2081914" y="4086801"/>
            <a:ext cx="1012114" cy="1014209"/>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smtClean="0">
                <a:effectLst/>
                <a:uFillTx/>
                <a:latin typeface="Calibri"/>
              </a:rPr>
              <a:t>Lots of  </a:t>
            </a:r>
          </a:p>
          <a:p>
            <a:pPr algn="ctr" defTabSz="1097280">
              <a:lnSpc>
                <a:spcPct val="100000"/>
              </a:lnSpc>
            </a:pPr>
            <a:r>
              <a:rPr lang="en-US" sz="2000" b="1" u="none" strike="noStrike" dirty="0" smtClean="0">
                <a:effectLst/>
                <a:uFillTx/>
                <a:latin typeface="Calibri"/>
              </a:rPr>
              <a:t>Brown</a:t>
            </a:r>
            <a:endParaRPr lang="en-US" sz="2000" b="0" u="none" strike="noStrike" dirty="0">
              <a:effectLst/>
              <a:uFillTx/>
              <a:latin typeface="Arial"/>
            </a:endParaRPr>
          </a:p>
          <a:p>
            <a:pPr algn="ctr" defTabSz="1097280">
              <a:lnSpc>
                <a:spcPct val="100000"/>
              </a:lnSpc>
            </a:pPr>
            <a:r>
              <a:rPr lang="en-US" sz="2000" b="1" u="none" strike="noStrike" dirty="0">
                <a:effectLst/>
                <a:uFillTx/>
                <a:latin typeface="Calibri"/>
              </a:rPr>
              <a:t>Rot</a:t>
            </a:r>
            <a:endParaRPr lang="en-US" sz="2000" b="0" u="none" strike="noStrike" dirty="0">
              <a:effectLst/>
              <a:uFillTx/>
              <a:latin typeface="Arial"/>
            </a:endParaRPr>
          </a:p>
        </p:txBody>
      </p:sp>
      <p:sp>
        <p:nvSpPr>
          <p:cNvPr id="34" name="TextBox 71">
            <a:extLst>
              <a:ext uri="{FF2B5EF4-FFF2-40B4-BE49-F238E27FC236}">
                <a16:creationId xmlns="" xmlns:a16="http://schemas.microsoft.com/office/drawing/2014/main" id="{C874CCA7-57D5-9B7F-6D26-47FEF9B206E6}"/>
              </a:ext>
            </a:extLst>
          </p:cNvPr>
          <p:cNvSpPr/>
          <p:nvPr/>
        </p:nvSpPr>
        <p:spPr>
          <a:xfrm>
            <a:off x="3973480" y="4565680"/>
            <a:ext cx="88200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effectLst/>
                <a:uFillTx/>
                <a:latin typeface="Calibri"/>
              </a:rPr>
              <a:t>Brown</a:t>
            </a:r>
            <a:endParaRPr lang="en-US" sz="2000" b="0" u="none" strike="noStrike" dirty="0">
              <a:effectLst/>
              <a:uFillTx/>
              <a:latin typeface="Arial"/>
            </a:endParaRPr>
          </a:p>
          <a:p>
            <a:pPr algn="ctr" defTabSz="1097280">
              <a:lnSpc>
                <a:spcPct val="100000"/>
              </a:lnSpc>
            </a:pPr>
            <a:r>
              <a:rPr lang="en-US" sz="2000" b="1" u="none" strike="noStrike" dirty="0">
                <a:effectLst/>
                <a:uFillTx/>
                <a:latin typeface="Calibri"/>
              </a:rPr>
              <a:t>Rot</a:t>
            </a:r>
            <a:endParaRPr lang="en-US" sz="2000" b="0" u="none" strike="noStrike" dirty="0">
              <a:effectLst/>
              <a:uFillTx/>
              <a:latin typeface="Arial"/>
            </a:endParaRP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6" name="Picture 2" descr="G:\Photos\Cell Phone Photos\2024\5-24\PXL_20240510_160320813.jpg"/>
          <p:cNvPicPr/>
          <p:nvPr/>
        </p:nvPicPr>
        <p:blipFill>
          <a:blip r:embed="rId3"/>
          <a:stretch/>
        </p:blipFill>
        <p:spPr>
          <a:xfrm rot="5400000">
            <a:off x="1393920" y="-1349280"/>
            <a:ext cx="8228520" cy="10928880"/>
          </a:xfrm>
          <a:prstGeom prst="rect">
            <a:avLst/>
          </a:prstGeom>
          <a:noFill/>
          <a:ln w="0">
            <a:noFill/>
          </a:ln>
        </p:spPr>
      </p:pic>
      <p:sp>
        <p:nvSpPr>
          <p:cNvPr id="587" name="object 8"/>
          <p:cNvSpPr/>
          <p:nvPr/>
        </p:nvSpPr>
        <p:spPr>
          <a:xfrm>
            <a:off x="67320" y="7999920"/>
            <a:ext cx="1008720" cy="15228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000" b="1" u="none" strike="noStrike">
                <a:solidFill>
                  <a:srgbClr val="FFFFFF"/>
                </a:solidFill>
                <a:effectLst/>
                <a:uFillTx/>
                <a:latin typeface="Arial"/>
              </a:rPr>
              <a:t>December</a:t>
            </a:r>
            <a:r>
              <a:rPr lang="en-US" sz="1000" b="1" u="none" strike="noStrike" spc="-11">
                <a:solidFill>
                  <a:srgbClr val="FFFFFF"/>
                </a:solidFill>
                <a:effectLst/>
                <a:uFillTx/>
                <a:latin typeface="Arial"/>
              </a:rPr>
              <a:t> 2015</a:t>
            </a:r>
            <a:endParaRPr lang="en-US" sz="1000" b="0" u="none" strike="noStrike">
              <a:solidFill>
                <a:srgbClr val="FFFFFF"/>
              </a:solidFill>
              <a:effectLst/>
              <a:uFillTx/>
              <a:latin typeface="Arial"/>
            </a:endParaRPr>
          </a:p>
        </p:txBody>
      </p:sp>
      <p:sp>
        <p:nvSpPr>
          <p:cNvPr id="588" name="Freeform 48"/>
          <p:cNvSpPr/>
          <p:nvPr/>
        </p:nvSpPr>
        <p:spPr>
          <a:xfrm rot="255000">
            <a:off x="3869640" y="3438000"/>
            <a:ext cx="583920" cy="2475360"/>
          </a:xfrm>
          <a:custGeom>
            <a:avLst/>
            <a:gdLst>
              <a:gd name="textAreaLeft" fmla="*/ 0 w 583920"/>
              <a:gd name="textAreaRight" fmla="*/ 585000 w 583920"/>
              <a:gd name="textAreaTop" fmla="*/ 0 h 2475360"/>
              <a:gd name="textAreaBottom" fmla="*/ 2476440 h 2475360"/>
              <a:gd name="GluePoint1X" fmla="*/ 513292 w 513292"/>
              <a:gd name="GluePoint1Y" fmla="*/ 2476500 h 2476500"/>
              <a:gd name="GluePoint2X" fmla="*/ 183092 w 513292"/>
              <a:gd name="GluePoint2Y" fmla="*/ 1892300 h 2476500"/>
              <a:gd name="GluePoint3X" fmla="*/ 24342 w 513292"/>
              <a:gd name="GluePoint3Y" fmla="*/ 1460500 h 2476500"/>
              <a:gd name="GluePoint4X" fmla="*/ 37042 w 513292"/>
              <a:gd name="GluePoint4Y" fmla="*/ 952500 h 2476500"/>
              <a:gd name="GluePoint5X" fmla="*/ 157692 w 513292"/>
              <a:gd name="GluePoint5Y" fmla="*/ 514350 h 2476500"/>
              <a:gd name="GluePoint6X" fmla="*/ 373592 w 513292"/>
              <a:gd name="GluePoint6Y" fmla="*/ 0 h 2476500"/>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Lst>
            <a:rect l="textAreaLeft" t="textAreaTop" r="textAreaRight" b="textAreaBottom"/>
            <a:pathLst>
              <a:path w="513292" h="2476500">
                <a:moveTo>
                  <a:pt x="513292" y="2476500"/>
                </a:moveTo>
                <a:cubicBezTo>
                  <a:pt x="388938" y="2269066"/>
                  <a:pt x="264584" y="2061633"/>
                  <a:pt x="183092" y="1892300"/>
                </a:cubicBezTo>
                <a:cubicBezTo>
                  <a:pt x="101600" y="1722967"/>
                  <a:pt x="48684" y="1617133"/>
                  <a:pt x="24342" y="1460500"/>
                </a:cubicBezTo>
                <a:cubicBezTo>
                  <a:pt x="0" y="1303867"/>
                  <a:pt x="14817" y="1110191"/>
                  <a:pt x="37042" y="952500"/>
                </a:cubicBezTo>
                <a:cubicBezTo>
                  <a:pt x="59267" y="794809"/>
                  <a:pt x="101600" y="673100"/>
                  <a:pt x="157692" y="514350"/>
                </a:cubicBezTo>
                <a:cubicBezTo>
                  <a:pt x="213784" y="355600"/>
                  <a:pt x="293688" y="177800"/>
                  <a:pt x="373592" y="0"/>
                </a:cubicBezTo>
              </a:path>
            </a:pathLst>
          </a:custGeom>
          <a:noFill/>
          <a:ln w="63500">
            <a:solidFill>
              <a:srgbClr val="FFFFFF"/>
            </a:solidFill>
            <a:prstDash val="dashDot"/>
            <a:round/>
            <a:headEnd type="triangle" w="med" len="me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pic>
        <p:nvPicPr>
          <p:cNvPr id="589" name="Picture 3"/>
          <p:cNvPicPr/>
          <p:nvPr/>
        </p:nvPicPr>
        <p:blipFill>
          <a:blip r:embed="rId4"/>
          <a:stretch/>
        </p:blipFill>
        <p:spPr>
          <a:xfrm>
            <a:off x="10635480" y="7627320"/>
            <a:ext cx="275400" cy="461160"/>
          </a:xfrm>
          <a:prstGeom prst="rect">
            <a:avLst/>
          </a:prstGeom>
          <a:noFill/>
          <a:ln w="9525">
            <a:noFill/>
          </a:ln>
        </p:spPr>
      </p:pic>
      <p:sp>
        <p:nvSpPr>
          <p:cNvPr id="590" name="Oval 51"/>
          <p:cNvSpPr/>
          <p:nvPr/>
        </p:nvSpPr>
        <p:spPr>
          <a:xfrm>
            <a:off x="4910400" y="3884400"/>
            <a:ext cx="2188080" cy="2245680"/>
          </a:xfrm>
          <a:prstGeom prst="ellipse">
            <a:avLst/>
          </a:prstGeom>
          <a:noFill/>
          <a:ln>
            <a:solidFill>
              <a:srgbClr val="FFFFFF"/>
            </a:solidFill>
            <a:prstDash val="sysDash"/>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sp>
        <p:nvSpPr>
          <p:cNvPr id="591" name="TextBox 53"/>
          <p:cNvSpPr/>
          <p:nvPr/>
        </p:nvSpPr>
        <p:spPr>
          <a:xfrm>
            <a:off x="5256000" y="4402800"/>
            <a:ext cx="1505160" cy="7682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a:solidFill>
                  <a:schemeClr val="lt1"/>
                </a:solidFill>
                <a:effectLst/>
                <a:uFillTx/>
                <a:latin typeface="Calibri"/>
              </a:rPr>
              <a:t>Pre-Fire</a:t>
            </a:r>
            <a:endParaRPr lang="en-US" sz="2200" b="0" u="none" strike="noStrike">
              <a:solidFill>
                <a:srgbClr val="FFFFFF"/>
              </a:solidFill>
              <a:effectLst/>
              <a:uFillTx/>
              <a:latin typeface="Arial"/>
            </a:endParaRPr>
          </a:p>
          <a:p>
            <a:pPr algn="ctr" defTabSz="1097280">
              <a:lnSpc>
                <a:spcPct val="100000"/>
              </a:lnSpc>
            </a:pPr>
            <a:r>
              <a:rPr lang="en-US" sz="2200" b="1" u="none" strike="noStrike">
                <a:solidFill>
                  <a:schemeClr val="lt1"/>
                </a:solidFill>
                <a:effectLst/>
                <a:uFillTx/>
                <a:latin typeface="Calibri"/>
              </a:rPr>
              <a:t>Heartwood</a:t>
            </a:r>
            <a:endParaRPr lang="en-US" sz="2200" b="0" u="none" strike="noStrike">
              <a:solidFill>
                <a:srgbClr val="FFFFFF"/>
              </a:solidFill>
              <a:effectLst/>
              <a:uFillTx/>
              <a:latin typeface="Arial"/>
            </a:endParaRPr>
          </a:p>
        </p:txBody>
      </p:sp>
      <p:sp>
        <p:nvSpPr>
          <p:cNvPr id="592" name="TextBox 56"/>
          <p:cNvSpPr/>
          <p:nvPr/>
        </p:nvSpPr>
        <p:spPr>
          <a:xfrm>
            <a:off x="8554680" y="3711600"/>
            <a:ext cx="1201320" cy="13222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a:solidFill>
                  <a:schemeClr val="lt1"/>
                </a:solidFill>
                <a:effectLst/>
                <a:uFillTx/>
                <a:latin typeface="Calibri"/>
              </a:rPr>
              <a:t>Surviving</a:t>
            </a:r>
            <a:endParaRPr lang="en-US" sz="2000" b="0" u="none" strike="noStrike">
              <a:solidFill>
                <a:srgbClr val="FFFFFF"/>
              </a:solidFill>
              <a:effectLst/>
              <a:uFillTx/>
              <a:latin typeface="Arial"/>
            </a:endParaRPr>
          </a:p>
          <a:p>
            <a:pPr algn="ctr" defTabSz="1097280">
              <a:lnSpc>
                <a:spcPct val="100000"/>
              </a:lnSpc>
            </a:pPr>
            <a:r>
              <a:rPr lang="en-US" sz="2000" b="1" u="none" strike="noStrike">
                <a:solidFill>
                  <a:schemeClr val="lt1"/>
                </a:solidFill>
                <a:effectLst/>
                <a:uFillTx/>
                <a:latin typeface="Calibri"/>
              </a:rPr>
              <a:t>Pre-Fire</a:t>
            </a:r>
            <a:endParaRPr lang="en-US" sz="2000" b="0" u="none" strike="noStrike">
              <a:solidFill>
                <a:srgbClr val="FFFFFF"/>
              </a:solidFill>
              <a:effectLst/>
              <a:uFillTx/>
              <a:latin typeface="Arial"/>
            </a:endParaRPr>
          </a:p>
          <a:p>
            <a:pPr algn="ctr" defTabSz="1097280">
              <a:lnSpc>
                <a:spcPct val="100000"/>
              </a:lnSpc>
            </a:pPr>
            <a:r>
              <a:rPr lang="en-US" sz="2000" b="1" u="none" strike="noStrike">
                <a:solidFill>
                  <a:schemeClr val="lt1"/>
                </a:solidFill>
                <a:effectLst/>
                <a:uFillTx/>
                <a:latin typeface="Calibri"/>
              </a:rPr>
              <a:t>Cambium</a:t>
            </a:r>
            <a:endParaRPr lang="en-US" sz="2000" b="0" u="none" strike="noStrike">
              <a:solidFill>
                <a:srgbClr val="FFFFFF"/>
              </a:solidFill>
              <a:effectLst/>
              <a:uFillTx/>
              <a:latin typeface="Arial"/>
            </a:endParaRPr>
          </a:p>
          <a:p>
            <a:pPr algn="ctr" defTabSz="1097280">
              <a:lnSpc>
                <a:spcPct val="100000"/>
              </a:lnSpc>
            </a:pPr>
            <a:r>
              <a:rPr lang="en-US" sz="2000" b="1" u="none" strike="noStrike">
                <a:solidFill>
                  <a:schemeClr val="lt1"/>
                </a:solidFill>
                <a:effectLst/>
                <a:uFillTx/>
                <a:latin typeface="Calibri"/>
              </a:rPr>
              <a:t>Radius</a:t>
            </a:r>
            <a:endParaRPr lang="en-US" sz="2000" b="0" u="none" strike="noStrike">
              <a:solidFill>
                <a:srgbClr val="FFFFFF"/>
              </a:solidFill>
              <a:effectLst/>
              <a:uFillTx/>
              <a:latin typeface="Arial"/>
            </a:endParaRPr>
          </a:p>
        </p:txBody>
      </p:sp>
      <p:sp>
        <p:nvSpPr>
          <p:cNvPr id="593" name="TextBox 57"/>
          <p:cNvSpPr/>
          <p:nvPr/>
        </p:nvSpPr>
        <p:spPr>
          <a:xfrm>
            <a:off x="4910400" y="3308400"/>
            <a:ext cx="2059560" cy="3988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a:solidFill>
                  <a:schemeClr val="lt1"/>
                </a:solidFill>
                <a:effectLst/>
                <a:uFillTx/>
                <a:latin typeface="Calibri"/>
              </a:rPr>
              <a:t>Pre-Fire Sapwood</a:t>
            </a:r>
            <a:endParaRPr lang="en-US" sz="2000" b="0" u="none" strike="noStrike">
              <a:solidFill>
                <a:srgbClr val="FFFFFF"/>
              </a:solidFill>
              <a:effectLst/>
              <a:uFillTx/>
              <a:latin typeface="Arial"/>
            </a:endParaRPr>
          </a:p>
        </p:txBody>
      </p:sp>
      <p:sp>
        <p:nvSpPr>
          <p:cNvPr id="594" name="Freeform 58"/>
          <p:cNvSpPr/>
          <p:nvPr/>
        </p:nvSpPr>
        <p:spPr>
          <a:xfrm>
            <a:off x="4219200" y="2816464"/>
            <a:ext cx="3628080" cy="1643215"/>
          </a:xfrm>
          <a:custGeom>
            <a:avLst/>
            <a:gdLst>
              <a:gd name="textAreaLeft" fmla="*/ 0 w 3628080"/>
              <a:gd name="textAreaRight" fmla="*/ 3629160 w 3628080"/>
              <a:gd name="textAreaTop" fmla="*/ 0 h 1612080"/>
              <a:gd name="textAreaBottom" fmla="*/ 1613160 h 1612080"/>
              <a:gd name="GluePoint1X" fmla="*/ 0 w 3629241"/>
              <a:gd name="GluePoint1Y" fmla="*/ 829850 h 1612996"/>
              <a:gd name="GluePoint2X" fmla="*/ 632565 w 3629241"/>
              <a:gd name="GluePoint2Y" fmla="*/ 216075 h 1612996"/>
              <a:gd name="GluePoint3X" fmla="*/ 1208762 w 3629241"/>
              <a:gd name="GluePoint3Y" fmla="*/ 15658 h 1612996"/>
              <a:gd name="GluePoint4X" fmla="*/ 2248422 w 3629241"/>
              <a:gd name="GluePoint4Y" fmla="*/ 122129 h 1612996"/>
              <a:gd name="GluePoint5X" fmla="*/ 2799567 w 3629241"/>
              <a:gd name="GluePoint5Y" fmla="*/ 341335 h 1612996"/>
              <a:gd name="GluePoint6X" fmla="*/ 3344449 w 3629241"/>
              <a:gd name="GluePoint6Y" fmla="*/ 1030266 h 1612996"/>
              <a:gd name="GluePoint7X" fmla="*/ 3629241 w 3629241"/>
              <a:gd name="GluePoint7Y" fmla="*/ 1612996 h 1612996"/>
              <a:gd name="connsiteX0" fmla="*/ 0 w 3629241"/>
              <a:gd name="connsiteY0" fmla="*/ 838733 h 1621879"/>
              <a:gd name="connsiteX1" fmla="*/ 632565 w 3629241"/>
              <a:gd name="connsiteY1" fmla="*/ 224958 h 1621879"/>
              <a:gd name="connsiteX2" fmla="*/ 1208762 w 3629241"/>
              <a:gd name="connsiteY2" fmla="*/ 24541 h 1621879"/>
              <a:gd name="connsiteX3" fmla="*/ 2249142 w 3629241"/>
              <a:gd name="connsiteY3" fmla="*/ 77711 h 1621879"/>
              <a:gd name="connsiteX4" fmla="*/ 2799567 w 3629241"/>
              <a:gd name="connsiteY4" fmla="*/ 350218 h 1621879"/>
              <a:gd name="connsiteX5" fmla="*/ 3344449 w 3629241"/>
              <a:gd name="connsiteY5" fmla="*/ 1039149 h 1621879"/>
              <a:gd name="connsiteX6" fmla="*/ 3629241 w 3629241"/>
              <a:gd name="connsiteY6" fmla="*/ 1621879 h 1621879"/>
              <a:gd name="connsiteX0" fmla="*/ 0 w 3629241"/>
              <a:gd name="connsiteY0" fmla="*/ 838733 h 1621879"/>
              <a:gd name="connsiteX1" fmla="*/ 632565 w 3629241"/>
              <a:gd name="connsiteY1" fmla="*/ 224958 h 1621879"/>
              <a:gd name="connsiteX2" fmla="*/ 1208762 w 3629241"/>
              <a:gd name="connsiteY2" fmla="*/ 24541 h 1621879"/>
              <a:gd name="connsiteX3" fmla="*/ 2249142 w 3629241"/>
              <a:gd name="connsiteY3" fmla="*/ 77711 h 1621879"/>
              <a:gd name="connsiteX4" fmla="*/ 2799567 w 3629241"/>
              <a:gd name="connsiteY4" fmla="*/ 350218 h 1621879"/>
              <a:gd name="connsiteX5" fmla="*/ 3344449 w 3629241"/>
              <a:gd name="connsiteY5" fmla="*/ 1039149 h 1621879"/>
              <a:gd name="connsiteX6" fmla="*/ 3629241 w 3629241"/>
              <a:gd name="connsiteY6" fmla="*/ 1621879 h 1621879"/>
              <a:gd name="connsiteX0" fmla="*/ 0 w 3629241"/>
              <a:gd name="connsiteY0" fmla="*/ 861003 h 1644149"/>
              <a:gd name="connsiteX1" fmla="*/ 632565 w 3629241"/>
              <a:gd name="connsiteY1" fmla="*/ 247228 h 1644149"/>
              <a:gd name="connsiteX2" fmla="*/ 1208762 w 3629241"/>
              <a:gd name="connsiteY2" fmla="*/ 46811 h 1644149"/>
              <a:gd name="connsiteX3" fmla="*/ 1983076 w 3629241"/>
              <a:gd name="connsiteY3" fmla="*/ 54279 h 1644149"/>
              <a:gd name="connsiteX4" fmla="*/ 2799567 w 3629241"/>
              <a:gd name="connsiteY4" fmla="*/ 372488 h 1644149"/>
              <a:gd name="connsiteX5" fmla="*/ 3344449 w 3629241"/>
              <a:gd name="connsiteY5" fmla="*/ 1061419 h 1644149"/>
              <a:gd name="connsiteX6" fmla="*/ 3629241 w 3629241"/>
              <a:gd name="connsiteY6" fmla="*/ 1644149 h 1644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29241" h="1644149">
                <a:moveTo>
                  <a:pt x="0" y="861003"/>
                </a:moveTo>
                <a:cubicBezTo>
                  <a:pt x="215552" y="621965"/>
                  <a:pt x="431105" y="382927"/>
                  <a:pt x="632565" y="247228"/>
                </a:cubicBezTo>
                <a:cubicBezTo>
                  <a:pt x="834025" y="111529"/>
                  <a:pt x="983677" y="78969"/>
                  <a:pt x="1208762" y="46811"/>
                </a:cubicBezTo>
                <a:cubicBezTo>
                  <a:pt x="1433847" y="14653"/>
                  <a:pt x="1717942" y="0"/>
                  <a:pt x="1983076" y="54279"/>
                </a:cubicBezTo>
                <a:cubicBezTo>
                  <a:pt x="2249015" y="146755"/>
                  <a:pt x="2572672" y="204631"/>
                  <a:pt x="2799567" y="372488"/>
                </a:cubicBezTo>
                <a:cubicBezTo>
                  <a:pt x="3026463" y="540345"/>
                  <a:pt x="3206170" y="849476"/>
                  <a:pt x="3344449" y="1061419"/>
                </a:cubicBezTo>
                <a:cubicBezTo>
                  <a:pt x="3482728" y="1273363"/>
                  <a:pt x="3504967" y="1479819"/>
                  <a:pt x="3629241" y="1644149"/>
                </a:cubicBezTo>
              </a:path>
            </a:pathLst>
          </a:custGeom>
          <a:noFill/>
          <a:ln w="92075">
            <a:solidFill>
              <a:srgbClr val="00CC99"/>
            </a:solidFill>
            <a:prstDash val="dashDot"/>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595" name="Straight Arrow Connector 60"/>
          <p:cNvCxnSpPr/>
          <p:nvPr/>
        </p:nvCxnSpPr>
        <p:spPr>
          <a:xfrm flipH="1">
            <a:off x="7790400" y="4230000"/>
            <a:ext cx="807840" cy="38160"/>
          </a:xfrm>
          <a:prstGeom prst="straightConnector1">
            <a:avLst/>
          </a:prstGeom>
          <a:ln w="63500">
            <a:solidFill>
              <a:srgbClr val="FFFFFF"/>
            </a:solidFill>
            <a:round/>
            <a:tailEnd type="arrow" w="med" len="med"/>
          </a:ln>
        </p:spPr>
      </p:cxnSp>
      <p:sp>
        <p:nvSpPr>
          <p:cNvPr id="596" name="TextBox 65"/>
          <p:cNvSpPr/>
          <p:nvPr/>
        </p:nvSpPr>
        <p:spPr>
          <a:xfrm>
            <a:off x="2087640" y="4114800"/>
            <a:ext cx="140976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a:solidFill>
                  <a:schemeClr val="lt1"/>
                </a:solidFill>
                <a:effectLst/>
                <a:uFillTx/>
                <a:latin typeface="Calibri"/>
              </a:rPr>
              <a:t>Bark Beetle</a:t>
            </a:r>
            <a:endParaRPr lang="en-US" sz="2000" b="0" u="none" strike="noStrike">
              <a:solidFill>
                <a:srgbClr val="FFFFFF"/>
              </a:solidFill>
              <a:effectLst/>
              <a:uFillTx/>
              <a:latin typeface="Arial"/>
            </a:endParaRPr>
          </a:p>
          <a:p>
            <a:pPr algn="ctr" defTabSz="1097280">
              <a:lnSpc>
                <a:spcPct val="100000"/>
              </a:lnSpc>
            </a:pPr>
            <a:r>
              <a:rPr lang="en-US" sz="2000" b="1" u="none" strike="noStrike">
                <a:solidFill>
                  <a:schemeClr val="lt1"/>
                </a:solidFill>
                <a:effectLst/>
                <a:uFillTx/>
                <a:latin typeface="Calibri"/>
              </a:rPr>
              <a:t>Pest Attack</a:t>
            </a:r>
            <a:endParaRPr lang="en-US" sz="2000" b="0" u="none" strike="noStrike">
              <a:solidFill>
                <a:srgbClr val="FFFFFF"/>
              </a:solidFill>
              <a:effectLst/>
              <a:uFillTx/>
              <a:latin typeface="Arial"/>
            </a:endParaRPr>
          </a:p>
        </p:txBody>
      </p:sp>
      <p:cxnSp>
        <p:nvCxnSpPr>
          <p:cNvPr id="597" name="Straight Arrow Connector 66"/>
          <p:cNvCxnSpPr/>
          <p:nvPr/>
        </p:nvCxnSpPr>
        <p:spPr>
          <a:xfrm flipH="1">
            <a:off x="2548440" y="4863600"/>
            <a:ext cx="231480" cy="577080"/>
          </a:xfrm>
          <a:prstGeom prst="straightConnector1">
            <a:avLst/>
          </a:prstGeom>
          <a:ln w="63500">
            <a:solidFill>
              <a:srgbClr val="FFFFFF"/>
            </a:solidFill>
            <a:round/>
            <a:tailEnd type="arrow" w="med" len="med"/>
          </a:ln>
        </p:spPr>
      </p:cxnSp>
      <p:sp>
        <p:nvSpPr>
          <p:cNvPr id="598" name="TextBox 67"/>
          <p:cNvSpPr/>
          <p:nvPr/>
        </p:nvSpPr>
        <p:spPr>
          <a:xfrm>
            <a:off x="241200" y="6131160"/>
            <a:ext cx="129600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a:solidFill>
                  <a:schemeClr val="lt1"/>
                </a:solidFill>
                <a:effectLst/>
                <a:uFillTx/>
                <a:latin typeface="Calibri"/>
              </a:rPr>
              <a:t>Secondary</a:t>
            </a:r>
            <a:endParaRPr lang="en-US" sz="2000" b="0" u="none" strike="noStrike">
              <a:solidFill>
                <a:srgbClr val="FFFFFF"/>
              </a:solidFill>
              <a:effectLst/>
              <a:uFillTx/>
              <a:latin typeface="Arial"/>
            </a:endParaRPr>
          </a:p>
          <a:p>
            <a:pPr algn="ctr" defTabSz="1097280">
              <a:lnSpc>
                <a:spcPct val="100000"/>
              </a:lnSpc>
            </a:pPr>
            <a:r>
              <a:rPr lang="en-US" sz="2000" b="1" u="none" strike="noStrike">
                <a:solidFill>
                  <a:schemeClr val="lt1"/>
                </a:solidFill>
                <a:effectLst/>
                <a:uFillTx/>
                <a:latin typeface="Calibri"/>
              </a:rPr>
              <a:t>Wrap</a:t>
            </a:r>
            <a:endParaRPr lang="en-US" sz="2000" b="0" u="none" strike="noStrike">
              <a:solidFill>
                <a:srgbClr val="FFFFFF"/>
              </a:solidFill>
              <a:effectLst/>
              <a:uFillTx/>
              <a:latin typeface="Arial"/>
            </a:endParaRPr>
          </a:p>
        </p:txBody>
      </p:sp>
      <p:cxnSp>
        <p:nvCxnSpPr>
          <p:cNvPr id="599" name="Straight Arrow Connector 68"/>
          <p:cNvCxnSpPr/>
          <p:nvPr/>
        </p:nvCxnSpPr>
        <p:spPr>
          <a:xfrm flipV="1">
            <a:off x="1165680" y="5476680"/>
            <a:ext cx="289080" cy="655200"/>
          </a:xfrm>
          <a:prstGeom prst="straightConnector1">
            <a:avLst/>
          </a:prstGeom>
          <a:ln w="63500">
            <a:solidFill>
              <a:srgbClr val="FFFFFF"/>
            </a:solidFill>
            <a:round/>
            <a:tailEnd type="arrow" w="med" len="med"/>
          </a:ln>
        </p:spPr>
      </p:cxnSp>
      <p:sp>
        <p:nvSpPr>
          <p:cNvPr id="600" name="TextBox 71"/>
          <p:cNvSpPr/>
          <p:nvPr/>
        </p:nvSpPr>
        <p:spPr>
          <a:xfrm>
            <a:off x="3495960" y="2213640"/>
            <a:ext cx="88200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solidFill>
                  <a:schemeClr val="lt1"/>
                </a:solidFill>
                <a:effectLst/>
                <a:uFillTx/>
                <a:latin typeface="Calibri"/>
              </a:rPr>
              <a:t>Brown</a:t>
            </a:r>
            <a:endParaRPr lang="en-US" sz="2000" b="0" u="none" strike="noStrike" dirty="0">
              <a:solidFill>
                <a:srgbClr val="FFFFFF"/>
              </a:solidFill>
              <a:effectLst/>
              <a:uFillTx/>
              <a:latin typeface="Arial"/>
            </a:endParaRPr>
          </a:p>
          <a:p>
            <a:pPr algn="ctr" defTabSz="1097280">
              <a:lnSpc>
                <a:spcPct val="100000"/>
              </a:lnSpc>
            </a:pPr>
            <a:r>
              <a:rPr lang="en-US" sz="2000" b="1" u="none" strike="noStrike" dirty="0">
                <a:solidFill>
                  <a:schemeClr val="lt1"/>
                </a:solidFill>
                <a:effectLst/>
                <a:uFillTx/>
                <a:latin typeface="Calibri"/>
              </a:rPr>
              <a:t>Rot</a:t>
            </a:r>
            <a:endParaRPr lang="en-US" sz="2000" b="0" u="none" strike="noStrike" dirty="0">
              <a:solidFill>
                <a:srgbClr val="FFFFFF"/>
              </a:solidFill>
              <a:effectLst/>
              <a:uFillTx/>
              <a:latin typeface="Arial"/>
            </a:endParaRPr>
          </a:p>
        </p:txBody>
      </p:sp>
      <p:sp>
        <p:nvSpPr>
          <p:cNvPr id="601" name="TextBox 72"/>
          <p:cNvSpPr/>
          <p:nvPr/>
        </p:nvSpPr>
        <p:spPr>
          <a:xfrm>
            <a:off x="5589720" y="1689420"/>
            <a:ext cx="83304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solidFill>
                  <a:schemeClr val="lt1"/>
                </a:solidFill>
                <a:effectLst/>
                <a:uFillTx/>
                <a:latin typeface="Calibri"/>
              </a:rPr>
              <a:t>Green</a:t>
            </a:r>
            <a:endParaRPr lang="en-US" sz="2000" b="0" u="none" strike="noStrike" dirty="0">
              <a:solidFill>
                <a:srgbClr val="FFFFFF"/>
              </a:solidFill>
              <a:effectLst/>
              <a:uFillTx/>
              <a:latin typeface="Arial"/>
            </a:endParaRPr>
          </a:p>
          <a:p>
            <a:pPr algn="ctr" defTabSz="1097280">
              <a:lnSpc>
                <a:spcPct val="100000"/>
              </a:lnSpc>
            </a:pPr>
            <a:r>
              <a:rPr lang="en-US" sz="2000" b="1" u="none" strike="noStrike" dirty="0">
                <a:solidFill>
                  <a:schemeClr val="lt1"/>
                </a:solidFill>
                <a:effectLst/>
                <a:uFillTx/>
                <a:latin typeface="Calibri"/>
              </a:rPr>
              <a:t>Fuzz</a:t>
            </a:r>
            <a:endParaRPr lang="en-US" sz="2000" b="0" u="none" strike="noStrike" dirty="0">
              <a:solidFill>
                <a:srgbClr val="FFFFFF"/>
              </a:solidFill>
              <a:effectLst/>
              <a:uFillTx/>
              <a:latin typeface="Arial"/>
            </a:endParaRPr>
          </a:p>
        </p:txBody>
      </p:sp>
      <p:cxnSp>
        <p:nvCxnSpPr>
          <p:cNvPr id="602" name="Straight Arrow Connector 73"/>
          <p:cNvCxnSpPr/>
          <p:nvPr/>
        </p:nvCxnSpPr>
        <p:spPr>
          <a:xfrm>
            <a:off x="6020040" y="2472060"/>
            <a:ext cx="58680" cy="231480"/>
          </a:xfrm>
          <a:prstGeom prst="straightConnector1">
            <a:avLst/>
          </a:prstGeom>
          <a:ln w="63500">
            <a:solidFill>
              <a:srgbClr val="FFFFFF"/>
            </a:solidFill>
            <a:round/>
            <a:tailEnd type="arrow" w="med" len="med"/>
          </a:ln>
        </p:spPr>
      </p:cxnSp>
      <p:sp>
        <p:nvSpPr>
          <p:cNvPr id="603" name="TextBox 77"/>
          <p:cNvSpPr/>
          <p:nvPr/>
        </p:nvSpPr>
        <p:spPr>
          <a:xfrm>
            <a:off x="2548440" y="6591960"/>
            <a:ext cx="102312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a:solidFill>
                  <a:schemeClr val="lt1"/>
                </a:solidFill>
                <a:effectLst/>
                <a:uFillTx/>
                <a:latin typeface="Calibri"/>
              </a:rPr>
              <a:t>Primary</a:t>
            </a:r>
            <a:endParaRPr lang="en-US" sz="2000" b="0" u="none" strike="noStrike">
              <a:solidFill>
                <a:srgbClr val="FFFFFF"/>
              </a:solidFill>
              <a:effectLst/>
              <a:uFillTx/>
              <a:latin typeface="Arial"/>
            </a:endParaRPr>
          </a:p>
          <a:p>
            <a:pPr algn="ctr" defTabSz="1097280">
              <a:lnSpc>
                <a:spcPct val="100000"/>
              </a:lnSpc>
            </a:pPr>
            <a:r>
              <a:rPr lang="en-US" sz="2000" b="1" u="none" strike="noStrike">
                <a:solidFill>
                  <a:schemeClr val="lt1"/>
                </a:solidFill>
                <a:effectLst/>
                <a:uFillTx/>
                <a:latin typeface="Calibri"/>
              </a:rPr>
              <a:t>Wrap</a:t>
            </a:r>
            <a:endParaRPr lang="en-US" sz="2000" b="0" u="none" strike="noStrike">
              <a:solidFill>
                <a:srgbClr val="FFFFFF"/>
              </a:solidFill>
              <a:effectLst/>
              <a:uFillTx/>
              <a:latin typeface="Arial"/>
            </a:endParaRPr>
          </a:p>
        </p:txBody>
      </p:sp>
      <p:cxnSp>
        <p:nvCxnSpPr>
          <p:cNvPr id="604" name="Straight Arrow Connector 78"/>
          <p:cNvCxnSpPr/>
          <p:nvPr/>
        </p:nvCxnSpPr>
        <p:spPr>
          <a:xfrm flipV="1">
            <a:off x="3585240" y="6246000"/>
            <a:ext cx="634680" cy="404280"/>
          </a:xfrm>
          <a:prstGeom prst="straightConnector1">
            <a:avLst/>
          </a:prstGeom>
          <a:ln w="63500">
            <a:solidFill>
              <a:srgbClr val="FFFFFF"/>
            </a:solidFill>
            <a:round/>
            <a:tailEnd type="arrow" w="med" len="med"/>
          </a:ln>
        </p:spPr>
      </p:cxnSp>
      <p:cxnSp>
        <p:nvCxnSpPr>
          <p:cNvPr id="605" name="Straight Arrow Connector 30"/>
          <p:cNvCxnSpPr/>
          <p:nvPr/>
        </p:nvCxnSpPr>
        <p:spPr>
          <a:xfrm flipV="1">
            <a:off x="4276440" y="6534000"/>
            <a:ext cx="634680" cy="1556640"/>
          </a:xfrm>
          <a:prstGeom prst="straightConnector1">
            <a:avLst/>
          </a:prstGeom>
          <a:ln w="101600">
            <a:solidFill>
              <a:srgbClr val="FFC000"/>
            </a:solidFill>
            <a:round/>
            <a:tailEnd type="arrow" w="med" len="med"/>
          </a:ln>
        </p:spPr>
      </p:cxnSp>
      <p:sp>
        <p:nvSpPr>
          <p:cNvPr id="606" name="TextBox 31"/>
          <p:cNvSpPr/>
          <p:nvPr/>
        </p:nvSpPr>
        <p:spPr>
          <a:xfrm>
            <a:off x="4507200" y="7686360"/>
            <a:ext cx="1285200" cy="429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a:solidFill>
                  <a:schemeClr val="lt1"/>
                </a:solidFill>
                <a:effectLst/>
                <a:uFillTx/>
                <a:latin typeface="Calibri"/>
              </a:rPr>
              <a:t>Fire Draft</a:t>
            </a:r>
            <a:endParaRPr lang="en-US" sz="2200" b="0" u="none" strike="noStrike">
              <a:solidFill>
                <a:srgbClr val="FFFFFF"/>
              </a:solidFill>
              <a:effectLst/>
              <a:uFillTx/>
              <a:latin typeface="Arial"/>
            </a:endParaRPr>
          </a:p>
        </p:txBody>
      </p:sp>
      <p:sp>
        <p:nvSpPr>
          <p:cNvPr id="607" name="TextBox 34"/>
          <p:cNvSpPr/>
          <p:nvPr/>
        </p:nvSpPr>
        <p:spPr>
          <a:xfrm>
            <a:off x="7733160" y="7340760"/>
            <a:ext cx="192888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a:solidFill>
                  <a:schemeClr val="lt1"/>
                </a:solidFill>
                <a:effectLst/>
                <a:uFillTx/>
                <a:latin typeface="Calibri"/>
              </a:rPr>
              <a:t>Other Failed Top</a:t>
            </a:r>
            <a:endParaRPr lang="en-US" sz="2000" b="0" u="none" strike="noStrike">
              <a:solidFill>
                <a:srgbClr val="FFFFFF"/>
              </a:solidFill>
              <a:effectLst/>
              <a:uFillTx/>
              <a:latin typeface="Arial"/>
            </a:endParaRPr>
          </a:p>
          <a:p>
            <a:pPr algn="ctr" defTabSz="1097280">
              <a:lnSpc>
                <a:spcPct val="100000"/>
              </a:lnSpc>
            </a:pPr>
            <a:r>
              <a:rPr lang="en-US" sz="2000" b="1" u="none" strike="noStrike">
                <a:solidFill>
                  <a:schemeClr val="lt1"/>
                </a:solidFill>
                <a:effectLst/>
                <a:uFillTx/>
                <a:latin typeface="Calibri"/>
              </a:rPr>
              <a:t>Was Here</a:t>
            </a:r>
            <a:endParaRPr lang="en-US" sz="2000" b="0" u="none" strike="noStrike">
              <a:solidFill>
                <a:srgbClr val="FFFFFF"/>
              </a:solidFill>
              <a:effectLst/>
              <a:uFillTx/>
              <a:latin typeface="Arial"/>
            </a:endParaRPr>
          </a:p>
        </p:txBody>
      </p:sp>
      <p:sp>
        <p:nvSpPr>
          <p:cNvPr id="608" name="Arc 32"/>
          <p:cNvSpPr/>
          <p:nvPr/>
        </p:nvSpPr>
        <p:spPr>
          <a:xfrm rot="20293800">
            <a:off x="7156080" y="4690440"/>
            <a:ext cx="7790040" cy="7403040"/>
          </a:xfrm>
          <a:prstGeom prst="arc">
            <a:avLst>
              <a:gd name="adj1" fmla="val 12281352"/>
              <a:gd name="adj2" fmla="val 17405974"/>
            </a:avLst>
          </a:prstGeom>
          <a:noFill/>
          <a:ln w="63500">
            <a:solidFill>
              <a:srgbClr val="FFFFFF"/>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609" name="Arc 37"/>
          <p:cNvSpPr/>
          <p:nvPr/>
        </p:nvSpPr>
        <p:spPr>
          <a:xfrm rot="6720600">
            <a:off x="4149720" y="3029400"/>
            <a:ext cx="3672720" cy="3941280"/>
          </a:xfrm>
          <a:prstGeom prst="arc">
            <a:avLst>
              <a:gd name="adj1" fmla="val 13912917"/>
              <a:gd name="adj2" fmla="val 2570215"/>
            </a:avLst>
          </a:prstGeom>
          <a:noFill/>
          <a:ln w="63500">
            <a:solidFill>
              <a:srgbClr val="C0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610" name="Rectangle 41"/>
          <p:cNvSpPr/>
          <p:nvPr/>
        </p:nvSpPr>
        <p:spPr>
          <a:xfrm>
            <a:off x="8366760" y="6361560"/>
            <a:ext cx="2418480" cy="706680"/>
          </a:xfrm>
          <a:prstGeom prst="rect">
            <a:avLst/>
          </a:prstGeom>
          <a:solidFill>
            <a:schemeClr val="accent1">
              <a:lumMod val="75000"/>
            </a:schemeClr>
          </a:solid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1097280">
              <a:lnSpc>
                <a:spcPct val="100000"/>
              </a:lnSpc>
            </a:pPr>
            <a:r>
              <a:rPr lang="en-US" sz="2000" b="1" u="none" strike="noStrike">
                <a:solidFill>
                  <a:schemeClr val="lt1"/>
                </a:solidFill>
                <a:effectLst/>
                <a:uFillTx/>
                <a:latin typeface="Calibri"/>
              </a:rPr>
              <a:t>Included Bark &amp;</a:t>
            </a:r>
            <a:endParaRPr lang="en-US" sz="2000" b="0" u="none" strike="noStrike">
              <a:solidFill>
                <a:srgbClr val="FFFFFF"/>
              </a:solidFill>
              <a:effectLst/>
              <a:uFillTx/>
              <a:latin typeface="Arial"/>
            </a:endParaRPr>
          </a:p>
          <a:p>
            <a:pPr algn="ctr" defTabSz="1097280">
              <a:lnSpc>
                <a:spcPct val="100000"/>
              </a:lnSpc>
            </a:pPr>
            <a:r>
              <a:rPr lang="en-US" sz="2000" b="1" u="none" strike="noStrike">
                <a:solidFill>
                  <a:schemeClr val="lt1"/>
                </a:solidFill>
                <a:effectLst/>
                <a:uFillTx/>
                <a:latin typeface="Calibri"/>
              </a:rPr>
              <a:t>Dry Tree Droppings</a:t>
            </a:r>
            <a:endParaRPr lang="en-US" sz="2000" b="0" u="none" strike="noStrike">
              <a:solidFill>
                <a:srgbClr val="FFFFFF"/>
              </a:solidFill>
              <a:effectLst/>
              <a:uFillTx/>
              <a:latin typeface="Arial"/>
            </a:endParaRPr>
          </a:p>
        </p:txBody>
      </p:sp>
      <p:cxnSp>
        <p:nvCxnSpPr>
          <p:cNvPr id="611" name="Straight Arrow Connector 42"/>
          <p:cNvCxnSpPr/>
          <p:nvPr/>
        </p:nvCxnSpPr>
        <p:spPr>
          <a:xfrm flipH="1" flipV="1">
            <a:off x="8020800" y="5727600"/>
            <a:ext cx="635040" cy="577080"/>
          </a:xfrm>
          <a:prstGeom prst="straightConnector1">
            <a:avLst/>
          </a:prstGeom>
          <a:ln w="101600">
            <a:solidFill>
              <a:srgbClr val="C00000"/>
            </a:solidFill>
            <a:round/>
            <a:tailEnd type="arrow" w="med" len="med"/>
          </a:ln>
        </p:spPr>
      </p:cxnSp>
      <p:sp>
        <p:nvSpPr>
          <p:cNvPr id="612" name="TextBox 45"/>
          <p:cNvSpPr/>
          <p:nvPr/>
        </p:nvSpPr>
        <p:spPr>
          <a:xfrm>
            <a:off x="2202840" y="2732400"/>
            <a:ext cx="1722960" cy="10144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solidFill>
                  <a:schemeClr val="lt1"/>
                </a:solidFill>
                <a:effectLst/>
                <a:uFillTx/>
                <a:latin typeface="Calibri"/>
              </a:rPr>
              <a:t>Dead</a:t>
            </a:r>
            <a:endParaRPr lang="en-US" sz="2000" b="0" u="none" strike="noStrike" dirty="0">
              <a:solidFill>
                <a:srgbClr val="FFFFFF"/>
              </a:solidFill>
              <a:effectLst/>
              <a:uFillTx/>
              <a:latin typeface="Arial"/>
            </a:endParaRPr>
          </a:p>
          <a:p>
            <a:pPr algn="ctr" defTabSz="1097280">
              <a:lnSpc>
                <a:spcPct val="100000"/>
              </a:lnSpc>
            </a:pPr>
            <a:r>
              <a:rPr lang="en-US" sz="2000" b="1" u="none" strike="noStrike" dirty="0">
                <a:solidFill>
                  <a:schemeClr val="lt1"/>
                </a:solidFill>
                <a:effectLst/>
                <a:uFillTx/>
                <a:latin typeface="Calibri"/>
              </a:rPr>
              <a:t>Cambium</a:t>
            </a:r>
            <a:endParaRPr lang="en-US" sz="2000" b="0" u="none" strike="noStrike" dirty="0">
              <a:solidFill>
                <a:srgbClr val="FFFFFF"/>
              </a:solidFill>
              <a:effectLst/>
              <a:uFillTx/>
              <a:latin typeface="Arial"/>
            </a:endParaRPr>
          </a:p>
          <a:p>
            <a:pPr algn="ctr" defTabSz="1097280">
              <a:lnSpc>
                <a:spcPct val="100000"/>
              </a:lnSpc>
            </a:pPr>
            <a:r>
              <a:rPr lang="en-US" sz="2000" b="1" u="none" strike="noStrike" dirty="0">
                <a:solidFill>
                  <a:schemeClr val="lt1"/>
                </a:solidFill>
                <a:effectLst/>
                <a:uFillTx/>
                <a:latin typeface="Calibri"/>
              </a:rPr>
              <a:t>Circumference</a:t>
            </a:r>
            <a:endParaRPr lang="en-US" sz="2000" b="0" u="none" strike="noStrike" dirty="0">
              <a:solidFill>
                <a:srgbClr val="FFFFFF"/>
              </a:solidFill>
              <a:effectLst/>
              <a:uFillTx/>
              <a:latin typeface="Arial"/>
            </a:endParaRPr>
          </a:p>
        </p:txBody>
      </p:sp>
      <p:cxnSp>
        <p:nvCxnSpPr>
          <p:cNvPr id="613" name="Straight Arrow Connector 47"/>
          <p:cNvCxnSpPr/>
          <p:nvPr/>
        </p:nvCxnSpPr>
        <p:spPr>
          <a:xfrm>
            <a:off x="3412440" y="3768840"/>
            <a:ext cx="519480" cy="441720"/>
          </a:xfrm>
          <a:prstGeom prst="straightConnector1">
            <a:avLst/>
          </a:prstGeom>
          <a:ln w="63500">
            <a:solidFill>
              <a:srgbClr val="FFFFFF"/>
            </a:solidFill>
            <a:round/>
            <a:tailEnd type="arrow" w="med" len="med"/>
          </a:ln>
        </p:spPr>
      </p:cxnSp>
      <p:sp>
        <p:nvSpPr>
          <p:cNvPr id="30" name="Freeform 29"/>
          <p:cNvSpPr/>
          <p:nvPr/>
        </p:nvSpPr>
        <p:spPr>
          <a:xfrm>
            <a:off x="3902597" y="2847373"/>
            <a:ext cx="4450466" cy="1815296"/>
          </a:xfrm>
          <a:custGeom>
            <a:avLst/>
            <a:gdLst>
              <a:gd name="connsiteX0" fmla="*/ 1641676 w 4450466"/>
              <a:gd name="connsiteY0" fmla="*/ 121533 h 1815296"/>
              <a:gd name="connsiteX1" fmla="*/ 1664826 w 4450466"/>
              <a:gd name="connsiteY1" fmla="*/ 491923 h 1815296"/>
              <a:gd name="connsiteX2" fmla="*/ 1745849 w 4450466"/>
              <a:gd name="connsiteY2" fmla="*/ 572946 h 1815296"/>
              <a:gd name="connsiteX3" fmla="*/ 2278284 w 4450466"/>
              <a:gd name="connsiteY3" fmla="*/ 538222 h 1815296"/>
              <a:gd name="connsiteX4" fmla="*/ 2949616 w 4450466"/>
              <a:gd name="connsiteY4" fmla="*/ 908612 h 1815296"/>
              <a:gd name="connsiteX5" fmla="*/ 3331580 w 4450466"/>
              <a:gd name="connsiteY5" fmla="*/ 1140105 h 1815296"/>
              <a:gd name="connsiteX6" fmla="*/ 3678821 w 4450466"/>
              <a:gd name="connsiteY6" fmla="*/ 1070657 h 1815296"/>
              <a:gd name="connsiteX7" fmla="*/ 3852441 w 4450466"/>
              <a:gd name="connsiteY7" fmla="*/ 943336 h 1815296"/>
              <a:gd name="connsiteX8" fmla="*/ 4419600 w 4450466"/>
              <a:gd name="connsiteY8" fmla="*/ 1684116 h 1815296"/>
              <a:gd name="connsiteX9" fmla="*/ 3667246 w 4450466"/>
              <a:gd name="connsiteY9" fmla="*/ 1730414 h 1815296"/>
              <a:gd name="connsiteX10" fmla="*/ 2822294 w 4450466"/>
              <a:gd name="connsiteY10" fmla="*/ 1221128 h 1815296"/>
              <a:gd name="connsiteX11" fmla="*/ 2069940 w 4450466"/>
              <a:gd name="connsiteY11" fmla="*/ 943336 h 1815296"/>
              <a:gd name="connsiteX12" fmla="*/ 1444907 w 4450466"/>
              <a:gd name="connsiteY12" fmla="*/ 966485 h 1815296"/>
              <a:gd name="connsiteX13" fmla="*/ 958770 w 4450466"/>
              <a:gd name="connsiteY13" fmla="*/ 804440 h 1815296"/>
              <a:gd name="connsiteX14" fmla="*/ 553656 w 4450466"/>
              <a:gd name="connsiteY14" fmla="*/ 978060 h 1815296"/>
              <a:gd name="connsiteX15" fmla="*/ 32795 w 4450466"/>
              <a:gd name="connsiteY15" fmla="*/ 758141 h 1815296"/>
              <a:gd name="connsiteX16" fmla="*/ 356887 w 4450466"/>
              <a:gd name="connsiteY16" fmla="*/ 468774 h 1815296"/>
              <a:gd name="connsiteX17" fmla="*/ 889322 w 4450466"/>
              <a:gd name="connsiteY17" fmla="*/ 75235 h 1815296"/>
              <a:gd name="connsiteX18" fmla="*/ 1375459 w 4450466"/>
              <a:gd name="connsiteY18" fmla="*/ 17361 h 1815296"/>
              <a:gd name="connsiteX19" fmla="*/ 1630102 w 4450466"/>
              <a:gd name="connsiteY19" fmla="*/ 5786 h 1815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50466" h="1815296">
                <a:moveTo>
                  <a:pt x="1641676" y="121533"/>
                </a:moveTo>
                <a:cubicBezTo>
                  <a:pt x="1644570" y="269110"/>
                  <a:pt x="1647464" y="416688"/>
                  <a:pt x="1664826" y="491923"/>
                </a:cubicBezTo>
                <a:cubicBezTo>
                  <a:pt x="1682188" y="567159"/>
                  <a:pt x="1643606" y="565230"/>
                  <a:pt x="1745849" y="572946"/>
                </a:cubicBezTo>
                <a:cubicBezTo>
                  <a:pt x="1848092" y="580662"/>
                  <a:pt x="2077656" y="482278"/>
                  <a:pt x="2278284" y="538222"/>
                </a:cubicBezTo>
                <a:cubicBezTo>
                  <a:pt x="2478912" y="594166"/>
                  <a:pt x="2774067" y="808298"/>
                  <a:pt x="2949616" y="908612"/>
                </a:cubicBezTo>
                <a:cubicBezTo>
                  <a:pt x="3125165" y="1008926"/>
                  <a:pt x="3210046" y="1113098"/>
                  <a:pt x="3331580" y="1140105"/>
                </a:cubicBezTo>
                <a:cubicBezTo>
                  <a:pt x="3453114" y="1167112"/>
                  <a:pt x="3592011" y="1103452"/>
                  <a:pt x="3678821" y="1070657"/>
                </a:cubicBezTo>
                <a:cubicBezTo>
                  <a:pt x="3765631" y="1037862"/>
                  <a:pt x="3728978" y="841093"/>
                  <a:pt x="3852441" y="943336"/>
                </a:cubicBezTo>
                <a:cubicBezTo>
                  <a:pt x="3975904" y="1045579"/>
                  <a:pt x="4450466" y="1552936"/>
                  <a:pt x="4419600" y="1684116"/>
                </a:cubicBezTo>
                <a:cubicBezTo>
                  <a:pt x="4388734" y="1815296"/>
                  <a:pt x="3933464" y="1807579"/>
                  <a:pt x="3667246" y="1730414"/>
                </a:cubicBezTo>
                <a:cubicBezTo>
                  <a:pt x="3401028" y="1653249"/>
                  <a:pt x="3088512" y="1352308"/>
                  <a:pt x="2822294" y="1221128"/>
                </a:cubicBezTo>
                <a:cubicBezTo>
                  <a:pt x="2556076" y="1089948"/>
                  <a:pt x="2299504" y="985776"/>
                  <a:pt x="2069940" y="943336"/>
                </a:cubicBezTo>
                <a:cubicBezTo>
                  <a:pt x="1840376" y="900896"/>
                  <a:pt x="1630102" y="989634"/>
                  <a:pt x="1444907" y="966485"/>
                </a:cubicBezTo>
                <a:cubicBezTo>
                  <a:pt x="1259712" y="943336"/>
                  <a:pt x="1107312" y="802511"/>
                  <a:pt x="958770" y="804440"/>
                </a:cubicBezTo>
                <a:cubicBezTo>
                  <a:pt x="810228" y="806369"/>
                  <a:pt x="707985" y="985776"/>
                  <a:pt x="553656" y="978060"/>
                </a:cubicBezTo>
                <a:cubicBezTo>
                  <a:pt x="399327" y="970344"/>
                  <a:pt x="65590" y="843022"/>
                  <a:pt x="32795" y="758141"/>
                </a:cubicBezTo>
                <a:cubicBezTo>
                  <a:pt x="0" y="673260"/>
                  <a:pt x="214133" y="582592"/>
                  <a:pt x="356887" y="468774"/>
                </a:cubicBezTo>
                <a:cubicBezTo>
                  <a:pt x="499642" y="354956"/>
                  <a:pt x="719560" y="150470"/>
                  <a:pt x="889322" y="75235"/>
                </a:cubicBezTo>
                <a:cubicBezTo>
                  <a:pt x="1059084" y="0"/>
                  <a:pt x="1251996" y="28936"/>
                  <a:pt x="1375459" y="17361"/>
                </a:cubicBezTo>
                <a:cubicBezTo>
                  <a:pt x="1498922" y="5786"/>
                  <a:pt x="1564512" y="5786"/>
                  <a:pt x="1630102" y="5786"/>
                </a:cubicBezTo>
              </a:path>
            </a:pathLst>
          </a:cu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X:\Photos\Incoming 26\Incoming 9-26\P9120035.JPG"/>
          <p:cNvPicPr>
            <a:picLocks noChangeAspect="1" noChangeArrowheads="1"/>
          </p:cNvPicPr>
          <p:nvPr/>
        </p:nvPicPr>
        <p:blipFill>
          <a:blip r:embed="rId3" cstate="print"/>
          <a:srcRect/>
          <a:stretch>
            <a:fillRect/>
          </a:stretch>
        </p:blipFill>
        <p:spPr bwMode="auto">
          <a:xfrm>
            <a:off x="0" y="0"/>
            <a:ext cx="10972800" cy="8230565"/>
          </a:xfrm>
          <a:prstGeom prst="rect">
            <a:avLst/>
          </a:prstGeom>
          <a:noFill/>
        </p:spPr>
      </p:pic>
      <p:pic>
        <p:nvPicPr>
          <p:cNvPr id="772" name="Picture 3"/>
          <p:cNvPicPr/>
          <p:nvPr/>
        </p:nvPicPr>
        <p:blipFill>
          <a:blip r:embed="rId4"/>
          <a:stretch/>
        </p:blipFill>
        <p:spPr>
          <a:xfrm>
            <a:off x="10635480" y="7686360"/>
            <a:ext cx="275400" cy="461160"/>
          </a:xfrm>
          <a:prstGeom prst="rect">
            <a:avLst/>
          </a:prstGeom>
          <a:noFill/>
          <a:ln w="9525">
            <a:noFill/>
          </a:ln>
        </p:spPr>
      </p:pic>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X:\Photos\Cell Phone Photos\2025\12-25\PXL_20251207_193306010.RAW-01.COVER.jpg"/>
          <p:cNvPicPr>
            <a:picLocks noChangeAspect="1" noChangeArrowheads="1"/>
          </p:cNvPicPr>
          <p:nvPr/>
        </p:nvPicPr>
        <p:blipFill>
          <a:blip r:embed="rId3"/>
          <a:srcRect/>
          <a:stretch>
            <a:fillRect/>
          </a:stretch>
        </p:blipFill>
        <p:spPr bwMode="auto">
          <a:xfrm>
            <a:off x="-1" y="0"/>
            <a:ext cx="10972800" cy="8229600"/>
          </a:xfrm>
          <a:prstGeom prst="rect">
            <a:avLst/>
          </a:prstGeom>
          <a:noFill/>
        </p:spPr>
      </p:pic>
      <p:pic>
        <p:nvPicPr>
          <p:cNvPr id="772" name="Picture 3"/>
          <p:cNvPicPr/>
          <p:nvPr/>
        </p:nvPicPr>
        <p:blipFill>
          <a:blip r:embed="rId4"/>
          <a:stretch/>
        </p:blipFill>
        <p:spPr>
          <a:xfrm>
            <a:off x="10635480" y="7686360"/>
            <a:ext cx="275400" cy="461160"/>
          </a:xfrm>
          <a:prstGeom prst="rect">
            <a:avLst/>
          </a:prstGeom>
          <a:noFill/>
          <a:ln w="9525">
            <a:noFill/>
          </a:ln>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X:\Photos\Cell Phone Photos\2025\12-25\PXL_20251210_185952109.RAW-01.COVER.jpg"/>
          <p:cNvPicPr>
            <a:picLocks noChangeAspect="1" noChangeArrowheads="1"/>
          </p:cNvPicPr>
          <p:nvPr/>
        </p:nvPicPr>
        <p:blipFill>
          <a:blip r:embed="rId3"/>
          <a:srcRect/>
          <a:stretch>
            <a:fillRect/>
          </a:stretch>
        </p:blipFill>
        <p:spPr bwMode="auto">
          <a:xfrm>
            <a:off x="0" y="0"/>
            <a:ext cx="10972800" cy="8229600"/>
          </a:xfrm>
          <a:prstGeom prst="rect">
            <a:avLst/>
          </a:prstGeom>
          <a:noFill/>
        </p:spPr>
      </p:pic>
      <p:pic>
        <p:nvPicPr>
          <p:cNvPr id="772" name="Picture 3"/>
          <p:cNvPicPr/>
          <p:nvPr/>
        </p:nvPicPr>
        <p:blipFill>
          <a:blip r:embed="rId4"/>
          <a:stretch/>
        </p:blipFill>
        <p:spPr>
          <a:xfrm>
            <a:off x="10635480" y="7686360"/>
            <a:ext cx="275400" cy="461160"/>
          </a:xfrm>
          <a:prstGeom prst="rect">
            <a:avLst/>
          </a:prstGeom>
          <a:noFill/>
          <a:ln w="9525">
            <a:noFill/>
          </a:ln>
        </p:spPr>
      </p:pic>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2" name="Picture 2" descr="G:\Photos\Incoming 16\1-2-16\DSCN1135.JPG"/>
          <p:cNvPicPr/>
          <p:nvPr/>
        </p:nvPicPr>
        <p:blipFill>
          <a:blip r:embed="rId3"/>
          <a:stretch/>
        </p:blipFill>
        <p:spPr>
          <a:xfrm>
            <a:off x="0" y="-1440"/>
            <a:ext cx="10971720" cy="8229960"/>
          </a:xfrm>
          <a:prstGeom prst="rect">
            <a:avLst/>
          </a:prstGeom>
          <a:noFill/>
          <a:ln w="0">
            <a:noFill/>
          </a:ln>
        </p:spPr>
      </p:pic>
      <p:sp>
        <p:nvSpPr>
          <p:cNvPr id="793" name="object 8"/>
          <p:cNvSpPr/>
          <p:nvPr/>
        </p:nvSpPr>
        <p:spPr>
          <a:xfrm>
            <a:off x="80640" y="7962480"/>
            <a:ext cx="119916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rgbClr val="FFFFFF"/>
                </a:solidFill>
                <a:effectLst/>
                <a:uFillTx/>
                <a:latin typeface="Arial"/>
              </a:rPr>
              <a:t>February</a:t>
            </a:r>
            <a:r>
              <a:rPr lang="en-US" sz="1200" b="1" u="none" strike="noStrike" spc="-11">
                <a:solidFill>
                  <a:srgbClr val="FFFFFF"/>
                </a:solidFill>
                <a:effectLst/>
                <a:uFillTx/>
                <a:latin typeface="Arial"/>
              </a:rPr>
              <a:t> 2026</a:t>
            </a:r>
            <a:endParaRPr lang="en-US" sz="1200" b="0" u="none" strike="noStrike">
              <a:solidFill>
                <a:srgbClr val="FFFFFF"/>
              </a:solidFill>
              <a:effectLst/>
              <a:uFillTx/>
              <a:latin typeface="Arial"/>
            </a:endParaRPr>
          </a:p>
        </p:txBody>
      </p:sp>
      <p:pic>
        <p:nvPicPr>
          <p:cNvPr id="794" name="Picture 3"/>
          <p:cNvPicPr/>
          <p:nvPr/>
        </p:nvPicPr>
        <p:blipFill>
          <a:blip r:embed="rId4"/>
          <a:stretch/>
        </p:blipFill>
        <p:spPr>
          <a:xfrm>
            <a:off x="10627560" y="7684920"/>
            <a:ext cx="275400" cy="461160"/>
          </a:xfrm>
          <a:prstGeom prst="rect">
            <a:avLst/>
          </a:prstGeom>
          <a:noFill/>
          <a:ln w="9525">
            <a:noFill/>
          </a:ln>
        </p:spPr>
      </p:pic>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6" name="Picture 3"/>
          <p:cNvPicPr/>
          <p:nvPr/>
        </p:nvPicPr>
        <p:blipFill>
          <a:blip r:embed="rId3"/>
          <a:stretch/>
        </p:blipFill>
        <p:spPr>
          <a:xfrm>
            <a:off x="10635480" y="7647840"/>
            <a:ext cx="275400" cy="461160"/>
          </a:xfrm>
          <a:prstGeom prst="rect">
            <a:avLst/>
          </a:prstGeom>
          <a:noFill/>
          <a:ln w="9525">
            <a:noFill/>
          </a:ln>
        </p:spPr>
      </p:pic>
      <p:pic>
        <p:nvPicPr>
          <p:cNvPr id="807" name="Picture 2" descr="G:\Photos\Cell Phone Photos\2024\5-24\PXL_20240510_160320813.jpg"/>
          <p:cNvPicPr/>
          <p:nvPr/>
        </p:nvPicPr>
        <p:blipFill>
          <a:blip r:embed="rId4"/>
          <a:stretch/>
        </p:blipFill>
        <p:spPr>
          <a:xfrm rot="5400000">
            <a:off x="1378080" y="-1349280"/>
            <a:ext cx="8228520" cy="10928880"/>
          </a:xfrm>
          <a:prstGeom prst="rect">
            <a:avLst/>
          </a:prstGeom>
          <a:noFill/>
          <a:ln w="0">
            <a:noFill/>
          </a:ln>
        </p:spPr>
      </p:pic>
      <p:sp>
        <p:nvSpPr>
          <p:cNvPr id="808" name="Freeform 7"/>
          <p:cNvSpPr/>
          <p:nvPr/>
        </p:nvSpPr>
        <p:spPr>
          <a:xfrm rot="255000">
            <a:off x="3869640" y="3438000"/>
            <a:ext cx="583920" cy="2475360"/>
          </a:xfrm>
          <a:custGeom>
            <a:avLst/>
            <a:gdLst>
              <a:gd name="textAreaLeft" fmla="*/ 0 w 583920"/>
              <a:gd name="textAreaRight" fmla="*/ 585000 w 583920"/>
              <a:gd name="textAreaTop" fmla="*/ 0 h 2475360"/>
              <a:gd name="textAreaBottom" fmla="*/ 2476440 h 2475360"/>
              <a:gd name="GluePoint1X" fmla="*/ 513292 w 513292"/>
              <a:gd name="GluePoint1Y" fmla="*/ 2476500 h 2476500"/>
              <a:gd name="GluePoint2X" fmla="*/ 183092 w 513292"/>
              <a:gd name="GluePoint2Y" fmla="*/ 1892300 h 2476500"/>
              <a:gd name="GluePoint3X" fmla="*/ 24342 w 513292"/>
              <a:gd name="GluePoint3Y" fmla="*/ 1460500 h 2476500"/>
              <a:gd name="GluePoint4X" fmla="*/ 37042 w 513292"/>
              <a:gd name="GluePoint4Y" fmla="*/ 952500 h 2476500"/>
              <a:gd name="GluePoint5X" fmla="*/ 157692 w 513292"/>
              <a:gd name="GluePoint5Y" fmla="*/ 514350 h 2476500"/>
              <a:gd name="GluePoint6X" fmla="*/ 373592 w 513292"/>
              <a:gd name="GluePoint6Y" fmla="*/ 0 h 2476500"/>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Lst>
            <a:rect l="textAreaLeft" t="textAreaTop" r="textAreaRight" b="textAreaBottom"/>
            <a:pathLst>
              <a:path w="513292" h="2476500">
                <a:moveTo>
                  <a:pt x="513292" y="2476500"/>
                </a:moveTo>
                <a:cubicBezTo>
                  <a:pt x="388938" y="2269066"/>
                  <a:pt x="264584" y="2061633"/>
                  <a:pt x="183092" y="1892300"/>
                </a:cubicBezTo>
                <a:cubicBezTo>
                  <a:pt x="101600" y="1722967"/>
                  <a:pt x="48684" y="1617133"/>
                  <a:pt x="24342" y="1460500"/>
                </a:cubicBezTo>
                <a:cubicBezTo>
                  <a:pt x="0" y="1303867"/>
                  <a:pt x="14817" y="1110191"/>
                  <a:pt x="37042" y="952500"/>
                </a:cubicBezTo>
                <a:cubicBezTo>
                  <a:pt x="59267" y="794809"/>
                  <a:pt x="101600" y="673100"/>
                  <a:pt x="157692" y="514350"/>
                </a:cubicBezTo>
                <a:cubicBezTo>
                  <a:pt x="213784" y="355600"/>
                  <a:pt x="293688" y="177800"/>
                  <a:pt x="373592" y="0"/>
                </a:cubicBezTo>
              </a:path>
            </a:pathLst>
          </a:custGeom>
          <a:noFill/>
          <a:ln w="63500">
            <a:solidFill>
              <a:srgbClr val="FFFFFF"/>
            </a:solidFill>
            <a:prstDash val="dashDot"/>
            <a:round/>
            <a:headEnd type="triangle" w="med" len="me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pic>
        <p:nvPicPr>
          <p:cNvPr id="809" name="Picture 3"/>
          <p:cNvPicPr/>
          <p:nvPr/>
        </p:nvPicPr>
        <p:blipFill>
          <a:blip r:embed="rId3"/>
          <a:stretch/>
        </p:blipFill>
        <p:spPr>
          <a:xfrm>
            <a:off x="10635480" y="7627320"/>
            <a:ext cx="275400" cy="461160"/>
          </a:xfrm>
          <a:prstGeom prst="rect">
            <a:avLst/>
          </a:prstGeom>
          <a:noFill/>
          <a:ln w="9525">
            <a:noFill/>
          </a:ln>
        </p:spPr>
      </p:pic>
      <p:sp>
        <p:nvSpPr>
          <p:cNvPr id="810" name="Freeform 23"/>
          <p:cNvSpPr/>
          <p:nvPr/>
        </p:nvSpPr>
        <p:spPr>
          <a:xfrm>
            <a:off x="4219199" y="2860963"/>
            <a:ext cx="3628513" cy="1598989"/>
          </a:xfrm>
          <a:custGeom>
            <a:avLst/>
            <a:gdLst>
              <a:gd name="textAreaLeft" fmla="*/ 0 w 4550040"/>
              <a:gd name="textAreaRight" fmla="*/ 4551120 w 4550040"/>
              <a:gd name="textAreaTop" fmla="*/ 0 h 2591280"/>
              <a:gd name="textAreaBottom" fmla="*/ 2592360 h 2591280"/>
              <a:gd name="GluePoint1X" fmla="*/ 0 w 4550952"/>
              <a:gd name="GluePoint1Y" fmla="*/ 829850 h 2592315"/>
              <a:gd name="GluePoint2X" fmla="*/ 632565 w 4550952"/>
              <a:gd name="GluePoint2Y" fmla="*/ 216075 h 2592315"/>
              <a:gd name="GluePoint3X" fmla="*/ 1208762 w 4550952"/>
              <a:gd name="GluePoint3Y" fmla="*/ 15658 h 2592315"/>
              <a:gd name="GluePoint4X" fmla="*/ 2248422 w 4550952"/>
              <a:gd name="GluePoint4Y" fmla="*/ 122129 h 2592315"/>
              <a:gd name="GluePoint5X" fmla="*/ 2799567 w 4550952"/>
              <a:gd name="GluePoint5Y" fmla="*/ 341335 h 2592315"/>
              <a:gd name="GluePoint6X" fmla="*/ 3344449 w 4550952"/>
              <a:gd name="GluePoint6Y" fmla="*/ 1030266 h 2592315"/>
              <a:gd name="GluePoint7X" fmla="*/ 3629241 w 4550952"/>
              <a:gd name="GluePoint7Y" fmla="*/ 1612996 h 2592315"/>
              <a:gd name="GluePoint8X" fmla="*/ 4090096 w 4550952"/>
              <a:gd name="GluePoint8Y" fmla="*/ 2016245 h 2592315"/>
              <a:gd name="GluePoint9X" fmla="*/ 4550952 w 4550952"/>
              <a:gd name="GluePoint9Y" fmla="*/ 2592315 h 2592315"/>
              <a:gd name="connsiteX0" fmla="*/ 0 w 4090096"/>
              <a:gd name="connsiteY0" fmla="*/ 816482 h 2002877"/>
              <a:gd name="connsiteX1" fmla="*/ 632565 w 4090096"/>
              <a:gd name="connsiteY1" fmla="*/ 202707 h 2002877"/>
              <a:gd name="connsiteX2" fmla="*/ 1208762 w 4090096"/>
              <a:gd name="connsiteY2" fmla="*/ 2290 h 2002877"/>
              <a:gd name="connsiteX3" fmla="*/ 2248422 w 4090096"/>
              <a:gd name="connsiteY3" fmla="*/ 108761 h 2002877"/>
              <a:gd name="connsiteX4" fmla="*/ 2799567 w 4090096"/>
              <a:gd name="connsiteY4" fmla="*/ 327967 h 2002877"/>
              <a:gd name="connsiteX5" fmla="*/ 3344449 w 4090096"/>
              <a:gd name="connsiteY5" fmla="*/ 1016898 h 2002877"/>
              <a:gd name="connsiteX6" fmla="*/ 3629241 w 4090096"/>
              <a:gd name="connsiteY6" fmla="*/ 1599628 h 2002877"/>
              <a:gd name="connsiteX7" fmla="*/ 4090096 w 4090096"/>
              <a:gd name="connsiteY7" fmla="*/ 2002877 h 2002877"/>
              <a:gd name="connsiteX0" fmla="*/ 0 w 3629241"/>
              <a:gd name="connsiteY0" fmla="*/ 816482 h 1599628"/>
              <a:gd name="connsiteX1" fmla="*/ 632565 w 3629241"/>
              <a:gd name="connsiteY1" fmla="*/ 202707 h 1599628"/>
              <a:gd name="connsiteX2" fmla="*/ 1208762 w 3629241"/>
              <a:gd name="connsiteY2" fmla="*/ 2290 h 1599628"/>
              <a:gd name="connsiteX3" fmla="*/ 2248422 w 3629241"/>
              <a:gd name="connsiteY3" fmla="*/ 108761 h 1599628"/>
              <a:gd name="connsiteX4" fmla="*/ 2799567 w 3629241"/>
              <a:gd name="connsiteY4" fmla="*/ 327967 h 1599628"/>
              <a:gd name="connsiteX5" fmla="*/ 3344449 w 3629241"/>
              <a:gd name="connsiteY5" fmla="*/ 1016898 h 1599628"/>
              <a:gd name="connsiteX6" fmla="*/ 3629241 w 3629241"/>
              <a:gd name="connsiteY6" fmla="*/ 1599628 h 159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29241" h="1599628">
                <a:moveTo>
                  <a:pt x="0" y="816482"/>
                </a:moveTo>
                <a:cubicBezTo>
                  <a:pt x="215552" y="577444"/>
                  <a:pt x="431105" y="338406"/>
                  <a:pt x="632565" y="202707"/>
                </a:cubicBezTo>
                <a:cubicBezTo>
                  <a:pt x="834025" y="67008"/>
                  <a:pt x="939453" y="17948"/>
                  <a:pt x="1208762" y="2290"/>
                </a:cubicBezTo>
                <a:cubicBezTo>
                  <a:pt x="1478071" y="-13368"/>
                  <a:pt x="1983288" y="54482"/>
                  <a:pt x="2248422" y="108761"/>
                </a:cubicBezTo>
                <a:cubicBezTo>
                  <a:pt x="2513556" y="163040"/>
                  <a:pt x="2616896" y="176611"/>
                  <a:pt x="2799567" y="327967"/>
                </a:cubicBezTo>
                <a:cubicBezTo>
                  <a:pt x="2982238" y="479323"/>
                  <a:pt x="3206170" y="804955"/>
                  <a:pt x="3344449" y="1016898"/>
                </a:cubicBezTo>
                <a:cubicBezTo>
                  <a:pt x="3482728" y="1228842"/>
                  <a:pt x="3504967" y="1435298"/>
                  <a:pt x="3629241" y="1599628"/>
                </a:cubicBezTo>
              </a:path>
            </a:pathLst>
          </a:custGeom>
          <a:noFill/>
          <a:ln w="92075">
            <a:solidFill>
              <a:srgbClr val="00CC99"/>
            </a:solidFill>
            <a:prstDash val="dashDot"/>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811" name="TextBox 45"/>
          <p:cNvSpPr/>
          <p:nvPr/>
        </p:nvSpPr>
        <p:spPr>
          <a:xfrm>
            <a:off x="2255400" y="3193200"/>
            <a:ext cx="75276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solidFill>
                  <a:schemeClr val="lt1"/>
                </a:solidFill>
                <a:effectLst/>
                <a:uFillTx/>
                <a:latin typeface="Calibri"/>
              </a:rPr>
              <a:t>FAT</a:t>
            </a:r>
            <a:endParaRPr lang="en-US" sz="2000" b="0" u="none" strike="noStrike" dirty="0">
              <a:solidFill>
                <a:srgbClr val="FFFFFF"/>
              </a:solidFill>
              <a:effectLst/>
              <a:uFillTx/>
              <a:latin typeface="Arial"/>
            </a:endParaRPr>
          </a:p>
          <a:p>
            <a:pPr algn="ctr" defTabSz="1097280">
              <a:lnSpc>
                <a:spcPct val="100000"/>
              </a:lnSpc>
            </a:pPr>
            <a:r>
              <a:rPr lang="en-US" sz="2000" b="1" u="none" strike="noStrike" dirty="0">
                <a:solidFill>
                  <a:schemeClr val="lt1"/>
                </a:solidFill>
                <a:effectLst/>
                <a:uFillTx/>
                <a:latin typeface="Calibri"/>
              </a:rPr>
              <a:t>Rings</a:t>
            </a:r>
            <a:endParaRPr lang="en-US" sz="2000" b="0" u="none" strike="noStrike" dirty="0">
              <a:solidFill>
                <a:srgbClr val="FFFFFF"/>
              </a:solidFill>
              <a:effectLst/>
              <a:uFillTx/>
              <a:latin typeface="Arial"/>
            </a:endParaRPr>
          </a:p>
        </p:txBody>
      </p:sp>
      <p:cxnSp>
        <p:nvCxnSpPr>
          <p:cNvPr id="812" name="Straight Arrow Connector 47"/>
          <p:cNvCxnSpPr/>
          <p:nvPr/>
        </p:nvCxnSpPr>
        <p:spPr>
          <a:xfrm>
            <a:off x="3009240" y="3538440"/>
            <a:ext cx="577080" cy="116280"/>
          </a:xfrm>
          <a:prstGeom prst="straightConnector1">
            <a:avLst/>
          </a:prstGeom>
          <a:ln w="63500">
            <a:solidFill>
              <a:srgbClr val="FFFFFF"/>
            </a:solidFill>
            <a:round/>
            <a:tailEnd type="arrow" w="med" len="med"/>
          </a:ln>
        </p:spPr>
      </p:cxnSp>
      <p:sp>
        <p:nvSpPr>
          <p:cNvPr id="813" name="TextBox 39"/>
          <p:cNvSpPr/>
          <p:nvPr/>
        </p:nvSpPr>
        <p:spPr>
          <a:xfrm>
            <a:off x="354600" y="5900760"/>
            <a:ext cx="75276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a:solidFill>
                  <a:schemeClr val="lt1"/>
                </a:solidFill>
                <a:effectLst/>
                <a:uFillTx/>
                <a:latin typeface="Calibri"/>
              </a:rPr>
              <a:t>FAT</a:t>
            </a:r>
            <a:endParaRPr lang="en-US" sz="2000" b="0" u="none" strike="noStrike">
              <a:solidFill>
                <a:srgbClr val="FFFFFF"/>
              </a:solidFill>
              <a:effectLst/>
              <a:uFillTx/>
              <a:latin typeface="Arial"/>
            </a:endParaRPr>
          </a:p>
          <a:p>
            <a:pPr algn="ctr" defTabSz="1097280">
              <a:lnSpc>
                <a:spcPct val="100000"/>
              </a:lnSpc>
            </a:pPr>
            <a:r>
              <a:rPr lang="en-US" sz="2000" b="1" u="none" strike="noStrike">
                <a:solidFill>
                  <a:schemeClr val="lt1"/>
                </a:solidFill>
                <a:effectLst/>
                <a:uFillTx/>
                <a:latin typeface="Calibri"/>
              </a:rPr>
              <a:t>Rings</a:t>
            </a:r>
            <a:endParaRPr lang="en-US" sz="2000" b="0" u="none" strike="noStrike">
              <a:solidFill>
                <a:srgbClr val="FFFFFF"/>
              </a:solidFill>
              <a:effectLst/>
              <a:uFillTx/>
              <a:latin typeface="Arial"/>
            </a:endParaRPr>
          </a:p>
        </p:txBody>
      </p:sp>
      <p:cxnSp>
        <p:nvCxnSpPr>
          <p:cNvPr id="814" name="Straight Arrow Connector 40"/>
          <p:cNvCxnSpPr/>
          <p:nvPr/>
        </p:nvCxnSpPr>
        <p:spPr>
          <a:xfrm flipV="1">
            <a:off x="992880" y="5324400"/>
            <a:ext cx="577080" cy="865080"/>
          </a:xfrm>
          <a:prstGeom prst="straightConnector1">
            <a:avLst/>
          </a:prstGeom>
          <a:ln w="63500">
            <a:solidFill>
              <a:srgbClr val="FFFFFF"/>
            </a:solidFill>
            <a:round/>
            <a:tailEnd type="arrow" w="med" len="med"/>
          </a:ln>
        </p:spPr>
      </p:cxnSp>
      <p:sp>
        <p:nvSpPr>
          <p:cNvPr id="815" name="Arc 18"/>
          <p:cNvSpPr/>
          <p:nvPr/>
        </p:nvSpPr>
        <p:spPr>
          <a:xfrm rot="20293800">
            <a:off x="7156080" y="4690440"/>
            <a:ext cx="7790040" cy="7403040"/>
          </a:xfrm>
          <a:prstGeom prst="arc">
            <a:avLst>
              <a:gd name="adj1" fmla="val 12281352"/>
              <a:gd name="adj2" fmla="val 17405974"/>
            </a:avLst>
          </a:prstGeom>
          <a:noFill/>
          <a:ln w="63500">
            <a:solidFill>
              <a:srgbClr val="FFFFFF"/>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sp>
        <p:nvSpPr>
          <p:cNvPr id="816" name="Arc 19"/>
          <p:cNvSpPr/>
          <p:nvPr/>
        </p:nvSpPr>
        <p:spPr>
          <a:xfrm rot="6720600">
            <a:off x="4149720" y="3029400"/>
            <a:ext cx="3672720" cy="3941280"/>
          </a:xfrm>
          <a:prstGeom prst="arc">
            <a:avLst>
              <a:gd name="adj1" fmla="val 13912917"/>
              <a:gd name="adj2" fmla="val 2570215"/>
            </a:avLst>
          </a:prstGeom>
          <a:noFill/>
          <a:ln w="63500">
            <a:solidFill>
              <a:srgbClr val="C00000"/>
            </a:solidFill>
            <a:prstDash val="dash"/>
            <a:round/>
          </a:ln>
        </p:spPr>
        <p:style>
          <a:lnRef idx="1">
            <a:schemeClr val="accent1"/>
          </a:lnRef>
          <a:fillRef idx="0">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dk1"/>
              </a:solidFill>
              <a:effectLst/>
              <a:uFillTx/>
              <a:latin typeface="Calibri"/>
            </a:endParaRPr>
          </a:p>
        </p:txBody>
      </p:sp>
      <p:cxnSp>
        <p:nvCxnSpPr>
          <p:cNvPr id="817" name="Straight Arrow Connector 20"/>
          <p:cNvCxnSpPr/>
          <p:nvPr/>
        </p:nvCxnSpPr>
        <p:spPr>
          <a:xfrm flipV="1">
            <a:off x="4276440" y="6534000"/>
            <a:ext cx="634680" cy="1556640"/>
          </a:xfrm>
          <a:prstGeom prst="straightConnector1">
            <a:avLst/>
          </a:prstGeom>
          <a:ln w="101600">
            <a:solidFill>
              <a:srgbClr val="FFC000"/>
            </a:solidFill>
            <a:round/>
            <a:tailEnd type="arrow" w="med" len="med"/>
          </a:ln>
        </p:spPr>
      </p:cxnSp>
      <p:sp>
        <p:nvSpPr>
          <p:cNvPr id="818" name="TextBox 21"/>
          <p:cNvSpPr/>
          <p:nvPr/>
        </p:nvSpPr>
        <p:spPr>
          <a:xfrm>
            <a:off x="4507200" y="7686360"/>
            <a:ext cx="1285200" cy="429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200" b="1" u="none" strike="noStrike">
                <a:solidFill>
                  <a:schemeClr val="lt1"/>
                </a:solidFill>
                <a:effectLst/>
                <a:uFillTx/>
                <a:latin typeface="Calibri"/>
              </a:rPr>
              <a:t>Fire Draft</a:t>
            </a:r>
            <a:endParaRPr lang="en-US" sz="2200" b="0" u="none" strike="noStrike">
              <a:solidFill>
                <a:srgbClr val="FFFFFF"/>
              </a:solidFill>
              <a:effectLst/>
              <a:uFillTx/>
              <a:latin typeface="Arial"/>
            </a:endParaRPr>
          </a:p>
        </p:txBody>
      </p:sp>
      <p:cxnSp>
        <p:nvCxnSpPr>
          <p:cNvPr id="819" name="Straight Arrow Connector 25"/>
          <p:cNvCxnSpPr>
            <a:stCxn id="811" idx="3"/>
          </p:cNvCxnSpPr>
          <p:nvPr/>
        </p:nvCxnSpPr>
        <p:spPr>
          <a:xfrm>
            <a:off x="3008160" y="3546720"/>
            <a:ext cx="347760" cy="1605960"/>
          </a:xfrm>
          <a:prstGeom prst="straightConnector1">
            <a:avLst/>
          </a:prstGeom>
          <a:ln w="63500">
            <a:solidFill>
              <a:srgbClr val="FFFFFF"/>
            </a:solidFill>
            <a:round/>
            <a:tailEnd type="arrow" w="med" len="med"/>
          </a:ln>
        </p:spPr>
      </p:cxnSp>
      <p:cxnSp>
        <p:nvCxnSpPr>
          <p:cNvPr id="3" name="Straight Connector 2">
            <a:extLst>
              <a:ext uri="{FF2B5EF4-FFF2-40B4-BE49-F238E27FC236}">
                <a16:creationId xmlns="" xmlns:a16="http://schemas.microsoft.com/office/drawing/2014/main" id="{BEA1AC9C-74B5-F59D-6EAA-C43455F34B40}"/>
              </a:ext>
            </a:extLst>
          </p:cNvPr>
          <p:cNvCxnSpPr/>
          <p:nvPr/>
        </p:nvCxnSpPr>
        <p:spPr>
          <a:xfrm>
            <a:off x="4276440" y="3710539"/>
            <a:ext cx="1209960" cy="231006"/>
          </a:xfrm>
          <a:prstGeom prst="line">
            <a:avLst/>
          </a:prstGeom>
          <a:ln w="63500">
            <a:solidFill>
              <a:srgbClr val="00CC99"/>
            </a:solidFill>
            <a:prstDash val="dash"/>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 xmlns:a16="http://schemas.microsoft.com/office/drawing/2014/main" id="{58079937-9394-AF31-F848-2DA770E4046D}"/>
              </a:ext>
            </a:extLst>
          </p:cNvPr>
          <p:cNvCxnSpPr>
            <a:cxnSpLocks/>
          </p:cNvCxnSpPr>
          <p:nvPr/>
        </p:nvCxnSpPr>
        <p:spPr>
          <a:xfrm flipV="1">
            <a:off x="6907973" y="4114800"/>
            <a:ext cx="696123" cy="182543"/>
          </a:xfrm>
          <a:prstGeom prst="line">
            <a:avLst/>
          </a:prstGeom>
          <a:ln w="63500">
            <a:solidFill>
              <a:srgbClr val="00CC99"/>
            </a:solidFill>
            <a:prstDash val="dash"/>
          </a:ln>
        </p:spPr>
        <p:style>
          <a:lnRef idx="1">
            <a:schemeClr val="accent1"/>
          </a:lnRef>
          <a:fillRef idx="0">
            <a:schemeClr val="accent1"/>
          </a:fillRef>
          <a:effectRef idx="0">
            <a:schemeClr val="accent1"/>
          </a:effectRef>
          <a:fontRef idx="minor">
            <a:schemeClr val="tx1"/>
          </a:fontRef>
        </p:style>
      </p:cxnSp>
      <p:sp>
        <p:nvSpPr>
          <p:cNvPr id="6" name="Arc 5">
            <a:extLst>
              <a:ext uri="{FF2B5EF4-FFF2-40B4-BE49-F238E27FC236}">
                <a16:creationId xmlns="" xmlns:a16="http://schemas.microsoft.com/office/drawing/2014/main" id="{691F40F1-6096-7F6D-4ECF-6B1856C3ACF1}"/>
              </a:ext>
            </a:extLst>
          </p:cNvPr>
          <p:cNvSpPr/>
          <p:nvPr/>
        </p:nvSpPr>
        <p:spPr>
          <a:xfrm rot="19303822">
            <a:off x="5212598" y="3727862"/>
            <a:ext cx="1832012" cy="2139061"/>
          </a:xfrm>
          <a:prstGeom prst="arc">
            <a:avLst>
              <a:gd name="adj1" fmla="val 16203203"/>
              <a:gd name="adj2" fmla="val 315261"/>
            </a:avLst>
          </a:prstGeom>
          <a:ln w="88900">
            <a:solidFill>
              <a:srgbClr val="00CC99"/>
            </a:solidFill>
            <a:prstDash val="dashDot"/>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 name="TextBox 45">
            <a:extLst>
              <a:ext uri="{FF2B5EF4-FFF2-40B4-BE49-F238E27FC236}">
                <a16:creationId xmlns="" xmlns:a16="http://schemas.microsoft.com/office/drawing/2014/main" id="{6A54812E-34F4-EF2D-8C75-B9E78F89F3CF}"/>
              </a:ext>
            </a:extLst>
          </p:cNvPr>
          <p:cNvSpPr/>
          <p:nvPr/>
        </p:nvSpPr>
        <p:spPr>
          <a:xfrm>
            <a:off x="5274086" y="2987794"/>
            <a:ext cx="1500516" cy="706432"/>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solidFill>
                  <a:schemeClr val="lt1"/>
                </a:solidFill>
                <a:effectLst/>
                <a:uFillTx/>
                <a:latin typeface="Calibri"/>
              </a:rPr>
              <a:t>OR Post-Fire</a:t>
            </a:r>
            <a:endParaRPr lang="en-US" sz="2000" b="0" u="none" strike="noStrike" dirty="0">
              <a:solidFill>
                <a:srgbClr val="FFFFFF"/>
              </a:solidFill>
              <a:effectLst/>
              <a:uFillTx/>
              <a:latin typeface="Arial"/>
            </a:endParaRPr>
          </a:p>
          <a:p>
            <a:pPr algn="ctr" defTabSz="1097280">
              <a:lnSpc>
                <a:spcPct val="100000"/>
              </a:lnSpc>
            </a:pPr>
            <a:r>
              <a:rPr lang="en-US" sz="2000" b="1" u="none" strike="noStrike" dirty="0">
                <a:solidFill>
                  <a:schemeClr val="lt1"/>
                </a:solidFill>
                <a:effectLst/>
                <a:uFillTx/>
                <a:latin typeface="Calibri"/>
              </a:rPr>
              <a:t>Heartwood?</a:t>
            </a:r>
            <a:endParaRPr lang="en-US" sz="2000" b="0" u="none" strike="noStrike" dirty="0">
              <a:solidFill>
                <a:srgbClr val="FFFFFF"/>
              </a:solidFill>
              <a:effectLst/>
              <a:uFillTx/>
              <a:latin typeface="Arial"/>
            </a:endParaRPr>
          </a:p>
        </p:txBody>
      </p:sp>
      <p:sp>
        <p:nvSpPr>
          <p:cNvPr id="8" name="TextBox 52">
            <a:extLst>
              <a:ext uri="{FF2B5EF4-FFF2-40B4-BE49-F238E27FC236}">
                <a16:creationId xmlns="" xmlns:a16="http://schemas.microsoft.com/office/drawing/2014/main" id="{A38BFB61-2CCE-D969-C632-0B1537379873}"/>
              </a:ext>
            </a:extLst>
          </p:cNvPr>
          <p:cNvSpPr/>
          <p:nvPr/>
        </p:nvSpPr>
        <p:spPr>
          <a:xfrm>
            <a:off x="3662480" y="2180213"/>
            <a:ext cx="88200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dirty="0">
                <a:solidFill>
                  <a:schemeClr val="lt1"/>
                </a:solidFill>
                <a:effectLst/>
                <a:uFillTx/>
                <a:latin typeface="Calibri"/>
              </a:rPr>
              <a:t>Brown</a:t>
            </a:r>
            <a:endParaRPr lang="en-US" sz="2000" b="0" u="none" strike="noStrike" dirty="0">
              <a:solidFill>
                <a:srgbClr val="FFFFFF"/>
              </a:solidFill>
              <a:effectLst/>
              <a:uFillTx/>
              <a:latin typeface="Arial"/>
            </a:endParaRPr>
          </a:p>
          <a:p>
            <a:pPr algn="ctr" defTabSz="1097280">
              <a:lnSpc>
                <a:spcPct val="100000"/>
              </a:lnSpc>
            </a:pPr>
            <a:r>
              <a:rPr lang="en-US" sz="2000" b="1" u="none" strike="noStrike" dirty="0">
                <a:solidFill>
                  <a:schemeClr val="lt1"/>
                </a:solidFill>
                <a:effectLst/>
                <a:uFillTx/>
                <a:latin typeface="Calibri"/>
              </a:rPr>
              <a:t>Rot</a:t>
            </a:r>
            <a:endParaRPr lang="en-US" sz="2000" b="0" u="none" strike="noStrike" dirty="0">
              <a:solidFill>
                <a:srgbClr val="FFFFFF"/>
              </a:solidFill>
              <a:effectLst/>
              <a:uFillTx/>
              <a:latin typeface="Arial"/>
            </a:endParaRPr>
          </a:p>
        </p:txBody>
      </p:sp>
      <p:sp>
        <p:nvSpPr>
          <p:cNvPr id="9" name="TextBox 48">
            <a:extLst>
              <a:ext uri="{FF2B5EF4-FFF2-40B4-BE49-F238E27FC236}">
                <a16:creationId xmlns="" xmlns:a16="http://schemas.microsoft.com/office/drawing/2014/main" id="{82E11FBF-1930-9F7A-9EDC-97867733C9E1}"/>
              </a:ext>
            </a:extLst>
          </p:cNvPr>
          <p:cNvSpPr/>
          <p:nvPr/>
        </p:nvSpPr>
        <p:spPr>
          <a:xfrm>
            <a:off x="7790760" y="2732400"/>
            <a:ext cx="882000" cy="706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1097280">
              <a:lnSpc>
                <a:spcPct val="100000"/>
              </a:lnSpc>
            </a:pPr>
            <a:r>
              <a:rPr lang="en-US" sz="2000" b="1" u="none" strike="noStrike">
                <a:solidFill>
                  <a:schemeClr val="lt1"/>
                </a:solidFill>
                <a:effectLst/>
                <a:uFillTx/>
                <a:latin typeface="Calibri"/>
              </a:rPr>
              <a:t>Brown</a:t>
            </a:r>
            <a:endParaRPr lang="en-US" sz="2000" b="0" u="none" strike="noStrike">
              <a:solidFill>
                <a:srgbClr val="FFFFFF"/>
              </a:solidFill>
              <a:effectLst/>
              <a:uFillTx/>
              <a:latin typeface="Arial"/>
            </a:endParaRPr>
          </a:p>
          <a:p>
            <a:pPr algn="ctr" defTabSz="1097280">
              <a:lnSpc>
                <a:spcPct val="100000"/>
              </a:lnSpc>
            </a:pPr>
            <a:r>
              <a:rPr lang="en-US" sz="2000" b="1" u="none" strike="noStrike">
                <a:solidFill>
                  <a:schemeClr val="lt1"/>
                </a:solidFill>
                <a:effectLst/>
                <a:uFillTx/>
                <a:latin typeface="Calibri"/>
              </a:rPr>
              <a:t>Rot</a:t>
            </a:r>
            <a:endParaRPr lang="en-US" sz="2000" b="0" u="none" strike="noStrike">
              <a:solidFill>
                <a:srgbClr val="FFFFFF"/>
              </a:solidFill>
              <a:effectLst/>
              <a:uFillTx/>
              <a:latin typeface="Arial"/>
            </a:endParaRP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0" name="Picture 2" descr="G:\Photos\Cell Phone Photos\2021\6-21 Swanton CZU\20210603_104821.jpg"/>
          <p:cNvPicPr/>
          <p:nvPr/>
        </p:nvPicPr>
        <p:blipFill>
          <a:blip r:embed="rId3"/>
          <a:srcRect t="50576" b="10412"/>
          <a:stretch/>
        </p:blipFill>
        <p:spPr>
          <a:xfrm>
            <a:off x="589680" y="0"/>
            <a:ext cx="9965880" cy="8210880"/>
          </a:xfrm>
          <a:prstGeom prst="rect">
            <a:avLst/>
          </a:prstGeom>
          <a:noFill/>
          <a:ln w="0">
            <a:noFill/>
          </a:ln>
        </p:spPr>
      </p:pic>
      <p:pic>
        <p:nvPicPr>
          <p:cNvPr id="821" name="Picture 3"/>
          <p:cNvPicPr/>
          <p:nvPr/>
        </p:nvPicPr>
        <p:blipFill>
          <a:blip r:embed="rId4"/>
          <a:stretch/>
        </p:blipFill>
        <p:spPr>
          <a:xfrm>
            <a:off x="10635480" y="7686360"/>
            <a:ext cx="275400" cy="461160"/>
          </a:xfrm>
          <a:prstGeom prst="rect">
            <a:avLst/>
          </a:prstGeom>
          <a:noFill/>
          <a:ln w="9525">
            <a:noFill/>
          </a:ln>
        </p:spPr>
      </p:pic>
      <p:sp>
        <p:nvSpPr>
          <p:cNvPr id="822" name="object 6"/>
          <p:cNvSpPr/>
          <p:nvPr/>
        </p:nvSpPr>
        <p:spPr>
          <a:xfrm>
            <a:off x="7624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June 2021</a:t>
            </a:r>
            <a:endParaRPr lang="en-US" sz="1200" b="0" u="none" strike="noStrike">
              <a:solidFill>
                <a:srgbClr val="FFFFFF"/>
              </a:solidFill>
              <a:effectLst/>
              <a:uFillTx/>
              <a:latin typeface="Arial"/>
            </a:endParaRPr>
          </a:p>
        </p:txBody>
      </p:sp>
      <p:cxnSp>
        <p:nvCxnSpPr>
          <p:cNvPr id="823" name="Straight Arrow Connector 4"/>
          <p:cNvCxnSpPr/>
          <p:nvPr/>
        </p:nvCxnSpPr>
        <p:spPr>
          <a:xfrm flipH="1">
            <a:off x="3585240" y="2444040"/>
            <a:ext cx="461880" cy="461880"/>
          </a:xfrm>
          <a:prstGeom prst="straightConnector1">
            <a:avLst/>
          </a:prstGeom>
          <a:ln w="63500">
            <a:solidFill>
              <a:srgbClr val="FF0000"/>
            </a:solidFill>
            <a:round/>
            <a:tailEnd type="arrow" w="med" len="med"/>
          </a:ln>
        </p:spPr>
      </p:cxnSp>
      <p:cxnSp>
        <p:nvCxnSpPr>
          <p:cNvPr id="824" name="Straight Arrow Connector 5"/>
          <p:cNvCxnSpPr/>
          <p:nvPr/>
        </p:nvCxnSpPr>
        <p:spPr>
          <a:xfrm flipH="1">
            <a:off x="9518760" y="2847240"/>
            <a:ext cx="461880" cy="461880"/>
          </a:xfrm>
          <a:prstGeom prst="straightConnector1">
            <a:avLst/>
          </a:prstGeom>
          <a:ln w="63500">
            <a:solidFill>
              <a:srgbClr val="FF0000"/>
            </a:solidFill>
            <a:round/>
            <a:tailEnd type="arrow" w="med" len="med"/>
          </a:ln>
        </p:spPr>
      </p:cxnSp>
      <p:cxnSp>
        <p:nvCxnSpPr>
          <p:cNvPr id="825" name="Straight Arrow Connector 6"/>
          <p:cNvCxnSpPr/>
          <p:nvPr/>
        </p:nvCxnSpPr>
        <p:spPr>
          <a:xfrm flipH="1">
            <a:off x="5198040" y="5670000"/>
            <a:ext cx="462240" cy="461880"/>
          </a:xfrm>
          <a:prstGeom prst="straightConnector1">
            <a:avLst/>
          </a:prstGeom>
          <a:ln w="63500">
            <a:solidFill>
              <a:srgbClr val="FF0000"/>
            </a:solidFill>
            <a:round/>
            <a:tailEnd type="arrow" w="med" len="med"/>
          </a:ln>
        </p:spPr>
      </p:cxn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6" name="Picture 3" descr="G:\Photos\Cell Phone Photos\2021\6-21 Swanton CZU\20210603_104831.jpg"/>
          <p:cNvPicPr/>
          <p:nvPr/>
        </p:nvPicPr>
        <p:blipFill>
          <a:blip r:embed="rId3"/>
          <a:srcRect l="37189"/>
          <a:stretch/>
        </p:blipFill>
        <p:spPr>
          <a:xfrm>
            <a:off x="19080" y="0"/>
            <a:ext cx="10920600" cy="8228520"/>
          </a:xfrm>
          <a:prstGeom prst="rect">
            <a:avLst/>
          </a:prstGeom>
          <a:noFill/>
          <a:ln w="0">
            <a:noFill/>
          </a:ln>
        </p:spPr>
      </p:pic>
      <p:pic>
        <p:nvPicPr>
          <p:cNvPr id="827" name="Picture 3"/>
          <p:cNvPicPr/>
          <p:nvPr/>
        </p:nvPicPr>
        <p:blipFill>
          <a:blip r:embed="rId4"/>
          <a:stretch/>
        </p:blipFill>
        <p:spPr>
          <a:xfrm>
            <a:off x="10635480" y="7686360"/>
            <a:ext cx="275400" cy="461160"/>
          </a:xfrm>
          <a:prstGeom prst="rect">
            <a:avLst/>
          </a:prstGeom>
          <a:noFill/>
          <a:ln w="9525">
            <a:noFill/>
          </a:ln>
        </p:spPr>
      </p:pic>
      <p:sp>
        <p:nvSpPr>
          <p:cNvPr id="828" name="object 6"/>
          <p:cNvSpPr/>
          <p:nvPr/>
        </p:nvSpPr>
        <p:spPr>
          <a:xfrm>
            <a:off x="1864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chemeClr val="dk1"/>
                </a:solidFill>
                <a:effectLst/>
                <a:uFillTx/>
                <a:latin typeface="Arial"/>
              </a:rPr>
              <a:t>June 2021</a:t>
            </a:r>
            <a:endParaRPr lang="en-US" sz="1200" b="0" u="none" strike="noStrike">
              <a:solidFill>
                <a:srgbClr val="FFFFFF"/>
              </a:solidFill>
              <a:effectLst/>
              <a:uFillTx/>
              <a:latin typeface="Arial"/>
            </a:endParaRPr>
          </a:p>
        </p:txBody>
      </p:sp>
      <p:cxnSp>
        <p:nvCxnSpPr>
          <p:cNvPr id="829" name="Straight Arrow Connector 5"/>
          <p:cNvCxnSpPr/>
          <p:nvPr/>
        </p:nvCxnSpPr>
        <p:spPr>
          <a:xfrm>
            <a:off x="4794840" y="4921200"/>
            <a:ext cx="807840" cy="1080"/>
          </a:xfrm>
          <a:prstGeom prst="straightConnector1">
            <a:avLst/>
          </a:prstGeom>
          <a:ln w="50800">
            <a:solidFill>
              <a:srgbClr val="FFFF00"/>
            </a:solidFill>
            <a:round/>
            <a:headEnd type="arrow" w="med" len="med"/>
            <a:tailEnd type="arrow" w="med" len="med"/>
          </a:ln>
        </p:spPr>
      </p:cxnSp>
      <p:cxnSp>
        <p:nvCxnSpPr>
          <p:cNvPr id="830" name="Straight Arrow Connector 6"/>
          <p:cNvCxnSpPr/>
          <p:nvPr/>
        </p:nvCxnSpPr>
        <p:spPr>
          <a:xfrm>
            <a:off x="3239640" y="4690800"/>
            <a:ext cx="807480" cy="1080"/>
          </a:xfrm>
          <a:prstGeom prst="straightConnector1">
            <a:avLst/>
          </a:prstGeom>
          <a:ln w="50800">
            <a:solidFill>
              <a:srgbClr val="FFFF00"/>
            </a:solidFill>
            <a:round/>
            <a:headEnd type="arrow" w="med" len="med"/>
            <a:tailEnd type="arrow" w="med" len="med"/>
          </a:ln>
        </p:spPr>
      </p:cxnSp>
      <p:cxnSp>
        <p:nvCxnSpPr>
          <p:cNvPr id="831" name="Straight Arrow Connector 7"/>
          <p:cNvCxnSpPr/>
          <p:nvPr/>
        </p:nvCxnSpPr>
        <p:spPr>
          <a:xfrm>
            <a:off x="1914480" y="4402800"/>
            <a:ext cx="750240" cy="1080"/>
          </a:xfrm>
          <a:prstGeom prst="straightConnector1">
            <a:avLst/>
          </a:prstGeom>
          <a:ln w="50800">
            <a:solidFill>
              <a:srgbClr val="FFFF00"/>
            </a:solidFill>
            <a:round/>
            <a:headEnd type="arrow" w="med" len="med"/>
            <a:tailEnd type="arrow" w="med" len="med"/>
          </a:ln>
        </p:spPr>
      </p:cxn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2" name="Picture 2" descr="G:\Photos\Incoming 24\Incoming 3-24\CZU Bruce Baker\DSCN4903.JPG"/>
          <p:cNvPicPr/>
          <p:nvPr/>
        </p:nvPicPr>
        <p:blipFill>
          <a:blip r:embed="rId3" cstate="print"/>
          <a:srcRect l="3750" r="39975"/>
          <a:stretch/>
        </p:blipFill>
        <p:spPr>
          <a:xfrm rot="5400000">
            <a:off x="1370880" y="-1369800"/>
            <a:ext cx="8232120" cy="10971720"/>
          </a:xfrm>
          <a:prstGeom prst="rect">
            <a:avLst/>
          </a:prstGeom>
          <a:noFill/>
          <a:ln w="0">
            <a:noFill/>
          </a:ln>
        </p:spPr>
      </p:pic>
      <p:pic>
        <p:nvPicPr>
          <p:cNvPr id="833" name="Picture 3"/>
          <p:cNvPicPr/>
          <p:nvPr/>
        </p:nvPicPr>
        <p:blipFill>
          <a:blip r:embed="rId4"/>
          <a:stretch/>
        </p:blipFill>
        <p:spPr>
          <a:xfrm>
            <a:off x="10635480" y="7686360"/>
            <a:ext cx="275400" cy="461160"/>
          </a:xfrm>
          <a:prstGeom prst="rect">
            <a:avLst/>
          </a:prstGeom>
          <a:noFill/>
          <a:ln w="9525">
            <a:noFill/>
          </a:ln>
        </p:spPr>
      </p:pic>
      <p:sp>
        <p:nvSpPr>
          <p:cNvPr id="834" name="object 6"/>
          <p:cNvSpPr/>
          <p:nvPr/>
        </p:nvSpPr>
        <p:spPr>
          <a:xfrm>
            <a:off x="1522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cxnSp>
        <p:nvCxnSpPr>
          <p:cNvPr id="835" name="Straight Arrow Connector 10"/>
          <p:cNvCxnSpPr/>
          <p:nvPr/>
        </p:nvCxnSpPr>
        <p:spPr>
          <a:xfrm flipH="1">
            <a:off x="1684080" y="6073200"/>
            <a:ext cx="461880" cy="461880"/>
          </a:xfrm>
          <a:prstGeom prst="straightConnector1">
            <a:avLst/>
          </a:prstGeom>
          <a:ln w="63500">
            <a:solidFill>
              <a:srgbClr val="FF0000"/>
            </a:solidFill>
            <a:round/>
            <a:tailEnd type="arrow" w="med" len="med"/>
          </a:ln>
        </p:spPr>
      </p:cxnSp>
      <p:cxnSp>
        <p:nvCxnSpPr>
          <p:cNvPr id="836" name="Straight Arrow Connector 12"/>
          <p:cNvCxnSpPr/>
          <p:nvPr/>
        </p:nvCxnSpPr>
        <p:spPr>
          <a:xfrm flipH="1">
            <a:off x="2606040" y="3826440"/>
            <a:ext cx="461880" cy="462240"/>
          </a:xfrm>
          <a:prstGeom prst="straightConnector1">
            <a:avLst/>
          </a:prstGeom>
          <a:ln w="63500">
            <a:solidFill>
              <a:srgbClr val="FF0000"/>
            </a:solidFill>
            <a:round/>
            <a:tailEnd type="arrow" w="med" len="med"/>
          </a:ln>
        </p:spPr>
      </p:cxnSp>
      <p:cxnSp>
        <p:nvCxnSpPr>
          <p:cNvPr id="837" name="Straight Arrow Connector 13"/>
          <p:cNvCxnSpPr/>
          <p:nvPr/>
        </p:nvCxnSpPr>
        <p:spPr>
          <a:xfrm flipH="1">
            <a:off x="5889600" y="5439600"/>
            <a:ext cx="461880" cy="461880"/>
          </a:xfrm>
          <a:prstGeom prst="straightConnector1">
            <a:avLst/>
          </a:prstGeom>
          <a:ln w="63500">
            <a:solidFill>
              <a:srgbClr val="FF0000"/>
            </a:solidFill>
            <a:round/>
            <a:tailEnd type="arrow" w="med" len="med"/>
          </a:ln>
        </p:spPr>
      </p:cxnSp>
      <p:cxnSp>
        <p:nvCxnSpPr>
          <p:cNvPr id="838" name="Straight Arrow Connector 14"/>
          <p:cNvCxnSpPr/>
          <p:nvPr/>
        </p:nvCxnSpPr>
        <p:spPr>
          <a:xfrm flipH="1">
            <a:off x="10267560" y="4056840"/>
            <a:ext cx="461880" cy="462240"/>
          </a:xfrm>
          <a:prstGeom prst="straightConnector1">
            <a:avLst/>
          </a:prstGeom>
          <a:ln w="63500">
            <a:solidFill>
              <a:srgbClr val="FF0000"/>
            </a:solidFill>
            <a:round/>
            <a:tailEnd type="arrow" w="med" len="med"/>
          </a:ln>
        </p:spPr>
      </p:cxnSp>
      <p:cxnSp>
        <p:nvCxnSpPr>
          <p:cNvPr id="839" name="Straight Arrow Connector 15"/>
          <p:cNvCxnSpPr/>
          <p:nvPr/>
        </p:nvCxnSpPr>
        <p:spPr>
          <a:xfrm flipH="1">
            <a:off x="7041600" y="6879600"/>
            <a:ext cx="461880" cy="462240"/>
          </a:xfrm>
          <a:prstGeom prst="straightConnector1">
            <a:avLst/>
          </a:prstGeom>
          <a:ln w="63500">
            <a:solidFill>
              <a:srgbClr val="FF0000"/>
            </a:solidFill>
            <a:round/>
            <a:tailEnd type="arrow" w="med" len="med"/>
          </a:ln>
        </p:spPr>
      </p:cxnSp>
      <p:cxnSp>
        <p:nvCxnSpPr>
          <p:cNvPr id="840" name="Straight Arrow Connector 17"/>
          <p:cNvCxnSpPr/>
          <p:nvPr/>
        </p:nvCxnSpPr>
        <p:spPr>
          <a:xfrm flipH="1">
            <a:off x="3585240" y="6534000"/>
            <a:ext cx="461880" cy="461880"/>
          </a:xfrm>
          <a:prstGeom prst="straightConnector1">
            <a:avLst/>
          </a:prstGeom>
          <a:ln w="63500">
            <a:solidFill>
              <a:srgbClr val="FF0000"/>
            </a:solidFill>
            <a:round/>
            <a:tailEnd type="arrow" w="med" len="med"/>
          </a:ln>
        </p:spPr>
      </p:cxn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4" name="Picture 3" descr="G:\Photos\Incoming 24\Incoming 3-24\CZU Bruce Baker\DSCN4903.JPG"/>
          <p:cNvPicPr/>
          <p:nvPr/>
        </p:nvPicPr>
        <p:blipFill>
          <a:blip r:embed="rId3" cstate="print"/>
          <a:stretch/>
        </p:blipFill>
        <p:spPr>
          <a:xfrm rot="5400000">
            <a:off x="3772800" y="1027800"/>
            <a:ext cx="8228520" cy="6171120"/>
          </a:xfrm>
          <a:prstGeom prst="rect">
            <a:avLst/>
          </a:prstGeom>
          <a:noFill/>
          <a:ln w="0">
            <a:noFill/>
          </a:ln>
        </p:spPr>
      </p:pic>
      <p:pic>
        <p:nvPicPr>
          <p:cNvPr id="845" name="Picture 3"/>
          <p:cNvPicPr/>
          <p:nvPr/>
        </p:nvPicPr>
        <p:blipFill>
          <a:blip r:embed="rId4"/>
          <a:stretch/>
        </p:blipFill>
        <p:spPr>
          <a:xfrm>
            <a:off x="10635480" y="7686360"/>
            <a:ext cx="275400" cy="461160"/>
          </a:xfrm>
          <a:prstGeom prst="rect">
            <a:avLst/>
          </a:prstGeom>
          <a:noFill/>
          <a:ln w="9525">
            <a:noFill/>
          </a:ln>
        </p:spPr>
      </p:pic>
      <p:sp>
        <p:nvSpPr>
          <p:cNvPr id="846" name="object 6"/>
          <p:cNvSpPr/>
          <p:nvPr/>
        </p:nvSpPr>
        <p:spPr>
          <a:xfrm>
            <a:off x="152280" y="791820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pic>
        <p:nvPicPr>
          <p:cNvPr id="847" name="Picture 2" descr="G:\Photos\Incoming 24\Incoming 3-24\CZU Bruce Baker\DSCN4902.JPG"/>
          <p:cNvPicPr/>
          <p:nvPr/>
        </p:nvPicPr>
        <p:blipFill>
          <a:blip r:embed="rId5"/>
          <a:srcRect t="4001" b="6999"/>
          <a:stretch/>
        </p:blipFill>
        <p:spPr>
          <a:xfrm rot="5400000">
            <a:off x="-1366200" y="1367280"/>
            <a:ext cx="8228520" cy="5492160"/>
          </a:xfrm>
          <a:prstGeom prst="rect">
            <a:avLst/>
          </a:prstGeom>
          <a:noFill/>
          <a:ln w="0">
            <a:noFill/>
          </a:ln>
        </p:spPr>
      </p:pic>
      <p:cxnSp>
        <p:nvCxnSpPr>
          <p:cNvPr id="848" name="Straight Connector 5"/>
          <p:cNvCxnSpPr/>
          <p:nvPr/>
        </p:nvCxnSpPr>
        <p:spPr>
          <a:xfrm>
            <a:off x="5518080" y="0"/>
            <a:ext cx="1080" cy="8230680"/>
          </a:xfrm>
          <a:prstGeom prst="straightConnector1">
            <a:avLst/>
          </a:prstGeom>
          <a:ln w="50800">
            <a:solidFill>
              <a:srgbClr val="230000"/>
            </a:solidFill>
            <a:round/>
          </a:ln>
        </p:spPr>
      </p:cxnSp>
      <p:sp>
        <p:nvSpPr>
          <p:cNvPr id="849" name="object 6"/>
          <p:cNvSpPr/>
          <p:nvPr/>
        </p:nvSpPr>
        <p:spPr>
          <a:xfrm>
            <a:off x="1522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53" name="Picture 3" descr="G:\Photos\Incoming 25\Incoming 1-25\DSCN4976.JPG"/>
          <p:cNvPicPr/>
          <p:nvPr/>
        </p:nvPicPr>
        <p:blipFill>
          <a:blip r:embed="rId3" cstate="print">
            <a:lum bright="7000"/>
          </a:blip>
          <a:stretch/>
        </p:blipFill>
        <p:spPr>
          <a:xfrm>
            <a:off x="0" y="0"/>
            <a:ext cx="10971720" cy="8228520"/>
          </a:xfrm>
          <a:prstGeom prst="rect">
            <a:avLst/>
          </a:prstGeom>
          <a:noFill/>
          <a:ln w="0">
            <a:noFill/>
          </a:ln>
        </p:spPr>
      </p:pic>
      <p:pic>
        <p:nvPicPr>
          <p:cNvPr id="854" name="Picture 3"/>
          <p:cNvPicPr/>
          <p:nvPr/>
        </p:nvPicPr>
        <p:blipFill>
          <a:blip r:embed="rId4"/>
          <a:stretch/>
        </p:blipFill>
        <p:spPr>
          <a:xfrm>
            <a:off x="10635480" y="7684920"/>
            <a:ext cx="275400" cy="461160"/>
          </a:xfrm>
          <a:prstGeom prst="rect">
            <a:avLst/>
          </a:prstGeom>
          <a:noFill/>
          <a:ln w="9525">
            <a:noFill/>
          </a:ln>
        </p:spPr>
      </p:pic>
      <p:sp>
        <p:nvSpPr>
          <p:cNvPr id="855" name="object 8"/>
          <p:cNvSpPr/>
          <p:nvPr/>
        </p:nvSpPr>
        <p:spPr>
          <a:xfrm>
            <a:off x="90360" y="7962480"/>
            <a:ext cx="12013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rgbClr val="FFFFFF"/>
                </a:solidFill>
                <a:effectLst/>
                <a:uFillTx/>
                <a:latin typeface="Arial"/>
              </a:rPr>
              <a:t>February 2025</a:t>
            </a:r>
            <a:endParaRPr lang="en-US" sz="1200" b="0" u="none" strike="noStrike">
              <a:solidFill>
                <a:srgbClr val="FFFFFF"/>
              </a:solidFill>
              <a:effectLst/>
              <a:uFillTx/>
              <a:latin typeface="Arial"/>
            </a:endParaRPr>
          </a:p>
        </p:txBody>
      </p:sp>
      <p:cxnSp>
        <p:nvCxnSpPr>
          <p:cNvPr id="856" name="Straight Arrow Connector 5"/>
          <p:cNvCxnSpPr/>
          <p:nvPr/>
        </p:nvCxnSpPr>
        <p:spPr>
          <a:xfrm>
            <a:off x="4737240" y="4460400"/>
            <a:ext cx="750240" cy="1080"/>
          </a:xfrm>
          <a:prstGeom prst="straightConnector1">
            <a:avLst/>
          </a:prstGeom>
          <a:ln w="66675">
            <a:solidFill>
              <a:srgbClr val="FFFF00"/>
            </a:solidFill>
            <a:round/>
            <a:tailEnd type="arrow" w="med" len="med"/>
          </a:ln>
        </p:spPr>
      </p:cxnSp>
      <p:sp>
        <p:nvSpPr>
          <p:cNvPr id="857" name="Rectangle 6"/>
          <p:cNvSpPr/>
          <p:nvPr/>
        </p:nvSpPr>
        <p:spPr>
          <a:xfrm>
            <a:off x="301680" y="312840"/>
            <a:ext cx="9561600" cy="768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dirty="0">
                <a:solidFill>
                  <a:schemeClr val="lt1"/>
                </a:solidFill>
                <a:effectLst/>
                <a:uFillTx/>
                <a:latin typeface="Trajan Pro"/>
              </a:rPr>
              <a:t>Micro Meets Macro	</a:t>
            </a:r>
            <a:endParaRPr lang="en-US" sz="4400" b="0" u="none" strike="noStrike" dirty="0">
              <a:solidFill>
                <a:srgbClr val="FFFFFF"/>
              </a:solidFill>
              <a:effectLst/>
              <a:uFillTx/>
              <a:latin typeface="Arial"/>
            </a:endParaRP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3" name="Picture 3"/>
          <p:cNvPicPr/>
          <p:nvPr/>
        </p:nvPicPr>
        <p:blipFill>
          <a:blip r:embed="rId3"/>
          <a:stretch/>
        </p:blipFill>
        <p:spPr>
          <a:xfrm>
            <a:off x="10635480" y="7684920"/>
            <a:ext cx="275400" cy="461160"/>
          </a:xfrm>
          <a:prstGeom prst="rect">
            <a:avLst/>
          </a:prstGeom>
          <a:noFill/>
          <a:ln w="9525">
            <a:noFill/>
          </a:ln>
        </p:spPr>
      </p:pic>
      <p:pic>
        <p:nvPicPr>
          <p:cNvPr id="864" name="Picture 3" descr="G:\Photos\Incoming 25\Incoming 1-25\DSCN4971.JPG"/>
          <p:cNvPicPr/>
          <p:nvPr/>
        </p:nvPicPr>
        <p:blipFill>
          <a:blip r:embed="rId4" cstate="print"/>
          <a:srcRect t="10500" b="33226"/>
          <a:stretch/>
        </p:blipFill>
        <p:spPr>
          <a:xfrm>
            <a:off x="0" y="0"/>
            <a:ext cx="10971720" cy="8232120"/>
          </a:xfrm>
          <a:prstGeom prst="rect">
            <a:avLst/>
          </a:prstGeom>
          <a:noFill/>
          <a:ln w="0">
            <a:noFill/>
          </a:ln>
        </p:spPr>
      </p:pic>
      <p:sp>
        <p:nvSpPr>
          <p:cNvPr id="865" name="object 8"/>
          <p:cNvSpPr/>
          <p:nvPr/>
        </p:nvSpPr>
        <p:spPr>
          <a:xfrm>
            <a:off x="136440" y="7916760"/>
            <a:ext cx="12013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rgbClr val="FFFFFF"/>
                </a:solidFill>
                <a:effectLst/>
                <a:uFillTx/>
                <a:latin typeface="Arial"/>
              </a:rPr>
              <a:t>February 2025</a:t>
            </a:r>
            <a:endParaRPr lang="en-US" sz="1200" b="0" u="none" strike="noStrike">
              <a:solidFill>
                <a:srgbClr val="FFFFFF"/>
              </a:solidFill>
              <a:effectLst/>
              <a:uFillTx/>
              <a:latin typeface="Arial"/>
            </a:endParaRP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3" name="Picture 3"/>
          <p:cNvPicPr/>
          <p:nvPr/>
        </p:nvPicPr>
        <p:blipFill>
          <a:blip r:embed="rId3"/>
          <a:stretch/>
        </p:blipFill>
        <p:spPr>
          <a:xfrm>
            <a:off x="10635480" y="7684920"/>
            <a:ext cx="275400" cy="461160"/>
          </a:xfrm>
          <a:prstGeom prst="rect">
            <a:avLst/>
          </a:prstGeom>
          <a:noFill/>
          <a:ln w="9525">
            <a:noFill/>
          </a:ln>
        </p:spPr>
      </p:pic>
      <p:pic>
        <p:nvPicPr>
          <p:cNvPr id="874" name="Picture 2" descr="G:\Photos\Cell Phone Photos\2025\12-25\PXL_20251215_001723548.RAW-01.COVER.jpg"/>
          <p:cNvPicPr/>
          <p:nvPr/>
        </p:nvPicPr>
        <p:blipFill>
          <a:blip r:embed="rId4"/>
          <a:srcRect b="43785"/>
          <a:stretch/>
        </p:blipFill>
        <p:spPr>
          <a:xfrm>
            <a:off x="0" y="0"/>
            <a:ext cx="10971720" cy="8221320"/>
          </a:xfrm>
          <a:prstGeom prst="rect">
            <a:avLst/>
          </a:prstGeom>
          <a:noFill/>
          <a:ln w="0">
            <a:noFill/>
          </a:ln>
        </p:spPr>
      </p:pic>
      <p:sp>
        <p:nvSpPr>
          <p:cNvPr id="875" name="Rectangle 4"/>
          <p:cNvSpPr/>
          <p:nvPr/>
        </p:nvSpPr>
        <p:spPr>
          <a:xfrm>
            <a:off x="71280" y="7859160"/>
            <a:ext cx="1344240" cy="29448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marL="15120" defTabSz="1097280">
              <a:lnSpc>
                <a:spcPct val="100000"/>
              </a:lnSpc>
            </a:pPr>
            <a:r>
              <a:rPr lang="en-US" sz="1200" b="1" u="none" strike="noStrike" spc="-6">
                <a:solidFill>
                  <a:schemeClr val="lt1"/>
                </a:solidFill>
                <a:effectLst/>
                <a:uFillTx/>
                <a:latin typeface="Arial"/>
              </a:rPr>
              <a:t>December</a:t>
            </a:r>
            <a:r>
              <a:rPr lang="en-US" sz="1200" b="1" u="none" strike="noStrike" spc="-23">
                <a:solidFill>
                  <a:schemeClr val="lt1"/>
                </a:solidFill>
                <a:effectLst/>
                <a:uFillTx/>
                <a:latin typeface="Arial"/>
              </a:rPr>
              <a:t> </a:t>
            </a:r>
            <a:r>
              <a:rPr lang="en-US" sz="1200" b="1" u="none" strike="noStrike" spc="-6">
                <a:solidFill>
                  <a:schemeClr val="lt1"/>
                </a:solidFill>
                <a:effectLst/>
                <a:uFillTx/>
                <a:latin typeface="Arial"/>
              </a:rPr>
              <a:t>20</a:t>
            </a:r>
            <a:r>
              <a:rPr lang="en-US" sz="1200" b="1" u="none" strike="noStrike" spc="-17">
                <a:solidFill>
                  <a:schemeClr val="lt1"/>
                </a:solidFill>
                <a:effectLst/>
                <a:uFillTx/>
                <a:latin typeface="Arial"/>
              </a:rPr>
              <a:t>25</a:t>
            </a:r>
            <a:endParaRPr lang="en-US" sz="1200" b="0" u="none" strike="noStrike">
              <a:solidFill>
                <a:srgbClr val="FFFFFF"/>
              </a:solidFill>
              <a:effectLst/>
              <a:uFillTx/>
              <a:latin typeface="Arial"/>
            </a:endParaRP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3" name="Picture 2" descr="G:\Photos\Cell Phone Photos\2025\12-25\PXL_20251212_204132051.RAW-01.COVER.jpg"/>
          <p:cNvPicPr/>
          <p:nvPr/>
        </p:nvPicPr>
        <p:blipFill>
          <a:blip r:embed="rId3"/>
          <a:stretch/>
        </p:blipFill>
        <p:spPr>
          <a:xfrm>
            <a:off x="0" y="0"/>
            <a:ext cx="10971720" cy="8228520"/>
          </a:xfrm>
          <a:prstGeom prst="rect">
            <a:avLst/>
          </a:prstGeom>
          <a:noFill/>
          <a:ln w="0">
            <a:noFill/>
          </a:ln>
        </p:spPr>
      </p:pic>
      <p:pic>
        <p:nvPicPr>
          <p:cNvPr id="884" name="Picture 3"/>
          <p:cNvPicPr/>
          <p:nvPr/>
        </p:nvPicPr>
        <p:blipFill>
          <a:blip r:embed="rId4"/>
          <a:stretch/>
        </p:blipFill>
        <p:spPr>
          <a:xfrm>
            <a:off x="10635480" y="7684920"/>
            <a:ext cx="275400" cy="461160"/>
          </a:xfrm>
          <a:prstGeom prst="rect">
            <a:avLst/>
          </a:prstGeom>
          <a:noFill/>
          <a:ln w="9525">
            <a:noFill/>
          </a:ln>
        </p:spPr>
      </p:pic>
      <p:sp>
        <p:nvSpPr>
          <p:cNvPr id="885" name="Rectangle 4"/>
          <p:cNvSpPr/>
          <p:nvPr/>
        </p:nvSpPr>
        <p:spPr>
          <a:xfrm>
            <a:off x="71280" y="7859160"/>
            <a:ext cx="1344240" cy="29448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marL="15120" defTabSz="1097280">
              <a:lnSpc>
                <a:spcPct val="100000"/>
              </a:lnSpc>
            </a:pPr>
            <a:r>
              <a:rPr lang="en-US" sz="1200" b="1" u="none" strike="noStrike" spc="-6">
                <a:solidFill>
                  <a:schemeClr val="lt1"/>
                </a:solidFill>
                <a:effectLst/>
                <a:uFillTx/>
                <a:latin typeface="Arial"/>
              </a:rPr>
              <a:t>December</a:t>
            </a:r>
            <a:r>
              <a:rPr lang="en-US" sz="1200" b="1" u="none" strike="noStrike" spc="-23">
                <a:solidFill>
                  <a:schemeClr val="lt1"/>
                </a:solidFill>
                <a:effectLst/>
                <a:uFillTx/>
                <a:latin typeface="Arial"/>
              </a:rPr>
              <a:t> </a:t>
            </a:r>
            <a:r>
              <a:rPr lang="en-US" sz="1200" b="1" u="none" strike="noStrike" spc="-6">
                <a:solidFill>
                  <a:schemeClr val="lt1"/>
                </a:solidFill>
                <a:effectLst/>
                <a:uFillTx/>
                <a:latin typeface="Arial"/>
              </a:rPr>
              <a:t>20</a:t>
            </a:r>
            <a:r>
              <a:rPr lang="en-US" sz="1200" b="1" u="none" strike="noStrike" spc="-17">
                <a:solidFill>
                  <a:schemeClr val="lt1"/>
                </a:solidFill>
                <a:effectLst/>
                <a:uFillTx/>
                <a:latin typeface="Arial"/>
              </a:rPr>
              <a:t>25</a:t>
            </a:r>
            <a:endParaRPr lang="en-US" sz="1200" b="0" u="none" strike="noStrike">
              <a:solidFill>
                <a:srgbClr val="FFFFFF"/>
              </a:solidFill>
              <a:effectLst/>
              <a:uFillTx/>
              <a:latin typeface="Arial"/>
            </a:endParaRPr>
          </a:p>
        </p:txBody>
      </p:sp>
      <p:cxnSp>
        <p:nvCxnSpPr>
          <p:cNvPr id="5" name="Straight Arrow Connector 6"/>
          <p:cNvCxnSpPr/>
          <p:nvPr/>
        </p:nvCxnSpPr>
        <p:spPr>
          <a:xfrm>
            <a:off x="4977754" y="1702542"/>
            <a:ext cx="404280" cy="519840"/>
          </a:xfrm>
          <a:prstGeom prst="straightConnector1">
            <a:avLst/>
          </a:prstGeom>
          <a:ln w="66675">
            <a:solidFill>
              <a:srgbClr val="FFFF00"/>
            </a:solidFill>
            <a:round/>
            <a:tailEnd type="arrow" w="med" len="med"/>
          </a:ln>
        </p:spPr>
      </p:cxnSp>
      <p:cxnSp>
        <p:nvCxnSpPr>
          <p:cNvPr id="6" name="Straight Arrow Connector 6"/>
          <p:cNvCxnSpPr/>
          <p:nvPr/>
        </p:nvCxnSpPr>
        <p:spPr>
          <a:xfrm>
            <a:off x="5979240" y="1691656"/>
            <a:ext cx="404280" cy="519840"/>
          </a:xfrm>
          <a:prstGeom prst="straightConnector1">
            <a:avLst/>
          </a:prstGeom>
          <a:ln w="66675">
            <a:solidFill>
              <a:srgbClr val="FFFF00"/>
            </a:solidFill>
            <a:round/>
            <a:tailEnd type="arrow" w="med" len="med"/>
          </a:ln>
        </p:spPr>
      </p:cxnSp>
      <p:cxnSp>
        <p:nvCxnSpPr>
          <p:cNvPr id="7" name="Straight Arrow Connector 6"/>
          <p:cNvCxnSpPr/>
          <p:nvPr/>
        </p:nvCxnSpPr>
        <p:spPr>
          <a:xfrm>
            <a:off x="7699183" y="1800513"/>
            <a:ext cx="404280" cy="519840"/>
          </a:xfrm>
          <a:prstGeom prst="straightConnector1">
            <a:avLst/>
          </a:prstGeom>
          <a:ln w="66675">
            <a:solidFill>
              <a:srgbClr val="FFFF00"/>
            </a:solidFill>
            <a:round/>
            <a:tailEnd type="arrow" w="med" len="med"/>
          </a:ln>
        </p:spPr>
      </p:cxn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6" name="Picture 2" descr="G:\Photos\Cell Phone Photos\2025\12-25\PXL_20251215_001307978.RAW-01.COVER.jpg"/>
          <p:cNvPicPr/>
          <p:nvPr/>
        </p:nvPicPr>
        <p:blipFill>
          <a:blip r:embed="rId3"/>
          <a:stretch/>
        </p:blipFill>
        <p:spPr>
          <a:xfrm>
            <a:off x="0" y="0"/>
            <a:ext cx="10971720" cy="8228520"/>
          </a:xfrm>
          <a:prstGeom prst="rect">
            <a:avLst/>
          </a:prstGeom>
          <a:noFill/>
          <a:ln w="0">
            <a:noFill/>
          </a:ln>
        </p:spPr>
      </p:pic>
      <p:pic>
        <p:nvPicPr>
          <p:cNvPr id="887" name="Picture 3"/>
          <p:cNvPicPr/>
          <p:nvPr/>
        </p:nvPicPr>
        <p:blipFill>
          <a:blip r:embed="rId4"/>
          <a:stretch/>
        </p:blipFill>
        <p:spPr>
          <a:xfrm>
            <a:off x="10635480" y="7684920"/>
            <a:ext cx="275400" cy="461160"/>
          </a:xfrm>
          <a:prstGeom prst="rect">
            <a:avLst/>
          </a:prstGeom>
          <a:noFill/>
          <a:ln w="9525">
            <a:noFill/>
          </a:ln>
        </p:spPr>
      </p:pic>
      <p:cxnSp>
        <p:nvCxnSpPr>
          <p:cNvPr id="888" name="Straight Arrow Connector 5"/>
          <p:cNvCxnSpPr/>
          <p:nvPr/>
        </p:nvCxnSpPr>
        <p:spPr>
          <a:xfrm flipH="1">
            <a:off x="5716800" y="6476400"/>
            <a:ext cx="461880" cy="404280"/>
          </a:xfrm>
          <a:prstGeom prst="straightConnector1">
            <a:avLst/>
          </a:prstGeom>
          <a:ln w="66675">
            <a:solidFill>
              <a:srgbClr val="FFFF00"/>
            </a:solidFill>
            <a:round/>
            <a:tailEnd type="arrow" w="med" len="med"/>
          </a:ln>
        </p:spPr>
      </p:cxnSp>
      <p:cxnSp>
        <p:nvCxnSpPr>
          <p:cNvPr id="889" name="Straight Arrow Connector 7"/>
          <p:cNvCxnSpPr/>
          <p:nvPr/>
        </p:nvCxnSpPr>
        <p:spPr>
          <a:xfrm flipH="1">
            <a:off x="1050480" y="5785200"/>
            <a:ext cx="461880" cy="461880"/>
          </a:xfrm>
          <a:prstGeom prst="straightConnector1">
            <a:avLst/>
          </a:prstGeom>
          <a:ln w="66675">
            <a:solidFill>
              <a:srgbClr val="FFFF00"/>
            </a:solidFill>
            <a:round/>
            <a:tailEnd type="arrow" w="med" len="med"/>
          </a:ln>
        </p:spPr>
      </p:cxnSp>
      <p:cxnSp>
        <p:nvCxnSpPr>
          <p:cNvPr id="890" name="Straight Arrow Connector 6"/>
          <p:cNvCxnSpPr/>
          <p:nvPr/>
        </p:nvCxnSpPr>
        <p:spPr>
          <a:xfrm>
            <a:off x="2778840" y="6764400"/>
            <a:ext cx="404280" cy="519840"/>
          </a:xfrm>
          <a:prstGeom prst="straightConnector1">
            <a:avLst/>
          </a:prstGeom>
          <a:ln w="66675">
            <a:solidFill>
              <a:srgbClr val="FFFF00"/>
            </a:solidFill>
            <a:round/>
            <a:tailEnd type="arrow" w="med" len="med"/>
          </a:ln>
        </p:spPr>
      </p:cxnSp>
      <p:sp>
        <p:nvSpPr>
          <p:cNvPr id="891" name="Rectangle 8"/>
          <p:cNvSpPr/>
          <p:nvPr/>
        </p:nvSpPr>
        <p:spPr>
          <a:xfrm>
            <a:off x="71280" y="7859160"/>
            <a:ext cx="1344240" cy="29448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marL="15120" defTabSz="1097280">
              <a:lnSpc>
                <a:spcPct val="100000"/>
              </a:lnSpc>
            </a:pPr>
            <a:r>
              <a:rPr lang="en-US" sz="1200" b="1" u="none" strike="noStrike" spc="-6">
                <a:solidFill>
                  <a:schemeClr val="lt1"/>
                </a:solidFill>
                <a:effectLst/>
                <a:uFillTx/>
                <a:latin typeface="Arial"/>
              </a:rPr>
              <a:t>December</a:t>
            </a:r>
            <a:r>
              <a:rPr lang="en-US" sz="1200" b="1" u="none" strike="noStrike" spc="-23">
                <a:solidFill>
                  <a:schemeClr val="lt1"/>
                </a:solidFill>
                <a:effectLst/>
                <a:uFillTx/>
                <a:latin typeface="Arial"/>
              </a:rPr>
              <a:t> </a:t>
            </a:r>
            <a:r>
              <a:rPr lang="en-US" sz="1200" b="1" u="none" strike="noStrike" spc="-6">
                <a:solidFill>
                  <a:schemeClr val="lt1"/>
                </a:solidFill>
                <a:effectLst/>
                <a:uFillTx/>
                <a:latin typeface="Arial"/>
              </a:rPr>
              <a:t>20</a:t>
            </a:r>
            <a:r>
              <a:rPr lang="en-US" sz="1200" b="1" u="none" strike="noStrike" spc="-17">
                <a:solidFill>
                  <a:schemeClr val="lt1"/>
                </a:solidFill>
                <a:effectLst/>
                <a:uFillTx/>
                <a:latin typeface="Arial"/>
              </a:rPr>
              <a:t>25</a:t>
            </a:r>
            <a:endParaRPr lang="en-US" sz="1200" b="0" u="none" strike="noStrike">
              <a:solidFill>
                <a:srgbClr val="FFFFFF"/>
              </a:solidFill>
              <a:effectLst/>
              <a:uFillTx/>
              <a:latin typeface="Arial"/>
            </a:endParaRP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2" name="Picture 3"/>
          <p:cNvPicPr/>
          <p:nvPr/>
        </p:nvPicPr>
        <p:blipFill>
          <a:blip r:embed="rId3"/>
          <a:stretch/>
        </p:blipFill>
        <p:spPr>
          <a:xfrm>
            <a:off x="10635480" y="7684920"/>
            <a:ext cx="275400" cy="461160"/>
          </a:xfrm>
          <a:prstGeom prst="rect">
            <a:avLst/>
          </a:prstGeom>
          <a:noFill/>
          <a:ln w="9525">
            <a:noFill/>
          </a:ln>
        </p:spPr>
      </p:pic>
      <p:sp>
        <p:nvSpPr>
          <p:cNvPr id="893" name="Rectangle 5"/>
          <p:cNvSpPr/>
          <p:nvPr/>
        </p:nvSpPr>
        <p:spPr>
          <a:xfrm>
            <a:off x="10440" y="7898040"/>
            <a:ext cx="1344240" cy="29448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marL="15120" defTabSz="1097280">
              <a:lnSpc>
                <a:spcPct val="100000"/>
              </a:lnSpc>
            </a:pPr>
            <a:r>
              <a:rPr lang="en-US" sz="1200" b="1" u="none" strike="noStrike" spc="-6">
                <a:solidFill>
                  <a:schemeClr val="lt1"/>
                </a:solidFill>
                <a:effectLst/>
                <a:uFillTx/>
                <a:latin typeface="Arial"/>
              </a:rPr>
              <a:t>December</a:t>
            </a:r>
            <a:r>
              <a:rPr lang="en-US" sz="1200" b="1" u="none" strike="noStrike" spc="-23">
                <a:solidFill>
                  <a:schemeClr val="lt1"/>
                </a:solidFill>
                <a:effectLst/>
                <a:uFillTx/>
                <a:latin typeface="Arial"/>
              </a:rPr>
              <a:t> </a:t>
            </a:r>
            <a:r>
              <a:rPr lang="en-US" sz="1200" b="1" u="none" strike="noStrike" spc="-6">
                <a:solidFill>
                  <a:schemeClr val="lt1"/>
                </a:solidFill>
                <a:effectLst/>
                <a:uFillTx/>
                <a:latin typeface="Arial"/>
              </a:rPr>
              <a:t>20</a:t>
            </a:r>
            <a:r>
              <a:rPr lang="en-US" sz="1200" b="1" u="none" strike="noStrike" spc="-17">
                <a:solidFill>
                  <a:schemeClr val="lt1"/>
                </a:solidFill>
                <a:effectLst/>
                <a:uFillTx/>
                <a:latin typeface="Arial"/>
              </a:rPr>
              <a:t>25</a:t>
            </a:r>
            <a:endParaRPr lang="en-US" sz="1200" b="0" u="none" strike="noStrike">
              <a:solidFill>
                <a:srgbClr val="FFFFFF"/>
              </a:solidFill>
              <a:effectLst/>
              <a:uFillTx/>
              <a:latin typeface="Arial"/>
            </a:endParaRPr>
          </a:p>
        </p:txBody>
      </p:sp>
      <p:pic>
        <p:nvPicPr>
          <p:cNvPr id="894" name="Picture 2" descr="G:\Photos\Cell Phone Photos\2025\12-25\PXL_20251222_175320631.RAW-01.COVER.jpg"/>
          <p:cNvPicPr/>
          <p:nvPr/>
        </p:nvPicPr>
        <p:blipFill>
          <a:blip r:embed="rId4"/>
          <a:srcRect t="14996" r="28988" b="44983"/>
          <a:stretch/>
        </p:blipFill>
        <p:spPr>
          <a:xfrm>
            <a:off x="0" y="0"/>
            <a:ext cx="10954440" cy="8228520"/>
          </a:xfrm>
          <a:prstGeom prst="rect">
            <a:avLst/>
          </a:prstGeom>
          <a:noFill/>
          <a:ln w="0">
            <a:noFill/>
          </a:ln>
        </p:spPr>
      </p:pic>
      <p:cxnSp>
        <p:nvCxnSpPr>
          <p:cNvPr id="895" name="Straight Arrow Connector 6"/>
          <p:cNvCxnSpPr/>
          <p:nvPr/>
        </p:nvCxnSpPr>
        <p:spPr>
          <a:xfrm flipH="1" flipV="1">
            <a:off x="7387200" y="6591600"/>
            <a:ext cx="289080" cy="750240"/>
          </a:xfrm>
          <a:prstGeom prst="straightConnector1">
            <a:avLst/>
          </a:prstGeom>
          <a:ln w="101600">
            <a:solidFill>
              <a:srgbClr val="FFFFFF"/>
            </a:solidFill>
            <a:round/>
            <a:tailEnd type="arrow" w="med" len="med"/>
          </a:ln>
        </p:spPr>
      </p:cxnSp>
      <p:cxnSp>
        <p:nvCxnSpPr>
          <p:cNvPr id="896" name="Straight Arrow Connector 8"/>
          <p:cNvCxnSpPr/>
          <p:nvPr/>
        </p:nvCxnSpPr>
        <p:spPr>
          <a:xfrm flipH="1">
            <a:off x="9000360" y="2674440"/>
            <a:ext cx="519480" cy="692280"/>
          </a:xfrm>
          <a:prstGeom prst="straightConnector1">
            <a:avLst/>
          </a:prstGeom>
          <a:ln w="101600">
            <a:solidFill>
              <a:srgbClr val="FFFF00"/>
            </a:solidFill>
            <a:round/>
            <a:tailEnd type="arrow" w="med" len="med"/>
          </a:ln>
        </p:spPr>
      </p:cxnSp>
      <p:cxnSp>
        <p:nvCxnSpPr>
          <p:cNvPr id="897" name="Straight Arrow Connector 10"/>
          <p:cNvCxnSpPr/>
          <p:nvPr/>
        </p:nvCxnSpPr>
        <p:spPr>
          <a:xfrm flipH="1">
            <a:off x="3527640" y="5554800"/>
            <a:ext cx="461880" cy="634680"/>
          </a:xfrm>
          <a:prstGeom prst="straightConnector1">
            <a:avLst/>
          </a:prstGeom>
          <a:ln w="101600">
            <a:solidFill>
              <a:srgbClr val="FFFF00"/>
            </a:solidFill>
            <a:round/>
            <a:tailEnd type="arrow" w="med" len="med"/>
          </a:ln>
        </p:spPr>
      </p:cxnSp>
      <p:cxnSp>
        <p:nvCxnSpPr>
          <p:cNvPr id="898" name="Straight Arrow Connector 19"/>
          <p:cNvCxnSpPr/>
          <p:nvPr/>
        </p:nvCxnSpPr>
        <p:spPr>
          <a:xfrm flipH="1" flipV="1">
            <a:off x="8481960" y="4978800"/>
            <a:ext cx="289080" cy="749880"/>
          </a:xfrm>
          <a:prstGeom prst="straightConnector1">
            <a:avLst/>
          </a:prstGeom>
          <a:ln w="101600">
            <a:solidFill>
              <a:srgbClr val="FFFFFF"/>
            </a:solidFill>
            <a:round/>
            <a:tailEnd type="arrow" w="med" len="med"/>
          </a:ln>
        </p:spPr>
      </p:cxnSp>
      <p:cxnSp>
        <p:nvCxnSpPr>
          <p:cNvPr id="899" name="Straight Arrow Connector 20"/>
          <p:cNvCxnSpPr/>
          <p:nvPr/>
        </p:nvCxnSpPr>
        <p:spPr>
          <a:xfrm flipH="1" flipV="1">
            <a:off x="3470040" y="3941640"/>
            <a:ext cx="289080" cy="750240"/>
          </a:xfrm>
          <a:prstGeom prst="straightConnector1">
            <a:avLst/>
          </a:prstGeom>
          <a:ln w="101600">
            <a:solidFill>
              <a:srgbClr val="FFFFFF"/>
            </a:solidFill>
            <a:round/>
            <a:tailEnd type="arrow" w="med" len="med"/>
          </a:ln>
        </p:spPr>
      </p:cxnSp>
      <p:sp>
        <p:nvSpPr>
          <p:cNvPr id="900" name="Rectangle 9"/>
          <p:cNvSpPr/>
          <p:nvPr/>
        </p:nvSpPr>
        <p:spPr>
          <a:xfrm>
            <a:off x="71280" y="7859160"/>
            <a:ext cx="1344240" cy="29448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marL="15120" defTabSz="1097280">
              <a:lnSpc>
                <a:spcPct val="100000"/>
              </a:lnSpc>
            </a:pPr>
            <a:r>
              <a:rPr lang="en-US" sz="1200" b="1" u="none" strike="noStrike" spc="-6">
                <a:solidFill>
                  <a:schemeClr val="lt1"/>
                </a:solidFill>
                <a:effectLst/>
                <a:uFillTx/>
                <a:latin typeface="Arial"/>
              </a:rPr>
              <a:t>December</a:t>
            </a:r>
            <a:r>
              <a:rPr lang="en-US" sz="1200" b="1" u="none" strike="noStrike" spc="-23">
                <a:solidFill>
                  <a:schemeClr val="lt1"/>
                </a:solidFill>
                <a:effectLst/>
                <a:uFillTx/>
                <a:latin typeface="Arial"/>
              </a:rPr>
              <a:t> </a:t>
            </a:r>
            <a:r>
              <a:rPr lang="en-US" sz="1200" b="1" u="none" strike="noStrike" spc="-6">
                <a:solidFill>
                  <a:schemeClr val="lt1"/>
                </a:solidFill>
                <a:effectLst/>
                <a:uFillTx/>
                <a:latin typeface="Arial"/>
              </a:rPr>
              <a:t>20</a:t>
            </a:r>
            <a:r>
              <a:rPr lang="en-US" sz="1200" b="1" u="none" strike="noStrike" spc="-17">
                <a:solidFill>
                  <a:schemeClr val="lt1"/>
                </a:solidFill>
                <a:effectLst/>
                <a:uFillTx/>
                <a:latin typeface="Arial"/>
              </a:rPr>
              <a:t>25</a:t>
            </a:r>
            <a:endParaRPr lang="en-US" sz="1200" b="0" u="none" strike="noStrike">
              <a:solidFill>
                <a:srgbClr val="FFFFFF"/>
              </a:solidFill>
              <a:effectLst/>
              <a:uFillTx/>
              <a:latin typeface="Arial"/>
            </a:endParaRP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 name="Picture 2" descr="G:\Photos\Cell Phone Photos\2025\12-25\PXL_20251222_175444644.RAW-01.COVER.jpg"/>
          <p:cNvPicPr/>
          <p:nvPr/>
        </p:nvPicPr>
        <p:blipFill>
          <a:blip r:embed="rId3"/>
          <a:stretch/>
        </p:blipFill>
        <p:spPr>
          <a:xfrm>
            <a:off x="0" y="0"/>
            <a:ext cx="10971720" cy="8228520"/>
          </a:xfrm>
          <a:prstGeom prst="rect">
            <a:avLst/>
          </a:prstGeom>
          <a:noFill/>
          <a:ln w="0">
            <a:noFill/>
          </a:ln>
        </p:spPr>
      </p:pic>
      <p:pic>
        <p:nvPicPr>
          <p:cNvPr id="902" name="Picture 3"/>
          <p:cNvPicPr/>
          <p:nvPr/>
        </p:nvPicPr>
        <p:blipFill>
          <a:blip r:embed="rId4"/>
          <a:stretch/>
        </p:blipFill>
        <p:spPr>
          <a:xfrm>
            <a:off x="10635480" y="7684920"/>
            <a:ext cx="275400" cy="461160"/>
          </a:xfrm>
          <a:prstGeom prst="rect">
            <a:avLst/>
          </a:prstGeom>
          <a:noFill/>
          <a:ln w="9525">
            <a:noFill/>
          </a:ln>
        </p:spPr>
      </p:pic>
      <p:sp>
        <p:nvSpPr>
          <p:cNvPr id="903" name="Rectangle 5"/>
          <p:cNvSpPr/>
          <p:nvPr/>
        </p:nvSpPr>
        <p:spPr>
          <a:xfrm>
            <a:off x="71280" y="7859160"/>
            <a:ext cx="1344240" cy="29448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marL="15120" defTabSz="1097280">
              <a:lnSpc>
                <a:spcPct val="100000"/>
              </a:lnSpc>
            </a:pPr>
            <a:r>
              <a:rPr lang="en-US" sz="1200" b="1" u="none" strike="noStrike" spc="-6">
                <a:solidFill>
                  <a:schemeClr val="lt1"/>
                </a:solidFill>
                <a:effectLst/>
                <a:uFillTx/>
                <a:latin typeface="Arial"/>
              </a:rPr>
              <a:t>December</a:t>
            </a:r>
            <a:r>
              <a:rPr lang="en-US" sz="1200" b="1" u="none" strike="noStrike" spc="-23">
                <a:solidFill>
                  <a:schemeClr val="lt1"/>
                </a:solidFill>
                <a:effectLst/>
                <a:uFillTx/>
                <a:latin typeface="Arial"/>
              </a:rPr>
              <a:t> </a:t>
            </a:r>
            <a:r>
              <a:rPr lang="en-US" sz="1200" b="1" u="none" strike="noStrike" spc="-6">
                <a:solidFill>
                  <a:schemeClr val="lt1"/>
                </a:solidFill>
                <a:effectLst/>
                <a:uFillTx/>
                <a:latin typeface="Arial"/>
              </a:rPr>
              <a:t>20</a:t>
            </a:r>
            <a:r>
              <a:rPr lang="en-US" sz="1200" b="1" u="none" strike="noStrike" spc="-17">
                <a:solidFill>
                  <a:schemeClr val="lt1"/>
                </a:solidFill>
                <a:effectLst/>
                <a:uFillTx/>
                <a:latin typeface="Arial"/>
              </a:rPr>
              <a:t>25</a:t>
            </a:r>
            <a:endParaRPr lang="en-US" sz="1200" b="0" u="none" strike="noStrike">
              <a:solidFill>
                <a:srgbClr val="FFFFFF"/>
              </a:solidFill>
              <a:effectLst/>
              <a:uFillTx/>
              <a:latin typeface="Arial"/>
            </a:endParaRP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4" name="Picture 2" descr="G:\Photos\Cell Phone Photos\2026\1-26\PXL_20260102_001039419.RAW-01.COVER.jpg"/>
          <p:cNvPicPr/>
          <p:nvPr/>
        </p:nvPicPr>
        <p:blipFill>
          <a:blip r:embed="rId3"/>
          <a:stretch/>
        </p:blipFill>
        <p:spPr>
          <a:xfrm>
            <a:off x="0" y="0"/>
            <a:ext cx="10971720" cy="8228520"/>
          </a:xfrm>
          <a:prstGeom prst="rect">
            <a:avLst/>
          </a:prstGeom>
          <a:noFill/>
          <a:ln w="0">
            <a:noFill/>
          </a:ln>
        </p:spPr>
      </p:pic>
      <p:pic>
        <p:nvPicPr>
          <p:cNvPr id="905" name="Picture 3"/>
          <p:cNvPicPr/>
          <p:nvPr/>
        </p:nvPicPr>
        <p:blipFill>
          <a:blip r:embed="rId4"/>
          <a:stretch/>
        </p:blipFill>
        <p:spPr>
          <a:xfrm>
            <a:off x="10635480" y="7684920"/>
            <a:ext cx="275400" cy="461160"/>
          </a:xfrm>
          <a:prstGeom prst="rect">
            <a:avLst/>
          </a:prstGeom>
          <a:noFill/>
          <a:ln w="9525">
            <a:noFill/>
          </a:ln>
        </p:spPr>
      </p:pic>
      <p:sp>
        <p:nvSpPr>
          <p:cNvPr id="906" name="Rectangle 5"/>
          <p:cNvSpPr/>
          <p:nvPr/>
        </p:nvSpPr>
        <p:spPr>
          <a:xfrm>
            <a:off x="71280" y="7859160"/>
            <a:ext cx="1192680" cy="29448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marL="15120" defTabSz="1097280">
              <a:lnSpc>
                <a:spcPct val="100000"/>
              </a:lnSpc>
            </a:pPr>
            <a:r>
              <a:rPr lang="en-US" sz="1200" b="1" u="none" strike="noStrike" spc="-6">
                <a:solidFill>
                  <a:schemeClr val="lt1"/>
                </a:solidFill>
                <a:effectLst/>
                <a:uFillTx/>
                <a:latin typeface="Arial"/>
              </a:rPr>
              <a:t>January</a:t>
            </a:r>
            <a:r>
              <a:rPr lang="en-US" sz="1200" b="1" u="none" strike="noStrike" spc="-23">
                <a:solidFill>
                  <a:schemeClr val="lt1"/>
                </a:solidFill>
                <a:effectLst/>
                <a:uFillTx/>
                <a:latin typeface="Arial"/>
              </a:rPr>
              <a:t> </a:t>
            </a:r>
            <a:r>
              <a:rPr lang="en-US" sz="1200" b="1" u="none" strike="noStrike" spc="-6">
                <a:solidFill>
                  <a:schemeClr val="lt1"/>
                </a:solidFill>
                <a:effectLst/>
                <a:uFillTx/>
                <a:latin typeface="Arial"/>
              </a:rPr>
              <a:t>20</a:t>
            </a:r>
            <a:r>
              <a:rPr lang="en-US" sz="1200" b="1" u="none" strike="noStrike" spc="-17">
                <a:solidFill>
                  <a:schemeClr val="lt1"/>
                </a:solidFill>
                <a:effectLst/>
                <a:uFillTx/>
                <a:latin typeface="Arial"/>
              </a:rPr>
              <a:t>26</a:t>
            </a:r>
            <a:endParaRPr lang="en-US" sz="1200" b="0" u="none" strike="noStrike">
              <a:solidFill>
                <a:srgbClr val="FFFFFF"/>
              </a:solidFill>
              <a:effectLst/>
              <a:uFillTx/>
              <a:latin typeface="Arial"/>
            </a:endParaRPr>
          </a:p>
        </p:txBody>
      </p:sp>
      <p:cxnSp>
        <p:nvCxnSpPr>
          <p:cNvPr id="907" name="Straight Arrow Connector 6"/>
          <p:cNvCxnSpPr/>
          <p:nvPr/>
        </p:nvCxnSpPr>
        <p:spPr>
          <a:xfrm>
            <a:off x="5716800" y="3941640"/>
            <a:ext cx="634680" cy="750240"/>
          </a:xfrm>
          <a:prstGeom prst="straightConnector1">
            <a:avLst/>
          </a:prstGeom>
          <a:ln w="101600">
            <a:solidFill>
              <a:srgbClr val="FFFF00"/>
            </a:solidFill>
            <a:round/>
            <a:tailEnd type="arrow" w="med" len="med"/>
          </a:ln>
        </p:spPr>
      </p:cxn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8" name="Picture 3"/>
          <p:cNvPicPr/>
          <p:nvPr/>
        </p:nvPicPr>
        <p:blipFill>
          <a:blip r:embed="rId3"/>
          <a:stretch/>
        </p:blipFill>
        <p:spPr>
          <a:xfrm>
            <a:off x="10635480" y="7684920"/>
            <a:ext cx="275400" cy="461160"/>
          </a:xfrm>
          <a:prstGeom prst="rect">
            <a:avLst/>
          </a:prstGeom>
          <a:noFill/>
          <a:ln w="9525">
            <a:noFill/>
          </a:ln>
        </p:spPr>
      </p:pic>
      <p:pic>
        <p:nvPicPr>
          <p:cNvPr id="909" name="Picture 2" descr="G:\Photos\Incoming 25\Incoming 2-25\DSCN4974-4.jpg"/>
          <p:cNvPicPr/>
          <p:nvPr/>
        </p:nvPicPr>
        <p:blipFill>
          <a:blip r:embed="rId4" cstate="print">
            <a:lum contrast="35000"/>
          </a:blip>
          <a:srcRect t="14999" b="9001"/>
          <a:stretch/>
        </p:blipFill>
        <p:spPr>
          <a:xfrm>
            <a:off x="1511640" y="0"/>
            <a:ext cx="8120160" cy="8228520"/>
          </a:xfrm>
          <a:prstGeom prst="rect">
            <a:avLst/>
          </a:prstGeom>
          <a:noFill/>
          <a:ln w="0">
            <a:noFill/>
          </a:ln>
        </p:spPr>
      </p:pic>
      <p:sp>
        <p:nvSpPr>
          <p:cNvPr id="910" name="object 8"/>
          <p:cNvSpPr/>
          <p:nvPr/>
        </p:nvSpPr>
        <p:spPr>
          <a:xfrm>
            <a:off x="194040" y="7916760"/>
            <a:ext cx="12013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rgbClr val="FFFFFF"/>
                </a:solidFill>
                <a:effectLst/>
                <a:uFillTx/>
                <a:latin typeface="Arial"/>
              </a:rPr>
              <a:t>February 2025</a:t>
            </a:r>
            <a:endParaRPr lang="en-US" sz="1200" b="0" u="none" strike="noStrike">
              <a:solidFill>
                <a:srgbClr val="FFFFFF"/>
              </a:solidFill>
              <a:effectLst/>
              <a:uFillTx/>
              <a:latin typeface="Arial"/>
            </a:endParaRP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 name="Picture 2" descr="G:\Photos\Cell Phone Photos\2026\1-26\PXL_20260102_000620072.RAW-01.COVER.jpg"/>
          <p:cNvPicPr/>
          <p:nvPr/>
        </p:nvPicPr>
        <p:blipFill>
          <a:blip r:embed="rId3"/>
          <a:stretch/>
        </p:blipFill>
        <p:spPr>
          <a:xfrm>
            <a:off x="0" y="0"/>
            <a:ext cx="10971720" cy="8228520"/>
          </a:xfrm>
          <a:prstGeom prst="rect">
            <a:avLst/>
          </a:prstGeom>
          <a:noFill/>
          <a:ln w="0">
            <a:noFill/>
          </a:ln>
        </p:spPr>
      </p:pic>
      <p:pic>
        <p:nvPicPr>
          <p:cNvPr id="912" name="Picture 3"/>
          <p:cNvPicPr/>
          <p:nvPr/>
        </p:nvPicPr>
        <p:blipFill>
          <a:blip r:embed="rId4"/>
          <a:stretch/>
        </p:blipFill>
        <p:spPr>
          <a:xfrm>
            <a:off x="10635480" y="7684920"/>
            <a:ext cx="275400" cy="461160"/>
          </a:xfrm>
          <a:prstGeom prst="rect">
            <a:avLst/>
          </a:prstGeom>
          <a:noFill/>
          <a:ln w="9525">
            <a:noFill/>
          </a:ln>
        </p:spPr>
      </p:pic>
      <p:sp>
        <p:nvSpPr>
          <p:cNvPr id="913" name="Rectangle 4"/>
          <p:cNvSpPr/>
          <p:nvPr/>
        </p:nvSpPr>
        <p:spPr>
          <a:xfrm>
            <a:off x="71280" y="7859160"/>
            <a:ext cx="1344240" cy="29448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marL="15120" defTabSz="1097280">
              <a:lnSpc>
                <a:spcPct val="100000"/>
              </a:lnSpc>
            </a:pPr>
            <a:r>
              <a:rPr lang="en-US" sz="1200" b="1" u="none" strike="noStrike" spc="-6">
                <a:solidFill>
                  <a:schemeClr val="lt1"/>
                </a:solidFill>
                <a:effectLst/>
                <a:uFillTx/>
                <a:latin typeface="Arial"/>
              </a:rPr>
              <a:t>December</a:t>
            </a:r>
            <a:r>
              <a:rPr lang="en-US" sz="1200" b="1" u="none" strike="noStrike" spc="-23">
                <a:solidFill>
                  <a:schemeClr val="lt1"/>
                </a:solidFill>
                <a:effectLst/>
                <a:uFillTx/>
                <a:latin typeface="Arial"/>
              </a:rPr>
              <a:t> </a:t>
            </a:r>
            <a:r>
              <a:rPr lang="en-US" sz="1200" b="1" u="none" strike="noStrike" spc="-6">
                <a:solidFill>
                  <a:schemeClr val="lt1"/>
                </a:solidFill>
                <a:effectLst/>
                <a:uFillTx/>
                <a:latin typeface="Arial"/>
              </a:rPr>
              <a:t>20</a:t>
            </a:r>
            <a:r>
              <a:rPr lang="en-US" sz="1200" b="1" u="none" strike="noStrike" spc="-17">
                <a:solidFill>
                  <a:schemeClr val="lt1"/>
                </a:solidFill>
                <a:effectLst/>
                <a:uFillTx/>
                <a:latin typeface="Arial"/>
              </a:rPr>
              <a:t>25</a:t>
            </a:r>
            <a:endParaRPr lang="en-US" sz="1200" b="0" u="none" strike="noStrike">
              <a:solidFill>
                <a:srgbClr val="FFFFFF"/>
              </a:solidFill>
              <a:effectLst/>
              <a:uFillTx/>
              <a:latin typeface="Arial"/>
            </a:endParaRP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4" name="Picture 3" descr="G:\Photos\Cell Phone Photos\2026\1-26\PXL_20260102_000737387.RAW-01.COVER.jpg"/>
          <p:cNvPicPr/>
          <p:nvPr/>
        </p:nvPicPr>
        <p:blipFill>
          <a:blip r:embed="rId3"/>
          <a:stretch/>
        </p:blipFill>
        <p:spPr>
          <a:xfrm>
            <a:off x="0" y="0"/>
            <a:ext cx="10971720" cy="8228520"/>
          </a:xfrm>
          <a:prstGeom prst="rect">
            <a:avLst/>
          </a:prstGeom>
          <a:noFill/>
          <a:ln w="0">
            <a:noFill/>
          </a:ln>
        </p:spPr>
      </p:pic>
      <p:pic>
        <p:nvPicPr>
          <p:cNvPr id="915" name="Picture 3"/>
          <p:cNvPicPr/>
          <p:nvPr/>
        </p:nvPicPr>
        <p:blipFill>
          <a:blip r:embed="rId4"/>
          <a:stretch/>
        </p:blipFill>
        <p:spPr>
          <a:xfrm>
            <a:off x="10635480" y="7684920"/>
            <a:ext cx="275400" cy="461160"/>
          </a:xfrm>
          <a:prstGeom prst="rect">
            <a:avLst/>
          </a:prstGeom>
          <a:noFill/>
          <a:ln w="9525">
            <a:noFill/>
          </a:ln>
        </p:spPr>
      </p:pic>
      <p:sp>
        <p:nvSpPr>
          <p:cNvPr id="916" name="Rectangle 5"/>
          <p:cNvSpPr/>
          <p:nvPr/>
        </p:nvSpPr>
        <p:spPr>
          <a:xfrm>
            <a:off x="71280" y="7859160"/>
            <a:ext cx="1344240" cy="29448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marL="15120" defTabSz="1097280">
              <a:lnSpc>
                <a:spcPct val="100000"/>
              </a:lnSpc>
            </a:pPr>
            <a:r>
              <a:rPr lang="en-US" sz="1200" b="1" u="none" strike="noStrike" spc="-6">
                <a:solidFill>
                  <a:schemeClr val="lt1"/>
                </a:solidFill>
                <a:effectLst/>
                <a:uFillTx/>
                <a:latin typeface="Arial"/>
              </a:rPr>
              <a:t>December</a:t>
            </a:r>
            <a:r>
              <a:rPr lang="en-US" sz="1200" b="1" u="none" strike="noStrike" spc="-23">
                <a:solidFill>
                  <a:schemeClr val="lt1"/>
                </a:solidFill>
                <a:effectLst/>
                <a:uFillTx/>
                <a:latin typeface="Arial"/>
              </a:rPr>
              <a:t> </a:t>
            </a:r>
            <a:r>
              <a:rPr lang="en-US" sz="1200" b="1" u="none" strike="noStrike" spc="-6">
                <a:solidFill>
                  <a:schemeClr val="lt1"/>
                </a:solidFill>
                <a:effectLst/>
                <a:uFillTx/>
                <a:latin typeface="Arial"/>
              </a:rPr>
              <a:t>20</a:t>
            </a:r>
            <a:r>
              <a:rPr lang="en-US" sz="1200" b="1" u="none" strike="noStrike" spc="-17">
                <a:solidFill>
                  <a:schemeClr val="lt1"/>
                </a:solidFill>
                <a:effectLst/>
                <a:uFillTx/>
                <a:latin typeface="Arial"/>
              </a:rPr>
              <a:t>25</a:t>
            </a:r>
            <a:endParaRPr lang="en-US" sz="1200" b="0" u="none" strike="noStrike">
              <a:solidFill>
                <a:srgbClr val="FFFFFF"/>
              </a:solidFill>
              <a:effectLst/>
              <a:uFillTx/>
              <a:latin typeface="Arial"/>
            </a:endParaRP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58" name="Picture 2" descr="G:\Photos\Cell Phone Photos\2025\12-25\PXL_20251222_175516441.RAW-01.COVER.jpg"/>
          <p:cNvPicPr/>
          <p:nvPr/>
        </p:nvPicPr>
        <p:blipFill>
          <a:blip r:embed="rId3"/>
          <a:srcRect l="19998" t="750" b="9001"/>
          <a:stretch/>
        </p:blipFill>
        <p:spPr>
          <a:xfrm>
            <a:off x="0" y="0"/>
            <a:ext cx="5470200" cy="8228520"/>
          </a:xfrm>
          <a:prstGeom prst="rect">
            <a:avLst/>
          </a:prstGeom>
          <a:noFill/>
          <a:ln w="0">
            <a:noFill/>
          </a:ln>
        </p:spPr>
      </p:pic>
      <p:pic>
        <p:nvPicPr>
          <p:cNvPr id="859" name="Picture 2" descr="G:\Photos\Incoming 25\Incoming 2-25\DSCN4978-8.jpg"/>
          <p:cNvPicPr/>
          <p:nvPr/>
        </p:nvPicPr>
        <p:blipFill>
          <a:blip r:embed="rId4" cstate="print"/>
          <a:srcRect l="11852"/>
          <a:stretch/>
        </p:blipFill>
        <p:spPr>
          <a:xfrm>
            <a:off x="5532480" y="0"/>
            <a:ext cx="5439240" cy="8228520"/>
          </a:xfrm>
          <a:prstGeom prst="rect">
            <a:avLst/>
          </a:prstGeom>
          <a:noFill/>
          <a:ln w="0">
            <a:noFill/>
          </a:ln>
        </p:spPr>
      </p:pic>
      <p:pic>
        <p:nvPicPr>
          <p:cNvPr id="860" name="Picture 3"/>
          <p:cNvPicPr/>
          <p:nvPr/>
        </p:nvPicPr>
        <p:blipFill>
          <a:blip r:embed="rId5"/>
          <a:stretch/>
        </p:blipFill>
        <p:spPr>
          <a:xfrm>
            <a:off x="10635480" y="7686360"/>
            <a:ext cx="275400" cy="461160"/>
          </a:xfrm>
          <a:prstGeom prst="rect">
            <a:avLst/>
          </a:prstGeom>
          <a:noFill/>
          <a:ln w="9525">
            <a:noFill/>
          </a:ln>
        </p:spPr>
      </p:pic>
      <p:cxnSp>
        <p:nvCxnSpPr>
          <p:cNvPr id="861" name="Straight Connector 7"/>
          <p:cNvCxnSpPr/>
          <p:nvPr/>
        </p:nvCxnSpPr>
        <p:spPr>
          <a:xfrm>
            <a:off x="5518080" y="0"/>
            <a:ext cx="1080" cy="8230680"/>
          </a:xfrm>
          <a:prstGeom prst="straightConnector1">
            <a:avLst/>
          </a:prstGeom>
          <a:ln w="50800">
            <a:solidFill>
              <a:srgbClr val="230000"/>
            </a:solidFill>
            <a:round/>
          </a:ln>
        </p:spPr>
      </p:cxnSp>
      <p:sp>
        <p:nvSpPr>
          <p:cNvPr id="862" name="object 8"/>
          <p:cNvSpPr/>
          <p:nvPr/>
        </p:nvSpPr>
        <p:spPr>
          <a:xfrm>
            <a:off x="136440" y="7962480"/>
            <a:ext cx="12013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rgbClr val="FFFFFF"/>
                </a:solidFill>
                <a:effectLst/>
                <a:uFillTx/>
                <a:latin typeface="Arial"/>
              </a:rPr>
              <a:t>February 2025</a:t>
            </a:r>
            <a:endParaRPr lang="en-US" sz="1200" b="0" u="none" strike="noStrike">
              <a:solidFill>
                <a:srgbClr val="FFFFFF"/>
              </a:solidFill>
              <a:effectLst/>
              <a:uFillTx/>
              <a:latin typeface="Arial"/>
            </a:endParaRP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61F6EAAC-44D4-51B3-FECA-EAA8CA35A1E1}"/>
              </a:ext>
            </a:extLst>
          </p:cNvPr>
          <p:cNvPicPr>
            <a:picLocks noChangeAspect="1"/>
          </p:cNvPicPr>
          <p:nvPr/>
        </p:nvPicPr>
        <p:blipFill>
          <a:blip r:embed="rId3" cstate="print">
            <a:extLst>
              <a:ext uri="{28A0092B-C50C-407E-A947-70E740481C1C}">
                <a14:useLocalDpi xmlns="" xmlns:a14="http://schemas.microsoft.com/office/drawing/2010/main" val="0"/>
              </a:ext>
            </a:extLst>
          </a:blip>
          <a:srcRect l="25078" r="-25078"/>
          <a:stretch/>
        </p:blipFill>
        <p:spPr>
          <a:xfrm>
            <a:off x="0" y="0"/>
            <a:ext cx="14630400" cy="8229600"/>
          </a:xfrm>
          <a:prstGeom prst="rect">
            <a:avLst/>
          </a:prstGeom>
        </p:spPr>
      </p:pic>
      <p:sp>
        <p:nvSpPr>
          <p:cNvPr id="785" name="object 8"/>
          <p:cNvSpPr/>
          <p:nvPr/>
        </p:nvSpPr>
        <p:spPr>
          <a:xfrm>
            <a:off x="80640" y="7962480"/>
            <a:ext cx="31003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dirty="0">
                <a:solidFill>
                  <a:srgbClr val="FFFFFF"/>
                </a:solidFill>
                <a:effectLst/>
                <a:uFillTx/>
                <a:latin typeface="Arial"/>
              </a:rPr>
              <a:t>December</a:t>
            </a:r>
            <a:r>
              <a:rPr lang="en-US" sz="1200" b="1" u="none" strike="noStrike" spc="-11" dirty="0">
                <a:solidFill>
                  <a:srgbClr val="FFFFFF"/>
                </a:solidFill>
                <a:effectLst/>
                <a:uFillTx/>
                <a:latin typeface="Arial"/>
              </a:rPr>
              <a:t> 2025 </a:t>
            </a:r>
            <a:endParaRPr lang="en-US" sz="1200" b="0" u="none" strike="noStrike" dirty="0">
              <a:solidFill>
                <a:srgbClr val="FFFFFF"/>
              </a:solidFill>
              <a:effectLst/>
              <a:uFillTx/>
              <a:latin typeface="Arial"/>
            </a:endParaRPr>
          </a:p>
        </p:txBody>
      </p:sp>
      <p:pic>
        <p:nvPicPr>
          <p:cNvPr id="786" name="Picture 3"/>
          <p:cNvPicPr/>
          <p:nvPr/>
        </p:nvPicPr>
        <p:blipFill>
          <a:blip r:embed="rId4"/>
          <a:stretch/>
        </p:blipFill>
        <p:spPr>
          <a:xfrm>
            <a:off x="10627560" y="7684920"/>
            <a:ext cx="275400" cy="461160"/>
          </a:xfrm>
          <a:prstGeom prst="rect">
            <a:avLst/>
          </a:prstGeom>
          <a:noFill/>
          <a:ln w="9525">
            <a:noFill/>
          </a:ln>
        </p:spPr>
      </p:pic>
    </p:spTree>
    <p:extLst>
      <p:ext uri="{BB962C8B-B14F-4D97-AF65-F5344CB8AC3E}">
        <p14:creationId xmlns="" xmlns:p14="http://schemas.microsoft.com/office/powerpoint/2010/main" val="1408451839"/>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7" name="Picture 2" descr="G:\Photos\Incoming 25\Incoming 2-25\DSCN4983-3.jpg"/>
          <p:cNvPicPr/>
          <p:nvPr/>
        </p:nvPicPr>
        <p:blipFill>
          <a:blip r:embed="rId3" cstate="print"/>
          <a:stretch/>
        </p:blipFill>
        <p:spPr>
          <a:xfrm>
            <a:off x="0" y="0"/>
            <a:ext cx="10971720" cy="8228520"/>
          </a:xfrm>
          <a:prstGeom prst="rect">
            <a:avLst/>
          </a:prstGeom>
          <a:noFill/>
          <a:ln w="0">
            <a:noFill/>
          </a:ln>
        </p:spPr>
      </p:pic>
      <p:pic>
        <p:nvPicPr>
          <p:cNvPr id="918" name="Picture 3"/>
          <p:cNvPicPr/>
          <p:nvPr/>
        </p:nvPicPr>
        <p:blipFill>
          <a:blip r:embed="rId4"/>
          <a:stretch/>
        </p:blipFill>
        <p:spPr>
          <a:xfrm>
            <a:off x="10635480" y="7684920"/>
            <a:ext cx="275400" cy="461160"/>
          </a:xfrm>
          <a:prstGeom prst="rect">
            <a:avLst/>
          </a:prstGeom>
          <a:noFill/>
          <a:ln w="9525">
            <a:noFill/>
          </a:ln>
        </p:spPr>
      </p:pic>
      <p:sp>
        <p:nvSpPr>
          <p:cNvPr id="919" name="object 8"/>
          <p:cNvSpPr/>
          <p:nvPr/>
        </p:nvSpPr>
        <p:spPr>
          <a:xfrm>
            <a:off x="194040" y="7916760"/>
            <a:ext cx="12013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rgbClr val="FFFFFF"/>
                </a:solidFill>
                <a:effectLst/>
                <a:uFillTx/>
                <a:latin typeface="Arial"/>
              </a:rPr>
              <a:t>February 2025</a:t>
            </a:r>
            <a:endParaRPr lang="en-US" sz="1200" b="0" u="none" strike="noStrike">
              <a:solidFill>
                <a:srgbClr val="FFFFFF"/>
              </a:solidFill>
              <a:effectLst/>
              <a:uFillTx/>
              <a:latin typeface="Arial"/>
            </a:endParaRPr>
          </a:p>
        </p:txBody>
      </p:sp>
      <p:cxnSp>
        <p:nvCxnSpPr>
          <p:cNvPr id="920" name="Straight Connector 6"/>
          <p:cNvCxnSpPr/>
          <p:nvPr/>
        </p:nvCxnSpPr>
        <p:spPr>
          <a:xfrm flipV="1">
            <a:off x="820080" y="5324400"/>
            <a:ext cx="10153800" cy="2823840"/>
          </a:xfrm>
          <a:prstGeom prst="straightConnector1">
            <a:avLst/>
          </a:prstGeom>
          <a:ln w="114300">
            <a:solidFill>
              <a:srgbClr val="FFC000"/>
            </a:solidFill>
            <a:prstDash val="dashDot"/>
            <a:round/>
          </a:ln>
        </p:spPr>
      </p:cxn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 name="Picture 2" descr="G:\Photos\Incoming 25\Incoming 2-25\DSCN4979-9.jpg"/>
          <p:cNvPicPr/>
          <p:nvPr/>
        </p:nvPicPr>
        <p:blipFill>
          <a:blip r:embed="rId3"/>
          <a:srcRect l="5250" t="23991" r="30739" b="11995"/>
          <a:stretch/>
        </p:blipFill>
        <p:spPr>
          <a:xfrm>
            <a:off x="0" y="0"/>
            <a:ext cx="10971720" cy="8228520"/>
          </a:xfrm>
          <a:prstGeom prst="rect">
            <a:avLst/>
          </a:prstGeom>
          <a:noFill/>
          <a:ln w="0">
            <a:noFill/>
          </a:ln>
        </p:spPr>
      </p:pic>
      <p:pic>
        <p:nvPicPr>
          <p:cNvPr id="922" name="Picture 3"/>
          <p:cNvPicPr/>
          <p:nvPr/>
        </p:nvPicPr>
        <p:blipFill>
          <a:blip r:embed="rId4"/>
          <a:stretch/>
        </p:blipFill>
        <p:spPr>
          <a:xfrm>
            <a:off x="10635480" y="7684920"/>
            <a:ext cx="275400" cy="461160"/>
          </a:xfrm>
          <a:prstGeom prst="rect">
            <a:avLst/>
          </a:prstGeom>
          <a:noFill/>
          <a:ln w="9525">
            <a:noFill/>
          </a:ln>
        </p:spPr>
      </p:pic>
      <p:cxnSp>
        <p:nvCxnSpPr>
          <p:cNvPr id="923" name="Straight Connector 5"/>
          <p:cNvCxnSpPr/>
          <p:nvPr/>
        </p:nvCxnSpPr>
        <p:spPr>
          <a:xfrm flipV="1">
            <a:off x="359280" y="2098440"/>
            <a:ext cx="10542960" cy="3111840"/>
          </a:xfrm>
          <a:prstGeom prst="straightConnector1">
            <a:avLst/>
          </a:prstGeom>
          <a:ln w="114300">
            <a:solidFill>
              <a:srgbClr val="FFC000"/>
            </a:solidFill>
            <a:prstDash val="dashDot"/>
            <a:round/>
          </a:ln>
        </p:spPr>
      </p:cxnSp>
      <p:sp>
        <p:nvSpPr>
          <p:cNvPr id="924" name="object 8"/>
          <p:cNvSpPr/>
          <p:nvPr/>
        </p:nvSpPr>
        <p:spPr>
          <a:xfrm>
            <a:off x="194040" y="7916760"/>
            <a:ext cx="12013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rgbClr val="FFFFFF"/>
                </a:solidFill>
                <a:effectLst/>
                <a:uFillTx/>
                <a:latin typeface="Arial"/>
              </a:rPr>
              <a:t>February 2025</a:t>
            </a:r>
            <a:endParaRPr lang="en-US" sz="1200" b="0" u="none" strike="noStrike">
              <a:solidFill>
                <a:srgbClr val="FFFFFF"/>
              </a:solidFill>
              <a:effectLst/>
              <a:uFillTx/>
              <a:latin typeface="Arial"/>
            </a:endParaRP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5" name="Picture 2" descr="G:\Photos\Droning On\DJI_0155.JPG"/>
          <p:cNvPicPr/>
          <p:nvPr/>
        </p:nvPicPr>
        <p:blipFill>
          <a:blip r:embed="rId3" cstate="print"/>
          <a:srcRect l="25049"/>
          <a:stretch/>
        </p:blipFill>
        <p:spPr>
          <a:xfrm>
            <a:off x="0" y="0"/>
            <a:ext cx="10964520" cy="8228520"/>
          </a:xfrm>
          <a:prstGeom prst="rect">
            <a:avLst/>
          </a:prstGeom>
          <a:noFill/>
          <a:ln w="0">
            <a:noFill/>
          </a:ln>
        </p:spPr>
      </p:pic>
      <p:pic>
        <p:nvPicPr>
          <p:cNvPr id="926" name="Picture 3"/>
          <p:cNvPicPr/>
          <p:nvPr/>
        </p:nvPicPr>
        <p:blipFill>
          <a:blip r:embed="rId4"/>
          <a:stretch/>
        </p:blipFill>
        <p:spPr>
          <a:xfrm>
            <a:off x="10635480" y="7684920"/>
            <a:ext cx="275400" cy="461160"/>
          </a:xfrm>
          <a:prstGeom prst="rect">
            <a:avLst/>
          </a:prstGeom>
          <a:noFill/>
          <a:ln w="9525">
            <a:noFill/>
          </a:ln>
        </p:spPr>
      </p:pic>
      <p:sp>
        <p:nvSpPr>
          <p:cNvPr id="927" name="Rectangle 4"/>
          <p:cNvSpPr/>
          <p:nvPr/>
        </p:nvSpPr>
        <p:spPr>
          <a:xfrm>
            <a:off x="71280" y="7859160"/>
            <a:ext cx="1344240" cy="294480"/>
          </a:xfrm>
          <a:prstGeom prst="rect">
            <a:avLst/>
          </a:prstGeom>
          <a:noFill/>
          <a:ln w="0">
            <a:noFill/>
          </a:ln>
        </p:spPr>
        <p:style>
          <a:lnRef idx="0">
            <a:scrgbClr r="0" g="0" b="0"/>
          </a:lnRef>
          <a:fillRef idx="0">
            <a:scrgbClr r="0" g="0" b="0"/>
          </a:fillRef>
          <a:effectRef idx="0">
            <a:scrgbClr r="0" g="0" b="0"/>
          </a:effectRef>
          <a:fontRef idx="minor"/>
        </p:style>
        <p:txBody>
          <a:bodyPr wrap="none" lIns="109800" tIns="54720" rIns="109800" bIns="54720" anchor="t">
            <a:spAutoFit/>
          </a:bodyPr>
          <a:lstStyle/>
          <a:p>
            <a:pPr marL="15120" defTabSz="1097280">
              <a:lnSpc>
                <a:spcPct val="100000"/>
              </a:lnSpc>
            </a:pPr>
            <a:r>
              <a:rPr lang="en-US" sz="1200" b="1" u="none" strike="noStrike" spc="-6">
                <a:solidFill>
                  <a:schemeClr val="lt1"/>
                </a:solidFill>
                <a:effectLst/>
                <a:uFillTx/>
                <a:latin typeface="Arial"/>
              </a:rPr>
              <a:t>December</a:t>
            </a:r>
            <a:r>
              <a:rPr lang="en-US" sz="1200" b="1" u="none" strike="noStrike" spc="-23">
                <a:solidFill>
                  <a:schemeClr val="lt1"/>
                </a:solidFill>
                <a:effectLst/>
                <a:uFillTx/>
                <a:latin typeface="Arial"/>
              </a:rPr>
              <a:t> </a:t>
            </a:r>
            <a:r>
              <a:rPr lang="en-US" sz="1200" b="1" u="none" strike="noStrike" spc="-6">
                <a:solidFill>
                  <a:schemeClr val="lt1"/>
                </a:solidFill>
                <a:effectLst/>
                <a:uFillTx/>
                <a:latin typeface="Arial"/>
              </a:rPr>
              <a:t>20</a:t>
            </a:r>
            <a:r>
              <a:rPr lang="en-US" sz="1200" b="1" u="none" strike="noStrike" spc="-17">
                <a:solidFill>
                  <a:schemeClr val="lt1"/>
                </a:solidFill>
                <a:effectLst/>
                <a:uFillTx/>
                <a:latin typeface="Arial"/>
              </a:rPr>
              <a:t>25</a:t>
            </a:r>
            <a:endParaRPr lang="en-US" sz="1200" b="0" u="none" strike="noStrike">
              <a:solidFill>
                <a:srgbClr val="FFFFFF"/>
              </a:solidFill>
              <a:effectLst/>
              <a:uFillTx/>
              <a:latin typeface="Arial"/>
            </a:endParaRP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8" name="Picture 2" descr="G:\Photos\Incoming 25\Incoming 2-25\DSCN4984-4.jpg"/>
          <p:cNvPicPr/>
          <p:nvPr/>
        </p:nvPicPr>
        <p:blipFill>
          <a:blip r:embed="rId3" cstate="print">
            <a:lum bright="-14000"/>
          </a:blip>
          <a:stretch/>
        </p:blipFill>
        <p:spPr>
          <a:xfrm>
            <a:off x="0" y="0"/>
            <a:ext cx="10971720" cy="8228520"/>
          </a:xfrm>
          <a:prstGeom prst="rect">
            <a:avLst/>
          </a:prstGeom>
          <a:noFill/>
          <a:ln w="0">
            <a:noFill/>
          </a:ln>
        </p:spPr>
      </p:pic>
      <p:pic>
        <p:nvPicPr>
          <p:cNvPr id="929" name="Picture 3"/>
          <p:cNvPicPr/>
          <p:nvPr/>
        </p:nvPicPr>
        <p:blipFill>
          <a:blip r:embed="rId4"/>
          <a:stretch/>
        </p:blipFill>
        <p:spPr>
          <a:xfrm>
            <a:off x="10635480" y="7684920"/>
            <a:ext cx="275400" cy="461160"/>
          </a:xfrm>
          <a:prstGeom prst="rect">
            <a:avLst/>
          </a:prstGeom>
          <a:noFill/>
          <a:ln w="9525">
            <a:noFill/>
          </a:ln>
        </p:spPr>
      </p:pic>
      <p:sp>
        <p:nvSpPr>
          <p:cNvPr id="930" name="object 8"/>
          <p:cNvSpPr/>
          <p:nvPr/>
        </p:nvSpPr>
        <p:spPr>
          <a:xfrm>
            <a:off x="194040" y="7916760"/>
            <a:ext cx="12013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rgbClr val="FFFFFF"/>
                </a:solidFill>
                <a:effectLst/>
                <a:uFillTx/>
                <a:latin typeface="Arial"/>
              </a:rPr>
              <a:t>February 2025</a:t>
            </a:r>
            <a:endParaRPr lang="en-US" sz="1200" b="0" u="none" strike="noStrike">
              <a:solidFill>
                <a:srgbClr val="FFFFFF"/>
              </a:solidFill>
              <a:effectLst/>
              <a:uFillTx/>
              <a:latin typeface="Arial"/>
            </a:endParaRP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 name="Picture 3"/>
          <p:cNvPicPr/>
          <p:nvPr/>
        </p:nvPicPr>
        <p:blipFill>
          <a:blip r:embed="rId3"/>
          <a:stretch/>
        </p:blipFill>
        <p:spPr>
          <a:xfrm>
            <a:off x="10635480" y="7684920"/>
            <a:ext cx="275400" cy="461160"/>
          </a:xfrm>
          <a:prstGeom prst="rect">
            <a:avLst/>
          </a:prstGeom>
          <a:noFill/>
          <a:ln w="9525">
            <a:noFill/>
          </a:ln>
        </p:spPr>
      </p:pic>
      <p:pic>
        <p:nvPicPr>
          <p:cNvPr id="932" name="Picture 2"/>
          <p:cNvPicPr/>
          <p:nvPr/>
        </p:nvPicPr>
        <p:blipFill>
          <a:blip r:embed="rId4"/>
          <a:srcRect r="11111"/>
          <a:stretch/>
        </p:blipFill>
        <p:spPr>
          <a:xfrm rot="5400000">
            <a:off x="1388160" y="641880"/>
            <a:ext cx="8228520" cy="6942600"/>
          </a:xfrm>
          <a:prstGeom prst="rect">
            <a:avLst/>
          </a:prstGeom>
          <a:noFill/>
          <a:ln w="9525">
            <a:noFill/>
          </a:ln>
        </p:spPr>
      </p:pic>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3" name="Picture 3" descr="G:\Photos\Incoming 24\Incoming 3-24\CZU Bruce Baker\DSCN4903.JPG"/>
          <p:cNvPicPr/>
          <p:nvPr/>
        </p:nvPicPr>
        <p:blipFill>
          <a:blip r:embed="rId3" cstate="print"/>
          <a:stretch/>
        </p:blipFill>
        <p:spPr>
          <a:xfrm rot="5400000">
            <a:off x="3772800" y="1027800"/>
            <a:ext cx="8228520" cy="6171120"/>
          </a:xfrm>
          <a:prstGeom prst="rect">
            <a:avLst/>
          </a:prstGeom>
          <a:noFill/>
          <a:ln w="0">
            <a:noFill/>
          </a:ln>
        </p:spPr>
      </p:pic>
      <p:pic>
        <p:nvPicPr>
          <p:cNvPr id="934" name="Picture 3"/>
          <p:cNvPicPr/>
          <p:nvPr/>
        </p:nvPicPr>
        <p:blipFill>
          <a:blip r:embed="rId4"/>
          <a:stretch/>
        </p:blipFill>
        <p:spPr>
          <a:xfrm>
            <a:off x="10635480" y="7686360"/>
            <a:ext cx="275400" cy="461160"/>
          </a:xfrm>
          <a:prstGeom prst="rect">
            <a:avLst/>
          </a:prstGeom>
          <a:noFill/>
          <a:ln w="9525">
            <a:noFill/>
          </a:ln>
        </p:spPr>
      </p:pic>
      <p:sp>
        <p:nvSpPr>
          <p:cNvPr id="935" name="object 6"/>
          <p:cNvSpPr/>
          <p:nvPr/>
        </p:nvSpPr>
        <p:spPr>
          <a:xfrm>
            <a:off x="152280" y="791820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pic>
        <p:nvPicPr>
          <p:cNvPr id="936" name="Picture 2" descr="G:\Photos\Incoming 24\Incoming 3-24\CZU Bruce Baker\DSCN4902.JPG"/>
          <p:cNvPicPr/>
          <p:nvPr/>
        </p:nvPicPr>
        <p:blipFill>
          <a:blip r:embed="rId5"/>
          <a:srcRect t="4001" b="6999"/>
          <a:stretch/>
        </p:blipFill>
        <p:spPr>
          <a:xfrm rot="5400000">
            <a:off x="-1366200" y="1367280"/>
            <a:ext cx="8228520" cy="5492160"/>
          </a:xfrm>
          <a:prstGeom prst="rect">
            <a:avLst/>
          </a:prstGeom>
          <a:noFill/>
          <a:ln w="0">
            <a:noFill/>
          </a:ln>
        </p:spPr>
      </p:pic>
      <p:cxnSp>
        <p:nvCxnSpPr>
          <p:cNvPr id="937" name="Straight Connector 5"/>
          <p:cNvCxnSpPr/>
          <p:nvPr/>
        </p:nvCxnSpPr>
        <p:spPr>
          <a:xfrm>
            <a:off x="5518080" y="0"/>
            <a:ext cx="1080" cy="8230680"/>
          </a:xfrm>
          <a:prstGeom prst="straightConnector1">
            <a:avLst/>
          </a:prstGeom>
          <a:ln w="50800">
            <a:solidFill>
              <a:srgbClr val="230000"/>
            </a:solidFill>
            <a:round/>
          </a:ln>
        </p:spPr>
      </p:cxnSp>
      <p:sp>
        <p:nvSpPr>
          <p:cNvPr id="938" name="object 6"/>
          <p:cNvSpPr/>
          <p:nvPr/>
        </p:nvSpPr>
        <p:spPr>
          <a:xfrm>
            <a:off x="1522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cxnSp>
        <p:nvCxnSpPr>
          <p:cNvPr id="939" name="Straight Arrow Connector 7"/>
          <p:cNvCxnSpPr/>
          <p:nvPr/>
        </p:nvCxnSpPr>
        <p:spPr>
          <a:xfrm>
            <a:off x="7502400" y="3020040"/>
            <a:ext cx="404280" cy="404280"/>
          </a:xfrm>
          <a:prstGeom prst="straightConnector1">
            <a:avLst/>
          </a:prstGeom>
          <a:ln w="101600">
            <a:solidFill>
              <a:srgbClr val="FFFF00"/>
            </a:solidFill>
            <a:round/>
            <a:tailEnd type="arrow" w="med" len="med"/>
          </a:ln>
        </p:spPr>
      </p:cxnSp>
      <p:cxnSp>
        <p:nvCxnSpPr>
          <p:cNvPr id="940" name="Straight Arrow Connector 10"/>
          <p:cNvCxnSpPr/>
          <p:nvPr/>
        </p:nvCxnSpPr>
        <p:spPr>
          <a:xfrm>
            <a:off x="5716800" y="2156040"/>
            <a:ext cx="404280" cy="404280"/>
          </a:xfrm>
          <a:prstGeom prst="straightConnector1">
            <a:avLst/>
          </a:prstGeom>
          <a:ln w="101600">
            <a:solidFill>
              <a:srgbClr val="FFFF00"/>
            </a:solidFill>
            <a:round/>
            <a:tailEnd type="arrow" w="med" len="med"/>
          </a:ln>
        </p:spPr>
      </p:cxnSp>
      <p:cxnSp>
        <p:nvCxnSpPr>
          <p:cNvPr id="941" name="Straight Arrow Connector 11"/>
          <p:cNvCxnSpPr/>
          <p:nvPr/>
        </p:nvCxnSpPr>
        <p:spPr>
          <a:xfrm flipH="1">
            <a:off x="8769960" y="3941640"/>
            <a:ext cx="461880" cy="462240"/>
          </a:xfrm>
          <a:prstGeom prst="straightConnector1">
            <a:avLst/>
          </a:prstGeom>
          <a:ln w="101600">
            <a:solidFill>
              <a:srgbClr val="FFFF00"/>
            </a:solidFill>
            <a:round/>
            <a:tailEnd type="arrow" w="med" len="med"/>
          </a:ln>
        </p:spPr>
      </p:cxnSp>
      <p:cxnSp>
        <p:nvCxnSpPr>
          <p:cNvPr id="942" name="Straight Arrow Connector 13"/>
          <p:cNvCxnSpPr/>
          <p:nvPr/>
        </p:nvCxnSpPr>
        <p:spPr>
          <a:xfrm flipH="1">
            <a:off x="8366400" y="3480840"/>
            <a:ext cx="462240" cy="461880"/>
          </a:xfrm>
          <a:prstGeom prst="straightConnector1">
            <a:avLst/>
          </a:prstGeom>
          <a:ln w="101600">
            <a:solidFill>
              <a:srgbClr val="FFFF00"/>
            </a:solidFill>
            <a:round/>
            <a:tailEnd type="arrow" w="med" len="med"/>
          </a:ln>
        </p:spPr>
      </p:cxnSp>
      <p:cxnSp>
        <p:nvCxnSpPr>
          <p:cNvPr id="943" name="Straight Arrow Connector 14"/>
          <p:cNvCxnSpPr/>
          <p:nvPr/>
        </p:nvCxnSpPr>
        <p:spPr>
          <a:xfrm>
            <a:off x="6753600" y="3308040"/>
            <a:ext cx="404280" cy="404280"/>
          </a:xfrm>
          <a:prstGeom prst="straightConnector1">
            <a:avLst/>
          </a:prstGeom>
          <a:ln w="101600">
            <a:solidFill>
              <a:srgbClr val="FFFF00"/>
            </a:solidFill>
            <a:round/>
            <a:tailEnd type="arrow" w="med" len="med"/>
          </a:ln>
        </p:spPr>
      </p:cxnSp>
      <p:cxnSp>
        <p:nvCxnSpPr>
          <p:cNvPr id="944" name="Straight Arrow Connector 15"/>
          <p:cNvCxnSpPr/>
          <p:nvPr/>
        </p:nvCxnSpPr>
        <p:spPr>
          <a:xfrm>
            <a:off x="10037160" y="2386440"/>
            <a:ext cx="404280" cy="404280"/>
          </a:xfrm>
          <a:prstGeom prst="straightConnector1">
            <a:avLst/>
          </a:prstGeom>
          <a:ln w="101600">
            <a:solidFill>
              <a:srgbClr val="FFFF00"/>
            </a:solidFill>
            <a:round/>
            <a:tailEnd type="arrow" w="med" len="med"/>
          </a:ln>
        </p:spPr>
      </p:cxnSp>
      <p:cxnSp>
        <p:nvCxnSpPr>
          <p:cNvPr id="945" name="Straight Arrow Connector 16"/>
          <p:cNvCxnSpPr/>
          <p:nvPr/>
        </p:nvCxnSpPr>
        <p:spPr>
          <a:xfrm>
            <a:off x="3239640" y="4690800"/>
            <a:ext cx="404280" cy="404280"/>
          </a:xfrm>
          <a:prstGeom prst="straightConnector1">
            <a:avLst/>
          </a:prstGeom>
          <a:ln w="101600">
            <a:solidFill>
              <a:srgbClr val="FFFF00"/>
            </a:solidFill>
            <a:round/>
            <a:tailEnd type="arrow" w="med" len="med"/>
          </a:ln>
        </p:spPr>
      </p:cxnSp>
      <p:cxnSp>
        <p:nvCxnSpPr>
          <p:cNvPr id="946" name="Straight Arrow Connector 17"/>
          <p:cNvCxnSpPr/>
          <p:nvPr/>
        </p:nvCxnSpPr>
        <p:spPr>
          <a:xfrm flipH="1">
            <a:off x="3930840" y="5209200"/>
            <a:ext cx="461880" cy="461880"/>
          </a:xfrm>
          <a:prstGeom prst="straightConnector1">
            <a:avLst/>
          </a:prstGeom>
          <a:ln w="101600">
            <a:solidFill>
              <a:srgbClr val="FFFF00"/>
            </a:solidFill>
            <a:round/>
            <a:tailEnd type="arrow" w="med" len="med"/>
          </a:ln>
        </p:spPr>
      </p:cxnSp>
      <p:cxnSp>
        <p:nvCxnSpPr>
          <p:cNvPr id="947" name="Straight Arrow Connector 18"/>
          <p:cNvCxnSpPr/>
          <p:nvPr/>
        </p:nvCxnSpPr>
        <p:spPr>
          <a:xfrm flipH="1">
            <a:off x="3585240" y="6534000"/>
            <a:ext cx="461880" cy="461880"/>
          </a:xfrm>
          <a:prstGeom prst="straightConnector1">
            <a:avLst/>
          </a:prstGeom>
          <a:ln w="101600">
            <a:solidFill>
              <a:srgbClr val="FFFF00"/>
            </a:solidFill>
            <a:round/>
            <a:tailEnd type="arrow" w="med" len="med"/>
          </a:ln>
        </p:spPr>
      </p:cxnSp>
      <p:cxnSp>
        <p:nvCxnSpPr>
          <p:cNvPr id="948" name="Straight Arrow Connector 19"/>
          <p:cNvCxnSpPr/>
          <p:nvPr/>
        </p:nvCxnSpPr>
        <p:spPr>
          <a:xfrm>
            <a:off x="2836440" y="6188400"/>
            <a:ext cx="404280" cy="404280"/>
          </a:xfrm>
          <a:prstGeom prst="straightConnector1">
            <a:avLst/>
          </a:prstGeom>
          <a:ln w="101600">
            <a:solidFill>
              <a:srgbClr val="FFFF00"/>
            </a:solidFill>
            <a:round/>
            <a:tailEnd type="arrow" w="med" len="med"/>
          </a:ln>
        </p:spPr>
      </p:cxnSp>
      <p:cxnSp>
        <p:nvCxnSpPr>
          <p:cNvPr id="949" name="Straight Arrow Connector 20"/>
          <p:cNvCxnSpPr/>
          <p:nvPr/>
        </p:nvCxnSpPr>
        <p:spPr>
          <a:xfrm>
            <a:off x="935280" y="7110360"/>
            <a:ext cx="404280" cy="404280"/>
          </a:xfrm>
          <a:prstGeom prst="straightConnector1">
            <a:avLst/>
          </a:prstGeom>
          <a:ln w="101600">
            <a:solidFill>
              <a:srgbClr val="FFFF00"/>
            </a:solidFill>
            <a:round/>
            <a:tailEnd type="arrow" w="med" len="med"/>
          </a:ln>
        </p:spPr>
      </p:cxnSp>
      <p:cxnSp>
        <p:nvCxnSpPr>
          <p:cNvPr id="950" name="Straight Arrow Connector 21"/>
          <p:cNvCxnSpPr/>
          <p:nvPr/>
        </p:nvCxnSpPr>
        <p:spPr>
          <a:xfrm flipH="1">
            <a:off x="4334040" y="6937200"/>
            <a:ext cx="461880" cy="462240"/>
          </a:xfrm>
          <a:prstGeom prst="straightConnector1">
            <a:avLst/>
          </a:prstGeom>
          <a:ln w="101600">
            <a:solidFill>
              <a:srgbClr val="FFFF00"/>
            </a:solidFill>
            <a:round/>
            <a:tailEnd type="arrow" w="med" len="med"/>
          </a:ln>
        </p:spPr>
      </p:cxnSp>
      <p:cxnSp>
        <p:nvCxnSpPr>
          <p:cNvPr id="951" name="Straight Arrow Connector 22"/>
          <p:cNvCxnSpPr/>
          <p:nvPr/>
        </p:nvCxnSpPr>
        <p:spPr>
          <a:xfrm>
            <a:off x="1223280" y="6649200"/>
            <a:ext cx="404280" cy="404280"/>
          </a:xfrm>
          <a:prstGeom prst="straightConnector1">
            <a:avLst/>
          </a:prstGeom>
          <a:ln w="101600">
            <a:solidFill>
              <a:srgbClr val="FFFF00"/>
            </a:solidFill>
            <a:round/>
            <a:tailEnd type="arrow" w="med" len="med"/>
          </a:ln>
        </p:spPr>
      </p:cxn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 name="Picture 2" descr="G:\The Wildergarten\Teaching\Presentations\Loma Museum\Park redwoods_36825625543_o.jpg"/>
          <p:cNvPicPr/>
          <p:nvPr/>
        </p:nvPicPr>
        <p:blipFill>
          <a:blip r:embed="rId3" cstate="print"/>
          <a:srcRect r="11170"/>
          <a:stretch/>
        </p:blipFill>
        <p:spPr>
          <a:xfrm>
            <a:off x="6480" y="0"/>
            <a:ext cx="10949760" cy="8228520"/>
          </a:xfrm>
          <a:prstGeom prst="rect">
            <a:avLst/>
          </a:prstGeom>
          <a:noFill/>
          <a:ln w="0">
            <a:noFill/>
          </a:ln>
        </p:spPr>
      </p:pic>
      <p:sp>
        <p:nvSpPr>
          <p:cNvPr id="953" name="Rectangle 7"/>
          <p:cNvSpPr/>
          <p:nvPr/>
        </p:nvSpPr>
        <p:spPr>
          <a:xfrm>
            <a:off x="324360" y="327960"/>
            <a:ext cx="5874840" cy="768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a:solidFill>
                  <a:schemeClr val="dk1"/>
                </a:solidFill>
                <a:effectLst/>
                <a:uFillTx/>
                <a:latin typeface="Trajan Pro"/>
              </a:rPr>
              <a:t>Shaping Natural	</a:t>
            </a:r>
            <a:endParaRPr lang="en-US" sz="4400" b="0" u="none" strike="noStrike">
              <a:solidFill>
                <a:srgbClr val="FFFFFF"/>
              </a:solidFill>
              <a:effectLst/>
              <a:uFillTx/>
              <a:latin typeface="Arial"/>
            </a:endParaRPr>
          </a:p>
        </p:txBody>
      </p:sp>
      <p:sp>
        <p:nvSpPr>
          <p:cNvPr id="954" name="Rectangle 6"/>
          <p:cNvSpPr/>
          <p:nvPr/>
        </p:nvSpPr>
        <p:spPr>
          <a:xfrm>
            <a:off x="279000" y="297720"/>
            <a:ext cx="5874840" cy="768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a:solidFill>
                  <a:schemeClr val="dk1"/>
                </a:solidFill>
                <a:effectLst/>
                <a:uFillTx/>
                <a:latin typeface="Trajan Pro"/>
              </a:rPr>
              <a:t>Shaping Natural	</a:t>
            </a:r>
            <a:endParaRPr lang="en-US" sz="4400" b="0" u="none" strike="noStrike">
              <a:solidFill>
                <a:srgbClr val="FFFFFF"/>
              </a:solidFill>
              <a:effectLst/>
              <a:uFillTx/>
              <a:latin typeface="Arial"/>
            </a:endParaRPr>
          </a:p>
        </p:txBody>
      </p:sp>
      <p:sp>
        <p:nvSpPr>
          <p:cNvPr id="955" name="Rectangle 5"/>
          <p:cNvSpPr/>
          <p:nvPr/>
        </p:nvSpPr>
        <p:spPr>
          <a:xfrm>
            <a:off x="301680" y="312840"/>
            <a:ext cx="5874840" cy="768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a:solidFill>
                  <a:schemeClr val="lt1"/>
                </a:solidFill>
                <a:effectLst/>
                <a:uFillTx/>
                <a:latin typeface="Trajan Pro"/>
              </a:rPr>
              <a:t>Shaping Natural</a:t>
            </a:r>
            <a:endParaRPr lang="en-US" sz="4400" b="0" u="none" strike="noStrike">
              <a:solidFill>
                <a:srgbClr val="FFFFFF"/>
              </a:solidFill>
              <a:effectLst/>
              <a:uFillTx/>
              <a:latin typeface="Arial"/>
            </a:endParaRPr>
          </a:p>
        </p:txBody>
      </p:sp>
      <p:sp>
        <p:nvSpPr>
          <p:cNvPr id="956" name="Rectangle 4"/>
          <p:cNvSpPr/>
          <p:nvPr/>
        </p:nvSpPr>
        <p:spPr>
          <a:xfrm>
            <a:off x="128880" y="7531560"/>
            <a:ext cx="10137600" cy="614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2000" b="1" u="none" strike="noStrike" spc="-6">
                <a:solidFill>
                  <a:srgbClr val="FFFFFF"/>
                </a:solidFill>
                <a:effectLst/>
                <a:uFillTx/>
                <a:latin typeface="Calibri"/>
              </a:rPr>
              <a:t>Humboldt Redwoods State Park</a:t>
            </a:r>
            <a:endParaRPr lang="en-US" sz="2000" b="0" u="none" strike="noStrike">
              <a:solidFill>
                <a:srgbClr val="FFFFFF"/>
              </a:solidFill>
              <a:effectLst/>
              <a:uFillTx/>
              <a:latin typeface="Arial"/>
            </a:endParaRPr>
          </a:p>
          <a:p>
            <a:pPr defTabSz="1097280">
              <a:lnSpc>
                <a:spcPct val="100000"/>
              </a:lnSpc>
            </a:pPr>
            <a:r>
              <a:rPr lang="en-US" sz="1400" b="1" u="none" strike="noStrike">
                <a:solidFill>
                  <a:schemeClr val="lt1"/>
                </a:solidFill>
                <a:effectLst/>
                <a:uFillTx/>
                <a:latin typeface="Calibri"/>
              </a:rPr>
              <a:t>https://www.nps.gov/articles/000/coast-redwoods-v-climate-change.htm/redwoods_36825625543_o.jpg</a:t>
            </a:r>
            <a:endParaRPr lang="en-US" sz="1400" b="0" u="none" strike="noStrike">
              <a:solidFill>
                <a:srgbClr val="FFFFFF"/>
              </a:solidFill>
              <a:effectLst/>
              <a:uFillTx/>
              <a:latin typeface="Arial"/>
            </a:endParaRP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7" name="Picture 4" descr="G:\The Wildergarten\Teaching\Presentations\Santa Cruz Museum\Painted_Ladies_San_Francisco1 (1).jpg"/>
          <p:cNvPicPr/>
          <p:nvPr/>
        </p:nvPicPr>
        <p:blipFill>
          <a:blip r:embed="rId3"/>
          <a:srcRect r="14457"/>
          <a:stretch/>
        </p:blipFill>
        <p:spPr>
          <a:xfrm>
            <a:off x="0" y="0"/>
            <a:ext cx="10969920" cy="8228520"/>
          </a:xfrm>
          <a:prstGeom prst="rect">
            <a:avLst/>
          </a:prstGeom>
          <a:noFill/>
          <a:ln w="0">
            <a:noFill/>
          </a:ln>
        </p:spPr>
      </p:pic>
      <p:sp>
        <p:nvSpPr>
          <p:cNvPr id="958" name="TextBox 3"/>
          <p:cNvSpPr/>
          <p:nvPr/>
        </p:nvSpPr>
        <p:spPr>
          <a:xfrm>
            <a:off x="7911000" y="7513560"/>
            <a:ext cx="2931480" cy="645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1097280">
              <a:lnSpc>
                <a:spcPct val="100000"/>
              </a:lnSpc>
            </a:pPr>
            <a:r>
              <a:rPr lang="en-US" sz="1800" b="1" u="none" strike="noStrike" spc="-6">
                <a:solidFill>
                  <a:srgbClr val="FFFFFF"/>
                </a:solidFill>
                <a:effectLst/>
                <a:uFillTx/>
                <a:latin typeface="Calibri"/>
              </a:rPr>
              <a:t>Painted Ladies, San Francisco</a:t>
            </a:r>
            <a:endParaRPr lang="en-US" sz="1800" b="0" u="none" strike="noStrike">
              <a:solidFill>
                <a:srgbClr val="FFFFFF"/>
              </a:solidFill>
              <a:effectLst/>
              <a:uFillTx/>
              <a:latin typeface="Arial"/>
            </a:endParaRPr>
          </a:p>
          <a:p>
            <a:pPr algn="r" defTabSz="1097280">
              <a:lnSpc>
                <a:spcPct val="100000"/>
              </a:lnSpc>
            </a:pPr>
            <a:r>
              <a:rPr lang="en-US" sz="1800" b="1" u="none" strike="noStrike" spc="-6">
                <a:solidFill>
                  <a:srgbClr val="FFFFFF"/>
                </a:solidFill>
                <a:effectLst/>
                <a:uFillTx/>
                <a:latin typeface="Calibri"/>
              </a:rPr>
              <a:t>Wikimedia Commons</a:t>
            </a:r>
            <a:endParaRPr lang="en-US" sz="1800" b="0" u="none" strike="noStrike">
              <a:solidFill>
                <a:srgbClr val="FFFFFF"/>
              </a:solidFill>
              <a:effectLst/>
              <a:uFillTx/>
              <a:latin typeface="Arial"/>
            </a:endParaRP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9" name="Picture 2" descr="Humboldt Redwoods SP Gallery Image"/>
          <p:cNvPicPr/>
          <p:nvPr/>
        </p:nvPicPr>
        <p:blipFill>
          <a:blip r:embed="rId3"/>
          <a:srcRect r="11719"/>
          <a:stretch/>
        </p:blipFill>
        <p:spPr>
          <a:xfrm>
            <a:off x="32760" y="0"/>
            <a:ext cx="10891440" cy="8228520"/>
          </a:xfrm>
          <a:prstGeom prst="rect">
            <a:avLst/>
          </a:prstGeom>
          <a:noFill/>
          <a:ln w="0">
            <a:noFill/>
          </a:ln>
        </p:spPr>
      </p:pic>
      <p:sp>
        <p:nvSpPr>
          <p:cNvPr id="960" name="object 6"/>
          <p:cNvSpPr/>
          <p:nvPr/>
        </p:nvSpPr>
        <p:spPr>
          <a:xfrm>
            <a:off x="69480" y="7962480"/>
            <a:ext cx="668304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369800" indent="-1301040" defTabSz="1097280">
              <a:lnSpc>
                <a:spcPct val="100000"/>
              </a:lnSpc>
              <a:tabLst>
                <a:tab pos="0" algn="l"/>
              </a:tabLst>
            </a:pPr>
            <a:r>
              <a:rPr lang="en-US" sz="1200" b="1" u="none" strike="noStrike">
                <a:solidFill>
                  <a:srgbClr val="FFFFFF"/>
                </a:solidFill>
                <a:effectLst/>
                <a:uFillTx/>
                <a:latin typeface="Calibri"/>
              </a:rPr>
              <a:t>Humboldt Redwoods State Park https://www.parks.ca.gov/Gallery/425k</a:t>
            </a:r>
            <a:endParaRPr lang="en-US" sz="1200" b="0" u="none" strike="noStrike">
              <a:solidFill>
                <a:srgbClr val="FFFFFF"/>
              </a:solidFill>
              <a:effectLst/>
              <a:uFillTx/>
              <a:latin typeface="Arial"/>
            </a:endParaRP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1" name="Picture 3" descr="G:\Photos\Incoming 24\Incoming 3-24\CZU Bruce Baker\DSCN4903.JPG"/>
          <p:cNvPicPr/>
          <p:nvPr/>
        </p:nvPicPr>
        <p:blipFill>
          <a:blip r:embed="rId3" cstate="print"/>
          <a:stretch/>
        </p:blipFill>
        <p:spPr>
          <a:xfrm rot="5400000">
            <a:off x="3772800" y="1027800"/>
            <a:ext cx="8228520" cy="6171120"/>
          </a:xfrm>
          <a:prstGeom prst="rect">
            <a:avLst/>
          </a:prstGeom>
          <a:noFill/>
          <a:ln w="0">
            <a:noFill/>
          </a:ln>
        </p:spPr>
      </p:pic>
      <p:pic>
        <p:nvPicPr>
          <p:cNvPr id="962" name="Picture 3"/>
          <p:cNvPicPr/>
          <p:nvPr/>
        </p:nvPicPr>
        <p:blipFill>
          <a:blip r:embed="rId4"/>
          <a:stretch/>
        </p:blipFill>
        <p:spPr>
          <a:xfrm>
            <a:off x="10635480" y="7686360"/>
            <a:ext cx="275400" cy="461160"/>
          </a:xfrm>
          <a:prstGeom prst="rect">
            <a:avLst/>
          </a:prstGeom>
          <a:noFill/>
          <a:ln w="9525">
            <a:noFill/>
          </a:ln>
        </p:spPr>
      </p:pic>
      <p:sp>
        <p:nvSpPr>
          <p:cNvPr id="963" name="object 6"/>
          <p:cNvSpPr/>
          <p:nvPr/>
        </p:nvSpPr>
        <p:spPr>
          <a:xfrm>
            <a:off x="152280" y="791820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pic>
        <p:nvPicPr>
          <p:cNvPr id="964" name="Picture 2" descr="G:\Photos\Incoming 24\Incoming 3-24\CZU Bruce Baker\DSCN4902.JPG"/>
          <p:cNvPicPr/>
          <p:nvPr/>
        </p:nvPicPr>
        <p:blipFill>
          <a:blip r:embed="rId5"/>
          <a:srcRect t="4001" b="6999"/>
          <a:stretch/>
        </p:blipFill>
        <p:spPr>
          <a:xfrm rot="5400000">
            <a:off x="-1366200" y="1367280"/>
            <a:ext cx="8228520" cy="5492160"/>
          </a:xfrm>
          <a:prstGeom prst="rect">
            <a:avLst/>
          </a:prstGeom>
          <a:noFill/>
          <a:ln w="0">
            <a:noFill/>
          </a:ln>
        </p:spPr>
      </p:pic>
      <p:cxnSp>
        <p:nvCxnSpPr>
          <p:cNvPr id="965" name="Straight Connector 5"/>
          <p:cNvCxnSpPr/>
          <p:nvPr/>
        </p:nvCxnSpPr>
        <p:spPr>
          <a:xfrm>
            <a:off x="5518080" y="0"/>
            <a:ext cx="1080" cy="8230680"/>
          </a:xfrm>
          <a:prstGeom prst="straightConnector1">
            <a:avLst/>
          </a:prstGeom>
          <a:ln w="50800">
            <a:solidFill>
              <a:srgbClr val="230000"/>
            </a:solidFill>
            <a:round/>
          </a:ln>
        </p:spPr>
      </p:cxnSp>
      <p:sp>
        <p:nvSpPr>
          <p:cNvPr id="966" name="object 6"/>
          <p:cNvSpPr/>
          <p:nvPr/>
        </p:nvSpPr>
        <p:spPr>
          <a:xfrm>
            <a:off x="1522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cxnSp>
        <p:nvCxnSpPr>
          <p:cNvPr id="967" name="Straight Arrow Connector 7"/>
          <p:cNvCxnSpPr/>
          <p:nvPr/>
        </p:nvCxnSpPr>
        <p:spPr>
          <a:xfrm>
            <a:off x="7502400" y="3020040"/>
            <a:ext cx="404280" cy="404280"/>
          </a:xfrm>
          <a:prstGeom prst="straightConnector1">
            <a:avLst/>
          </a:prstGeom>
          <a:ln w="101600">
            <a:solidFill>
              <a:srgbClr val="FFFF00"/>
            </a:solidFill>
            <a:round/>
            <a:tailEnd type="arrow" w="med" len="med"/>
          </a:ln>
        </p:spPr>
      </p:cxnSp>
      <p:cxnSp>
        <p:nvCxnSpPr>
          <p:cNvPr id="968" name="Straight Arrow Connector 10"/>
          <p:cNvCxnSpPr/>
          <p:nvPr/>
        </p:nvCxnSpPr>
        <p:spPr>
          <a:xfrm>
            <a:off x="5716800" y="2156040"/>
            <a:ext cx="404280" cy="404280"/>
          </a:xfrm>
          <a:prstGeom prst="straightConnector1">
            <a:avLst/>
          </a:prstGeom>
          <a:ln w="101600">
            <a:solidFill>
              <a:srgbClr val="FFFF00"/>
            </a:solidFill>
            <a:round/>
            <a:tailEnd type="arrow" w="med" len="med"/>
          </a:ln>
        </p:spPr>
      </p:cxnSp>
      <p:cxnSp>
        <p:nvCxnSpPr>
          <p:cNvPr id="969" name="Straight Arrow Connector 11"/>
          <p:cNvCxnSpPr/>
          <p:nvPr/>
        </p:nvCxnSpPr>
        <p:spPr>
          <a:xfrm flipH="1">
            <a:off x="8769960" y="3941640"/>
            <a:ext cx="461880" cy="462240"/>
          </a:xfrm>
          <a:prstGeom prst="straightConnector1">
            <a:avLst/>
          </a:prstGeom>
          <a:ln w="101600">
            <a:solidFill>
              <a:srgbClr val="FFFF00"/>
            </a:solidFill>
            <a:round/>
            <a:tailEnd type="arrow" w="med" len="med"/>
          </a:ln>
        </p:spPr>
      </p:cxnSp>
      <p:cxnSp>
        <p:nvCxnSpPr>
          <p:cNvPr id="970" name="Straight Arrow Connector 13"/>
          <p:cNvCxnSpPr/>
          <p:nvPr/>
        </p:nvCxnSpPr>
        <p:spPr>
          <a:xfrm flipH="1">
            <a:off x="8366400" y="3480840"/>
            <a:ext cx="462240" cy="461880"/>
          </a:xfrm>
          <a:prstGeom prst="straightConnector1">
            <a:avLst/>
          </a:prstGeom>
          <a:ln w="101600">
            <a:solidFill>
              <a:srgbClr val="FFFF00"/>
            </a:solidFill>
            <a:round/>
            <a:tailEnd type="arrow" w="med" len="med"/>
          </a:ln>
        </p:spPr>
      </p:cxnSp>
      <p:cxnSp>
        <p:nvCxnSpPr>
          <p:cNvPr id="971" name="Straight Arrow Connector 14"/>
          <p:cNvCxnSpPr/>
          <p:nvPr/>
        </p:nvCxnSpPr>
        <p:spPr>
          <a:xfrm>
            <a:off x="6753600" y="3308040"/>
            <a:ext cx="404280" cy="404280"/>
          </a:xfrm>
          <a:prstGeom prst="straightConnector1">
            <a:avLst/>
          </a:prstGeom>
          <a:ln w="101600">
            <a:solidFill>
              <a:srgbClr val="FFFF00"/>
            </a:solidFill>
            <a:round/>
            <a:tailEnd type="arrow" w="med" len="med"/>
          </a:ln>
        </p:spPr>
      </p:cxnSp>
      <p:cxnSp>
        <p:nvCxnSpPr>
          <p:cNvPr id="972" name="Straight Arrow Connector 15"/>
          <p:cNvCxnSpPr/>
          <p:nvPr/>
        </p:nvCxnSpPr>
        <p:spPr>
          <a:xfrm>
            <a:off x="10037160" y="2386440"/>
            <a:ext cx="404280" cy="404280"/>
          </a:xfrm>
          <a:prstGeom prst="straightConnector1">
            <a:avLst/>
          </a:prstGeom>
          <a:ln w="101600">
            <a:solidFill>
              <a:srgbClr val="FFFF00"/>
            </a:solidFill>
            <a:round/>
            <a:tailEnd type="arrow" w="med" len="med"/>
          </a:ln>
        </p:spPr>
      </p:cxnSp>
      <p:cxnSp>
        <p:nvCxnSpPr>
          <p:cNvPr id="973" name="Straight Arrow Connector 16"/>
          <p:cNvCxnSpPr/>
          <p:nvPr/>
        </p:nvCxnSpPr>
        <p:spPr>
          <a:xfrm>
            <a:off x="3239640" y="4690800"/>
            <a:ext cx="404280" cy="404280"/>
          </a:xfrm>
          <a:prstGeom prst="straightConnector1">
            <a:avLst/>
          </a:prstGeom>
          <a:ln w="101600">
            <a:solidFill>
              <a:srgbClr val="FFFF00"/>
            </a:solidFill>
            <a:round/>
            <a:tailEnd type="arrow" w="med" len="med"/>
          </a:ln>
        </p:spPr>
      </p:cxnSp>
      <p:cxnSp>
        <p:nvCxnSpPr>
          <p:cNvPr id="974" name="Straight Arrow Connector 17"/>
          <p:cNvCxnSpPr/>
          <p:nvPr/>
        </p:nvCxnSpPr>
        <p:spPr>
          <a:xfrm flipH="1">
            <a:off x="3930840" y="5209200"/>
            <a:ext cx="461880" cy="461880"/>
          </a:xfrm>
          <a:prstGeom prst="straightConnector1">
            <a:avLst/>
          </a:prstGeom>
          <a:ln w="101600">
            <a:solidFill>
              <a:srgbClr val="FFFF00"/>
            </a:solidFill>
            <a:round/>
            <a:tailEnd type="arrow" w="med" len="med"/>
          </a:ln>
        </p:spPr>
      </p:cxnSp>
      <p:cxnSp>
        <p:nvCxnSpPr>
          <p:cNvPr id="975" name="Straight Arrow Connector 18"/>
          <p:cNvCxnSpPr/>
          <p:nvPr/>
        </p:nvCxnSpPr>
        <p:spPr>
          <a:xfrm flipH="1">
            <a:off x="3585240" y="6534000"/>
            <a:ext cx="461880" cy="461880"/>
          </a:xfrm>
          <a:prstGeom prst="straightConnector1">
            <a:avLst/>
          </a:prstGeom>
          <a:ln w="101600">
            <a:solidFill>
              <a:srgbClr val="FFFF00"/>
            </a:solidFill>
            <a:round/>
            <a:tailEnd type="arrow" w="med" len="med"/>
          </a:ln>
        </p:spPr>
      </p:cxnSp>
      <p:cxnSp>
        <p:nvCxnSpPr>
          <p:cNvPr id="976" name="Straight Arrow Connector 19"/>
          <p:cNvCxnSpPr/>
          <p:nvPr/>
        </p:nvCxnSpPr>
        <p:spPr>
          <a:xfrm>
            <a:off x="2836440" y="6188400"/>
            <a:ext cx="404280" cy="404280"/>
          </a:xfrm>
          <a:prstGeom prst="straightConnector1">
            <a:avLst/>
          </a:prstGeom>
          <a:ln w="101600">
            <a:solidFill>
              <a:srgbClr val="FFFF00"/>
            </a:solidFill>
            <a:round/>
            <a:tailEnd type="arrow" w="med" len="med"/>
          </a:ln>
        </p:spPr>
      </p:cxnSp>
      <p:cxnSp>
        <p:nvCxnSpPr>
          <p:cNvPr id="977" name="Straight Arrow Connector 20"/>
          <p:cNvCxnSpPr/>
          <p:nvPr/>
        </p:nvCxnSpPr>
        <p:spPr>
          <a:xfrm>
            <a:off x="935280" y="7110360"/>
            <a:ext cx="404280" cy="404280"/>
          </a:xfrm>
          <a:prstGeom prst="straightConnector1">
            <a:avLst/>
          </a:prstGeom>
          <a:ln w="101600">
            <a:solidFill>
              <a:srgbClr val="FFFF00"/>
            </a:solidFill>
            <a:round/>
            <a:tailEnd type="arrow" w="med" len="med"/>
          </a:ln>
        </p:spPr>
      </p:cxnSp>
      <p:cxnSp>
        <p:nvCxnSpPr>
          <p:cNvPr id="978" name="Straight Arrow Connector 21"/>
          <p:cNvCxnSpPr/>
          <p:nvPr/>
        </p:nvCxnSpPr>
        <p:spPr>
          <a:xfrm flipH="1">
            <a:off x="4334040" y="6937200"/>
            <a:ext cx="461880" cy="462240"/>
          </a:xfrm>
          <a:prstGeom prst="straightConnector1">
            <a:avLst/>
          </a:prstGeom>
          <a:ln w="101600">
            <a:solidFill>
              <a:srgbClr val="FFFF00"/>
            </a:solidFill>
            <a:round/>
            <a:tailEnd type="arrow" w="med" len="med"/>
          </a:ln>
        </p:spPr>
      </p:cxnSp>
      <p:cxnSp>
        <p:nvCxnSpPr>
          <p:cNvPr id="979" name="Straight Arrow Connector 22"/>
          <p:cNvCxnSpPr/>
          <p:nvPr/>
        </p:nvCxnSpPr>
        <p:spPr>
          <a:xfrm>
            <a:off x="1223280" y="6649200"/>
            <a:ext cx="404280" cy="404280"/>
          </a:xfrm>
          <a:prstGeom prst="straightConnector1">
            <a:avLst/>
          </a:prstGeom>
          <a:ln w="101600">
            <a:solidFill>
              <a:srgbClr val="FFFF00"/>
            </a:solidFill>
            <a:round/>
            <a:tailEnd type="arrow" w="med" len="med"/>
          </a:ln>
        </p:spPr>
      </p:cxn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0" name="Picture 2" descr="G:\The Wildergarten\Teaching\Presentations\Loma Museum\Redwood_National_Park,_fog_in_the_forest.jpg"/>
          <p:cNvPicPr/>
          <p:nvPr/>
        </p:nvPicPr>
        <p:blipFill>
          <a:blip r:embed="rId3"/>
          <a:stretch/>
        </p:blipFill>
        <p:spPr>
          <a:xfrm>
            <a:off x="0" y="0"/>
            <a:ext cx="10971720" cy="8228520"/>
          </a:xfrm>
          <a:prstGeom prst="rect">
            <a:avLst/>
          </a:prstGeom>
          <a:noFill/>
          <a:ln w="0">
            <a:noFill/>
          </a:ln>
        </p:spPr>
      </p:pic>
      <p:sp>
        <p:nvSpPr>
          <p:cNvPr id="981" name="object 6"/>
          <p:cNvSpPr/>
          <p:nvPr/>
        </p:nvSpPr>
        <p:spPr>
          <a:xfrm>
            <a:off x="69480" y="7904880"/>
            <a:ext cx="1083096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369800" indent="-1301040" defTabSz="1097280">
              <a:lnSpc>
                <a:spcPct val="100000"/>
              </a:lnSpc>
              <a:tabLst>
                <a:tab pos="0" algn="l"/>
              </a:tabLst>
            </a:pPr>
            <a:r>
              <a:rPr lang="en-US" sz="1200" b="1" u="none" strike="noStrike">
                <a:solidFill>
                  <a:srgbClr val="FFFFFF"/>
                </a:solidFill>
                <a:effectLst/>
                <a:uFillTx/>
                <a:latin typeface="Calibri"/>
              </a:rPr>
              <a:t>Redwood National Park, Michael Schweppe - https://www.flickr.com/photos/schweppe/21556590/</a:t>
            </a:r>
            <a:endParaRPr lang="en-US" sz="1200" b="0" u="none" strike="noStrike">
              <a:solidFill>
                <a:srgbClr val="FFFFFF"/>
              </a:solidFill>
              <a:effectLst/>
              <a:uFillTx/>
              <a:latin typeface="Arial"/>
            </a:endParaRP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2" name="Picture 2"/>
          <p:cNvPicPr/>
          <p:nvPr/>
        </p:nvPicPr>
        <p:blipFill>
          <a:blip r:embed="rId3"/>
          <a:srcRect r="9052"/>
          <a:stretch/>
        </p:blipFill>
        <p:spPr>
          <a:xfrm>
            <a:off x="44640" y="0"/>
            <a:ext cx="10927080" cy="8228520"/>
          </a:xfrm>
          <a:prstGeom prst="rect">
            <a:avLst/>
          </a:prstGeom>
          <a:noFill/>
          <a:ln w="9525">
            <a:noFill/>
          </a:ln>
        </p:spPr>
      </p:pic>
      <p:sp>
        <p:nvSpPr>
          <p:cNvPr id="983" name="object 6"/>
          <p:cNvSpPr/>
          <p:nvPr/>
        </p:nvSpPr>
        <p:spPr>
          <a:xfrm>
            <a:off x="69480" y="7974360"/>
            <a:ext cx="1071576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369800" indent="-1301040" defTabSz="1097280">
              <a:lnSpc>
                <a:spcPct val="100000"/>
              </a:lnSpc>
              <a:tabLst>
                <a:tab pos="0" algn="l"/>
              </a:tabLst>
            </a:pPr>
            <a:r>
              <a:rPr lang="en-US" sz="1200" b="1" u="none" strike="noStrike">
                <a:solidFill>
                  <a:srgbClr val="FFFFFF"/>
                </a:solidFill>
                <a:effectLst/>
                <a:uFillTx/>
                <a:latin typeface="Calibri"/>
              </a:rPr>
              <a:t>Redwood Trees, Encyclopædia  Britannica URL: https://www.britannica.com/place/Redwood-National-Park#/media/1/494924/149180</a:t>
            </a:r>
            <a:endParaRPr lang="en-US" sz="1200" b="0" u="none" strike="noStrike">
              <a:solidFill>
                <a:srgbClr val="FFFFFF"/>
              </a:solidFill>
              <a:effectLst/>
              <a:uFillTx/>
              <a:latin typeface="Arial"/>
            </a:endParaRPr>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4" name="Picture 2"/>
          <p:cNvPicPr/>
          <p:nvPr/>
        </p:nvPicPr>
        <p:blipFill>
          <a:blip r:embed="rId3"/>
          <a:srcRect r="17028" b="247"/>
          <a:stretch/>
        </p:blipFill>
        <p:spPr>
          <a:xfrm>
            <a:off x="0" y="0"/>
            <a:ext cx="10962360" cy="8228520"/>
          </a:xfrm>
          <a:prstGeom prst="rect">
            <a:avLst/>
          </a:prstGeom>
          <a:noFill/>
          <a:ln w="9525">
            <a:noFill/>
          </a:ln>
        </p:spPr>
      </p:pic>
      <p:sp>
        <p:nvSpPr>
          <p:cNvPr id="985" name="Rectangle 5"/>
          <p:cNvSpPr/>
          <p:nvPr/>
        </p:nvSpPr>
        <p:spPr>
          <a:xfrm>
            <a:off x="324360" y="327960"/>
            <a:ext cx="4607640" cy="768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a:solidFill>
                  <a:schemeClr val="dk1"/>
                </a:solidFill>
                <a:effectLst/>
                <a:uFillTx/>
                <a:latin typeface="Trajan Pro"/>
              </a:rPr>
              <a:t>Out of Shape	</a:t>
            </a:r>
            <a:endParaRPr lang="en-US" sz="4400" b="0" u="none" strike="noStrike">
              <a:solidFill>
                <a:srgbClr val="FFFFFF"/>
              </a:solidFill>
              <a:effectLst/>
              <a:uFillTx/>
              <a:latin typeface="Arial"/>
            </a:endParaRPr>
          </a:p>
        </p:txBody>
      </p:sp>
      <p:sp>
        <p:nvSpPr>
          <p:cNvPr id="986" name="Rectangle 6"/>
          <p:cNvSpPr/>
          <p:nvPr/>
        </p:nvSpPr>
        <p:spPr>
          <a:xfrm>
            <a:off x="279000" y="297720"/>
            <a:ext cx="4607640" cy="768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a:solidFill>
                  <a:schemeClr val="dk1"/>
                </a:solidFill>
                <a:effectLst/>
                <a:uFillTx/>
                <a:latin typeface="Trajan Pro"/>
              </a:rPr>
              <a:t>Out of Shape	</a:t>
            </a:r>
            <a:endParaRPr lang="en-US" sz="4400" b="0" u="none" strike="noStrike">
              <a:solidFill>
                <a:srgbClr val="FFFFFF"/>
              </a:solidFill>
              <a:effectLst/>
              <a:uFillTx/>
              <a:latin typeface="Arial"/>
            </a:endParaRPr>
          </a:p>
        </p:txBody>
      </p:sp>
      <p:sp>
        <p:nvSpPr>
          <p:cNvPr id="987" name="Rectangle 7"/>
          <p:cNvSpPr/>
          <p:nvPr/>
        </p:nvSpPr>
        <p:spPr>
          <a:xfrm>
            <a:off x="301680" y="312840"/>
            <a:ext cx="4607640" cy="768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a:solidFill>
                  <a:schemeClr val="lt1"/>
                </a:solidFill>
                <a:effectLst/>
                <a:uFillTx/>
                <a:latin typeface="Trajan Pro"/>
              </a:rPr>
              <a:t>Out of Shape</a:t>
            </a:r>
            <a:endParaRPr lang="en-US" sz="4400" b="0" u="none" strike="noStrike">
              <a:solidFill>
                <a:srgbClr val="FFFFFF"/>
              </a:solidFill>
              <a:effectLst/>
              <a:uFillTx/>
              <a:latin typeface="Arial"/>
            </a:endParaRPr>
          </a:p>
        </p:txBody>
      </p:sp>
      <p:sp>
        <p:nvSpPr>
          <p:cNvPr id="988" name="object 6"/>
          <p:cNvSpPr/>
          <p:nvPr/>
        </p:nvSpPr>
        <p:spPr>
          <a:xfrm>
            <a:off x="69480" y="7801560"/>
            <a:ext cx="10830960" cy="36828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369800" indent="-1301040" defTabSz="1097280">
              <a:lnSpc>
                <a:spcPct val="100000"/>
              </a:lnSpc>
              <a:tabLst>
                <a:tab pos="0" algn="l"/>
              </a:tabLst>
            </a:pPr>
            <a:r>
              <a:rPr lang="en-US" sz="1200" b="1" u="none" strike="noStrike">
                <a:solidFill>
                  <a:srgbClr val="FFFFFF"/>
                </a:solidFill>
                <a:effectLst/>
                <a:uFillTx/>
                <a:latin typeface="Calibri"/>
              </a:rPr>
              <a:t>Restoration Thinning Page, Redwood National Park</a:t>
            </a:r>
            <a:endParaRPr lang="en-US" sz="1200" b="0" u="none" strike="noStrike">
              <a:solidFill>
                <a:srgbClr val="FFFFFF"/>
              </a:solidFill>
              <a:effectLst/>
              <a:uFillTx/>
              <a:latin typeface="Arial"/>
            </a:endParaRPr>
          </a:p>
          <a:p>
            <a:pPr marL="1369800" indent="-1301040" defTabSz="1097280">
              <a:lnSpc>
                <a:spcPct val="100000"/>
              </a:lnSpc>
              <a:tabLst>
                <a:tab pos="0" algn="l"/>
              </a:tabLst>
            </a:pPr>
            <a:r>
              <a:rPr lang="en-US" sz="1200" b="1" u="none" strike="noStrike">
                <a:solidFill>
                  <a:srgbClr val="FFFFFF"/>
                </a:solidFill>
                <a:effectLst/>
                <a:uFillTx/>
                <a:latin typeface="Calibri"/>
              </a:rPr>
              <a:t>https://www.nps.gov/redw/learn/nature/forestthinning.htm</a:t>
            </a:r>
            <a:endParaRPr lang="en-US" sz="1200" b="0" u="none" strike="noStrike">
              <a:solidFill>
                <a:srgbClr val="FFFFFF"/>
              </a:solidFill>
              <a:effectLst/>
              <a:uFillTx/>
              <a:latin typeface="Arial"/>
            </a:endParaRP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9" name="Picture 3"/>
          <p:cNvPicPr/>
          <p:nvPr/>
        </p:nvPicPr>
        <p:blipFill>
          <a:blip r:embed="rId3"/>
          <a:stretch/>
        </p:blipFill>
        <p:spPr>
          <a:xfrm>
            <a:off x="10635480" y="7686360"/>
            <a:ext cx="275400" cy="461160"/>
          </a:xfrm>
          <a:prstGeom prst="rect">
            <a:avLst/>
          </a:prstGeom>
          <a:noFill/>
          <a:ln w="9525">
            <a:noFill/>
          </a:ln>
        </p:spPr>
      </p:pic>
      <p:pic>
        <p:nvPicPr>
          <p:cNvPr id="990" name="Picture 2"/>
          <p:cNvPicPr/>
          <p:nvPr/>
        </p:nvPicPr>
        <p:blipFill>
          <a:blip r:embed="rId4"/>
          <a:stretch/>
        </p:blipFill>
        <p:spPr>
          <a:xfrm>
            <a:off x="0" y="0"/>
            <a:ext cx="11027520" cy="8228520"/>
          </a:xfrm>
          <a:prstGeom prst="rect">
            <a:avLst/>
          </a:prstGeom>
          <a:noFill/>
          <a:ln w="9525">
            <a:noFill/>
          </a:ln>
        </p:spPr>
      </p:pic>
      <p:sp>
        <p:nvSpPr>
          <p:cNvPr id="991" name="Rectangle 6"/>
          <p:cNvSpPr/>
          <p:nvPr/>
        </p:nvSpPr>
        <p:spPr>
          <a:xfrm>
            <a:off x="877680" y="7455240"/>
            <a:ext cx="9308880" cy="46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US" sz="1200" b="1" u="none" strike="noStrike">
                <a:solidFill>
                  <a:schemeClr val="lt1"/>
                </a:solidFill>
                <a:effectLst/>
                <a:uFillTx/>
                <a:latin typeface="Calibri"/>
              </a:rPr>
              <a:t>Greater Mill Creek Watershed (Del Norte Coast Redwoods State Park)</a:t>
            </a:r>
            <a:endParaRPr lang="en-US" sz="1200" b="0" u="none" strike="noStrike">
              <a:solidFill>
                <a:srgbClr val="FFFFFF"/>
              </a:solidFill>
              <a:effectLst/>
              <a:uFillTx/>
              <a:latin typeface="Arial"/>
            </a:endParaRPr>
          </a:p>
          <a:p>
            <a:pPr algn="ctr" defTabSz="914400">
              <a:lnSpc>
                <a:spcPct val="100000"/>
              </a:lnSpc>
            </a:pPr>
            <a:r>
              <a:rPr lang="en-US" sz="1200" b="1" u="none" strike="noStrike">
                <a:solidFill>
                  <a:schemeClr val="lt1"/>
                </a:solidFill>
                <a:effectLst/>
                <a:uFillTx/>
                <a:latin typeface="Calibri"/>
              </a:rPr>
              <a:t>https://www.nps.gov/redw/learn/nature/forestthinning.htm</a:t>
            </a:r>
            <a:endParaRPr lang="en-US" sz="1200" b="0" u="none" strike="noStrike">
              <a:solidFill>
                <a:srgbClr val="FFFFFF"/>
              </a:solidFill>
              <a:effectLst/>
              <a:uFillTx/>
              <a:latin typeface="Arial"/>
            </a:endParaRPr>
          </a:p>
        </p:txBody>
      </p:sp>
      <p:sp>
        <p:nvSpPr>
          <p:cNvPr id="992" name="object 6"/>
          <p:cNvSpPr/>
          <p:nvPr/>
        </p:nvSpPr>
        <p:spPr>
          <a:xfrm>
            <a:off x="69480" y="7962480"/>
            <a:ext cx="126828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369800" indent="-1301040" defTabSz="1097280">
              <a:lnSpc>
                <a:spcPct val="100000"/>
              </a:lnSpc>
              <a:tabLst>
                <a:tab pos="0" algn="l"/>
              </a:tabLst>
            </a:pPr>
            <a:r>
              <a:rPr lang="en-US" sz="1200" b="1" u="none" strike="noStrike">
                <a:solidFill>
                  <a:srgbClr val="FFFFFF"/>
                </a:solidFill>
                <a:effectLst/>
                <a:uFillTx/>
                <a:latin typeface="Calibri"/>
              </a:rPr>
              <a:t>2006</a:t>
            </a:r>
            <a:endParaRPr lang="en-US" sz="1200" b="0" u="none" strike="noStrike">
              <a:solidFill>
                <a:srgbClr val="FFFFFF"/>
              </a:solidFill>
              <a:effectLst/>
              <a:uFillTx/>
              <a:latin typeface="Arial"/>
            </a:endParaRPr>
          </a:p>
        </p:txBody>
      </p:sp>
      <p:sp>
        <p:nvSpPr>
          <p:cNvPr id="993" name="object 6"/>
          <p:cNvSpPr/>
          <p:nvPr/>
        </p:nvSpPr>
        <p:spPr>
          <a:xfrm>
            <a:off x="5715000" y="7974360"/>
            <a:ext cx="126828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369800" indent="-1301040" defTabSz="1097280">
              <a:lnSpc>
                <a:spcPct val="100000"/>
              </a:lnSpc>
              <a:tabLst>
                <a:tab pos="0" algn="l"/>
              </a:tabLst>
            </a:pPr>
            <a:r>
              <a:rPr lang="en-US" sz="1200" b="1" u="none" strike="noStrike">
                <a:solidFill>
                  <a:srgbClr val="FFFFFF"/>
                </a:solidFill>
                <a:effectLst/>
                <a:uFillTx/>
                <a:latin typeface="Calibri"/>
              </a:rPr>
              <a:t>2017</a:t>
            </a:r>
            <a:endParaRPr lang="en-US" sz="1200" b="0" u="none" strike="noStrike">
              <a:solidFill>
                <a:srgbClr val="FFFFFF"/>
              </a:solidFill>
              <a:effectLst/>
              <a:uFillTx/>
              <a:latin typeface="Arial"/>
            </a:endParaRP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94" name="Picture 2" descr="G:\Photos\Cell Phone Photos\2025\11-25\PXL_20251129_194321294.RAW-01.MP.COVER.jpg"/>
          <p:cNvPicPr/>
          <p:nvPr/>
        </p:nvPicPr>
        <p:blipFill>
          <a:blip r:embed="rId3"/>
          <a:stretch/>
        </p:blipFill>
        <p:spPr>
          <a:xfrm>
            <a:off x="0" y="0"/>
            <a:ext cx="10971720" cy="8228520"/>
          </a:xfrm>
          <a:prstGeom prst="rect">
            <a:avLst/>
          </a:prstGeom>
          <a:noFill/>
          <a:ln w="0">
            <a:noFill/>
          </a:ln>
        </p:spPr>
      </p:pic>
      <p:pic>
        <p:nvPicPr>
          <p:cNvPr id="995" name="Picture 3"/>
          <p:cNvPicPr/>
          <p:nvPr/>
        </p:nvPicPr>
        <p:blipFill>
          <a:blip r:embed="rId4"/>
          <a:stretch/>
        </p:blipFill>
        <p:spPr>
          <a:xfrm>
            <a:off x="10635480" y="7686360"/>
            <a:ext cx="275400" cy="461160"/>
          </a:xfrm>
          <a:prstGeom prst="rect">
            <a:avLst/>
          </a:prstGeom>
          <a:noFill/>
          <a:ln w="9525">
            <a:noFill/>
          </a:ln>
        </p:spPr>
      </p:pic>
      <p:sp>
        <p:nvSpPr>
          <p:cNvPr id="996" name="object 6"/>
          <p:cNvSpPr/>
          <p:nvPr/>
        </p:nvSpPr>
        <p:spPr>
          <a:xfrm>
            <a:off x="69480" y="7962480"/>
            <a:ext cx="126828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369800" indent="-1301040" defTabSz="1097280">
              <a:lnSpc>
                <a:spcPct val="100000"/>
              </a:lnSpc>
              <a:tabLst>
                <a:tab pos="0" algn="l"/>
              </a:tabLst>
            </a:pPr>
            <a:r>
              <a:rPr lang="en-US" sz="1200" b="1" u="none" strike="noStrike">
                <a:solidFill>
                  <a:srgbClr val="FFFFFF"/>
                </a:solidFill>
                <a:effectLst/>
                <a:uFillTx/>
                <a:latin typeface="Calibri"/>
              </a:rPr>
              <a:t>November 2025</a:t>
            </a:r>
            <a:endParaRPr lang="en-US" sz="1200" b="0" u="none" strike="noStrike">
              <a:solidFill>
                <a:srgbClr val="FFFFFF"/>
              </a:solidFill>
              <a:effectLst/>
              <a:uFillTx/>
              <a:latin typeface="Arial"/>
            </a:endParaRP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97" name="Picture 3"/>
          <p:cNvPicPr/>
          <p:nvPr/>
        </p:nvPicPr>
        <p:blipFill>
          <a:blip r:embed="rId3"/>
          <a:stretch/>
        </p:blipFill>
        <p:spPr>
          <a:xfrm>
            <a:off x="10635480" y="7686360"/>
            <a:ext cx="275400" cy="461160"/>
          </a:xfrm>
          <a:prstGeom prst="rect">
            <a:avLst/>
          </a:prstGeom>
          <a:noFill/>
          <a:ln w="9525">
            <a:noFill/>
          </a:ln>
        </p:spPr>
      </p:pic>
      <p:pic>
        <p:nvPicPr>
          <p:cNvPr id="998" name="Picture 2"/>
          <p:cNvPicPr/>
          <p:nvPr/>
        </p:nvPicPr>
        <p:blipFill>
          <a:blip r:embed="rId4"/>
          <a:stretch/>
        </p:blipFill>
        <p:spPr>
          <a:xfrm>
            <a:off x="0" y="0"/>
            <a:ext cx="11027520" cy="8228520"/>
          </a:xfrm>
          <a:prstGeom prst="rect">
            <a:avLst/>
          </a:prstGeom>
          <a:noFill/>
          <a:ln w="9525">
            <a:noFill/>
          </a:ln>
        </p:spPr>
      </p:pic>
      <p:sp>
        <p:nvSpPr>
          <p:cNvPr id="999" name="Rectangle 6"/>
          <p:cNvSpPr/>
          <p:nvPr/>
        </p:nvSpPr>
        <p:spPr>
          <a:xfrm>
            <a:off x="877680" y="7455240"/>
            <a:ext cx="9308880" cy="46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US" sz="1200" b="1" u="none" strike="noStrike">
                <a:solidFill>
                  <a:schemeClr val="lt1"/>
                </a:solidFill>
                <a:effectLst/>
                <a:uFillTx/>
                <a:latin typeface="Calibri"/>
              </a:rPr>
              <a:t>Greater Mill Creek Watershed (Del Norte Coast Redwoods State Park)</a:t>
            </a:r>
            <a:endParaRPr lang="en-US" sz="1200" b="0" u="none" strike="noStrike">
              <a:solidFill>
                <a:srgbClr val="FFFFFF"/>
              </a:solidFill>
              <a:effectLst/>
              <a:uFillTx/>
              <a:latin typeface="Arial"/>
            </a:endParaRPr>
          </a:p>
          <a:p>
            <a:pPr algn="ctr" defTabSz="914400">
              <a:lnSpc>
                <a:spcPct val="100000"/>
              </a:lnSpc>
            </a:pPr>
            <a:r>
              <a:rPr lang="en-US" sz="1200" b="1" u="none" strike="noStrike">
                <a:solidFill>
                  <a:schemeClr val="lt1"/>
                </a:solidFill>
                <a:effectLst/>
                <a:uFillTx/>
                <a:latin typeface="Calibri"/>
              </a:rPr>
              <a:t>https://www.nps.gov/redw/learn/nature/forestthinning.htm</a:t>
            </a:r>
            <a:endParaRPr lang="en-US" sz="1200" b="0" u="none" strike="noStrike">
              <a:solidFill>
                <a:srgbClr val="FFFFFF"/>
              </a:solidFill>
              <a:effectLst/>
              <a:uFillTx/>
              <a:latin typeface="Arial"/>
            </a:endParaRPr>
          </a:p>
        </p:txBody>
      </p:sp>
      <p:sp>
        <p:nvSpPr>
          <p:cNvPr id="1000" name="object 6"/>
          <p:cNvSpPr/>
          <p:nvPr/>
        </p:nvSpPr>
        <p:spPr>
          <a:xfrm>
            <a:off x="69480" y="7962480"/>
            <a:ext cx="126828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369800" indent="-1301040" defTabSz="1097280">
              <a:lnSpc>
                <a:spcPct val="100000"/>
              </a:lnSpc>
              <a:tabLst>
                <a:tab pos="0" algn="l"/>
              </a:tabLst>
            </a:pPr>
            <a:r>
              <a:rPr lang="en-US" sz="1200" b="1" u="none" strike="noStrike">
                <a:solidFill>
                  <a:srgbClr val="FFFFFF"/>
                </a:solidFill>
                <a:effectLst/>
                <a:uFillTx/>
                <a:latin typeface="Calibri"/>
              </a:rPr>
              <a:t>2006</a:t>
            </a:r>
            <a:endParaRPr lang="en-US" sz="1200" b="0" u="none" strike="noStrike">
              <a:solidFill>
                <a:srgbClr val="FFFFFF"/>
              </a:solidFill>
              <a:effectLst/>
              <a:uFillTx/>
              <a:latin typeface="Arial"/>
            </a:endParaRPr>
          </a:p>
        </p:txBody>
      </p:sp>
      <p:sp>
        <p:nvSpPr>
          <p:cNvPr id="1001" name="object 6"/>
          <p:cNvSpPr/>
          <p:nvPr/>
        </p:nvSpPr>
        <p:spPr>
          <a:xfrm>
            <a:off x="5715000" y="7974360"/>
            <a:ext cx="126828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369800" indent="-1301040" defTabSz="1097280">
              <a:lnSpc>
                <a:spcPct val="100000"/>
              </a:lnSpc>
              <a:tabLst>
                <a:tab pos="0" algn="l"/>
              </a:tabLst>
            </a:pPr>
            <a:r>
              <a:rPr lang="en-US" sz="1200" b="1" u="none" strike="noStrike">
                <a:solidFill>
                  <a:srgbClr val="FFFFFF"/>
                </a:solidFill>
                <a:effectLst/>
                <a:uFillTx/>
                <a:latin typeface="Calibri"/>
              </a:rPr>
              <a:t>2017</a:t>
            </a:r>
            <a:endParaRPr lang="en-US" sz="1200" b="0" u="none" strike="noStrike">
              <a:solidFill>
                <a:srgbClr val="FFFFFF"/>
              </a:solidFill>
              <a:effectLst/>
              <a:uFillTx/>
              <a:latin typeface="Arial"/>
            </a:endParaRPr>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2" name="Picture 3"/>
          <p:cNvPicPr/>
          <p:nvPr/>
        </p:nvPicPr>
        <p:blipFill>
          <a:blip r:embed="rId3"/>
          <a:stretch/>
        </p:blipFill>
        <p:spPr>
          <a:xfrm>
            <a:off x="10635480" y="7686360"/>
            <a:ext cx="275400" cy="461160"/>
          </a:xfrm>
          <a:prstGeom prst="rect">
            <a:avLst/>
          </a:prstGeom>
          <a:noFill/>
          <a:ln w="9525">
            <a:noFill/>
          </a:ln>
        </p:spPr>
      </p:pic>
      <p:pic>
        <p:nvPicPr>
          <p:cNvPr id="1003" name="Picture 1"/>
          <p:cNvPicPr/>
          <p:nvPr/>
        </p:nvPicPr>
        <p:blipFill>
          <a:blip r:embed="rId4"/>
          <a:stretch/>
        </p:blipFill>
        <p:spPr>
          <a:xfrm>
            <a:off x="0" y="0"/>
            <a:ext cx="10971720" cy="8233200"/>
          </a:xfrm>
          <a:prstGeom prst="rect">
            <a:avLst/>
          </a:prstGeom>
          <a:noFill/>
          <a:ln w="9525">
            <a:noFill/>
          </a:ln>
        </p:spPr>
      </p:pic>
      <p:sp>
        <p:nvSpPr>
          <p:cNvPr id="1004" name="Rectangle 3"/>
          <p:cNvSpPr/>
          <p:nvPr/>
        </p:nvSpPr>
        <p:spPr>
          <a:xfrm>
            <a:off x="2260440" y="7689600"/>
            <a:ext cx="7904880" cy="3988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000" b="1" u="none" strike="noStrike">
                <a:solidFill>
                  <a:schemeClr val="lt1"/>
                </a:solidFill>
                <a:effectLst/>
                <a:uFillTx/>
                <a:latin typeface="Calibri"/>
              </a:rPr>
              <a:t>https://www.nps.gov/redw/learn/nature/forestthinning.htm</a:t>
            </a:r>
            <a:endParaRPr lang="en-US" sz="2000" b="0" u="none" strike="noStrike">
              <a:solidFill>
                <a:srgbClr val="FFFFFF"/>
              </a:solidFill>
              <a:effectLst/>
              <a:uFillTx/>
              <a:latin typeface="Arial"/>
            </a:endParaRPr>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5" name="Picture 2" descr="G:\Photos\Incoming 24\Incoming 3-24\CZU Bruce Baker\DSCN4899.JPG"/>
          <p:cNvPicPr/>
          <p:nvPr/>
        </p:nvPicPr>
        <p:blipFill>
          <a:blip r:embed="rId3" cstate="print"/>
          <a:stretch/>
        </p:blipFill>
        <p:spPr>
          <a:xfrm>
            <a:off x="0" y="0"/>
            <a:ext cx="10971720" cy="8228520"/>
          </a:xfrm>
          <a:prstGeom prst="rect">
            <a:avLst/>
          </a:prstGeom>
          <a:noFill/>
          <a:ln w="0">
            <a:noFill/>
          </a:ln>
        </p:spPr>
      </p:pic>
      <p:pic>
        <p:nvPicPr>
          <p:cNvPr id="1006" name="Picture 3"/>
          <p:cNvPicPr/>
          <p:nvPr/>
        </p:nvPicPr>
        <p:blipFill>
          <a:blip r:embed="rId4"/>
          <a:stretch/>
        </p:blipFill>
        <p:spPr>
          <a:xfrm>
            <a:off x="10635480" y="7686360"/>
            <a:ext cx="275400" cy="461160"/>
          </a:xfrm>
          <a:prstGeom prst="rect">
            <a:avLst/>
          </a:prstGeom>
          <a:noFill/>
          <a:ln w="9525">
            <a:noFill/>
          </a:ln>
        </p:spPr>
      </p:pic>
      <p:sp>
        <p:nvSpPr>
          <p:cNvPr id="1007" name="object 6"/>
          <p:cNvSpPr/>
          <p:nvPr/>
        </p:nvSpPr>
        <p:spPr>
          <a:xfrm>
            <a:off x="1522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8" name="Picture 2" descr="G:\Photos\Incoming 24\Incoming 3-24\CZU Bruce Baker\DSCN4905.JPG"/>
          <p:cNvPicPr/>
          <p:nvPr/>
        </p:nvPicPr>
        <p:blipFill>
          <a:blip r:embed="rId3" cstate="print"/>
          <a:stretch/>
        </p:blipFill>
        <p:spPr>
          <a:xfrm>
            <a:off x="0" y="0"/>
            <a:ext cx="10971720" cy="8228520"/>
          </a:xfrm>
          <a:prstGeom prst="rect">
            <a:avLst/>
          </a:prstGeom>
          <a:noFill/>
          <a:ln w="0">
            <a:noFill/>
          </a:ln>
        </p:spPr>
      </p:pic>
      <p:pic>
        <p:nvPicPr>
          <p:cNvPr id="1009" name="Picture 3"/>
          <p:cNvPicPr/>
          <p:nvPr/>
        </p:nvPicPr>
        <p:blipFill>
          <a:blip r:embed="rId4"/>
          <a:stretch/>
        </p:blipFill>
        <p:spPr>
          <a:xfrm>
            <a:off x="10635480" y="7686360"/>
            <a:ext cx="275400" cy="461160"/>
          </a:xfrm>
          <a:prstGeom prst="rect">
            <a:avLst/>
          </a:prstGeom>
          <a:noFill/>
          <a:ln w="9525">
            <a:noFill/>
          </a:ln>
        </p:spPr>
      </p:pic>
      <p:sp>
        <p:nvSpPr>
          <p:cNvPr id="1010" name="object 6"/>
          <p:cNvSpPr/>
          <p:nvPr/>
        </p:nvSpPr>
        <p:spPr>
          <a:xfrm>
            <a:off x="1522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1" name="Picture 2" descr="G:\The Wildergarten\Teaching\Presentations\Santa Cruz Museum\Chron rawImage.jpg"/>
          <p:cNvPicPr/>
          <p:nvPr/>
        </p:nvPicPr>
        <p:blipFill>
          <a:blip r:embed="rId3"/>
          <a:stretch/>
        </p:blipFill>
        <p:spPr>
          <a:xfrm>
            <a:off x="-41040" y="0"/>
            <a:ext cx="11012760" cy="7339680"/>
          </a:xfrm>
          <a:prstGeom prst="rect">
            <a:avLst/>
          </a:prstGeom>
          <a:noFill/>
          <a:ln w="0">
            <a:noFill/>
          </a:ln>
        </p:spPr>
      </p:pic>
      <p:sp>
        <p:nvSpPr>
          <p:cNvPr id="1012" name="Rectangle 6"/>
          <p:cNvSpPr/>
          <p:nvPr/>
        </p:nvSpPr>
        <p:spPr>
          <a:xfrm>
            <a:off x="128880" y="7570440"/>
            <a:ext cx="8352000" cy="46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pPr>
            <a:r>
              <a:rPr lang="en-US" sz="1200" b="0" u="none" strike="noStrike">
                <a:solidFill>
                  <a:schemeClr val="lt1"/>
                </a:solidFill>
                <a:effectLst/>
                <a:uFillTx/>
                <a:latin typeface="Calibri"/>
              </a:rPr>
              <a:t>Photo by John Harvey for The San Francisco Chronicle</a:t>
            </a:r>
            <a:endParaRPr lang="en-US" sz="1200" b="0" u="none" strike="noStrike">
              <a:solidFill>
                <a:srgbClr val="FFFFFF"/>
              </a:solidFill>
              <a:effectLst/>
              <a:uFillTx/>
              <a:latin typeface="Arial"/>
            </a:endParaRPr>
          </a:p>
          <a:p>
            <a:pPr defTabSz="1097280">
              <a:lnSpc>
                <a:spcPct val="100000"/>
              </a:lnSpc>
            </a:pPr>
            <a:r>
              <a:rPr lang="en-US" sz="1200" b="0" u="none" strike="noStrike">
                <a:solidFill>
                  <a:schemeClr val="lt1"/>
                </a:solidFill>
                <a:effectLst/>
                <a:uFillTx/>
                <a:latin typeface="Calibri"/>
              </a:rPr>
              <a:t>https://www.sfchronicle.com/bayarea/article/2003-Humboldt-fire-shows-old-growth-redwoods-are-15517068.php</a:t>
            </a:r>
            <a:endParaRPr lang="en-US" sz="1200" b="0" u="none" strike="noStrike">
              <a:solidFill>
                <a:srgbClr val="FFFFFF"/>
              </a:solidFill>
              <a:effectLst/>
              <a:uFillTx/>
              <a:latin typeface="Arial"/>
            </a:endParaRP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3" name="Picture 3"/>
          <p:cNvPicPr/>
          <p:nvPr/>
        </p:nvPicPr>
        <p:blipFill>
          <a:blip r:embed="rId3"/>
          <a:stretch/>
        </p:blipFill>
        <p:spPr>
          <a:xfrm>
            <a:off x="10635480" y="7686360"/>
            <a:ext cx="275400" cy="461160"/>
          </a:xfrm>
          <a:prstGeom prst="rect">
            <a:avLst/>
          </a:prstGeom>
          <a:noFill/>
          <a:ln w="9525">
            <a:noFill/>
          </a:ln>
        </p:spPr>
      </p:pic>
      <p:sp>
        <p:nvSpPr>
          <p:cNvPr id="1014" name="object 6"/>
          <p:cNvSpPr/>
          <p:nvPr/>
        </p:nvSpPr>
        <p:spPr>
          <a:xfrm>
            <a:off x="152280" y="7247520"/>
            <a:ext cx="7176240" cy="92232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Image drawn by Malcolm Margolin for </a:t>
            </a:r>
            <a:r>
              <a:rPr lang="en-US" sz="1200" b="1" i="1" u="none" strike="noStrike">
                <a:solidFill>
                  <a:srgbClr val="FFFFFF"/>
                </a:solidFill>
                <a:effectLst/>
                <a:uFillTx/>
                <a:latin typeface="Arial"/>
              </a:rPr>
              <a:t>The Ohlone Way</a:t>
            </a:r>
            <a:r>
              <a:rPr lang="en-US" sz="1200" b="1" u="none" strike="noStrike">
                <a:solidFill>
                  <a:srgbClr val="FFFFFF"/>
                </a:solidFill>
                <a:effectLst/>
                <a:uFillTx/>
                <a:latin typeface="Arial"/>
              </a:rPr>
              <a:t>, (1978).  </a:t>
            </a:r>
            <a:endParaRPr lang="en-US" sz="1200" b="0" u="none" strike="noStrike">
              <a:solidFill>
                <a:srgbClr val="FFFFFF"/>
              </a:solidFill>
              <a:effectLst/>
              <a:uFillTx/>
              <a:latin typeface="Arial"/>
            </a:endParaRPr>
          </a:p>
          <a:p>
            <a:pPr marL="12600" defTabSz="1097280">
              <a:lnSpc>
                <a:spcPct val="100000"/>
              </a:lnSpc>
            </a:pPr>
            <a:r>
              <a:rPr lang="en-US" sz="1200" b="1" u="none" strike="noStrike">
                <a:solidFill>
                  <a:srgbClr val="FFFFFF"/>
                </a:solidFill>
                <a:effectLst/>
                <a:uFillTx/>
                <a:latin typeface="Arial"/>
              </a:rPr>
              <a:t>Awesome sketch Malcolm: reasonably accurate, sensitive, and sympathetic without getting gooey. Although portraying ‘guys stand around while women do all the work’ isn’t necessarily true; building thatch huts is hard work.  The rain of droppings would have its drawbacks too.  </a:t>
            </a:r>
            <a:endParaRPr lang="en-US" sz="1200" b="0" u="none" strike="noStrike">
              <a:solidFill>
                <a:srgbClr val="FFFFFF"/>
              </a:solidFill>
              <a:effectLst/>
              <a:uFillTx/>
              <a:latin typeface="Arial"/>
            </a:endParaRPr>
          </a:p>
          <a:p>
            <a:pPr marL="12600" defTabSz="1097280">
              <a:lnSpc>
                <a:spcPct val="100000"/>
              </a:lnSpc>
            </a:pPr>
            <a:r>
              <a:rPr lang="en-US" sz="1200" b="1" u="none" strike="noStrike">
                <a:solidFill>
                  <a:srgbClr val="FFFFFF"/>
                </a:solidFill>
                <a:effectLst/>
                <a:uFillTx/>
                <a:latin typeface="Arial"/>
              </a:rPr>
              <a:t>I wouldn’t want to be looking upward. </a:t>
            </a:r>
            <a:endParaRPr lang="en-US" sz="1200" b="0" u="none" strike="noStrike">
              <a:solidFill>
                <a:srgbClr val="FFFFFF"/>
              </a:solidFill>
              <a:effectLst/>
              <a:uFillTx/>
              <a:latin typeface="Arial"/>
            </a:endParaRPr>
          </a:p>
        </p:txBody>
      </p:sp>
      <p:pic>
        <p:nvPicPr>
          <p:cNvPr id="1015" name="Picture 2" descr="G:\TRP\1trp-intro\2-history\ohlone_village3.jpg"/>
          <p:cNvPicPr/>
          <p:nvPr/>
        </p:nvPicPr>
        <p:blipFill>
          <a:blip r:embed="rId4"/>
          <a:stretch/>
        </p:blipFill>
        <p:spPr>
          <a:xfrm>
            <a:off x="0" y="255240"/>
            <a:ext cx="10986480" cy="6878880"/>
          </a:xfrm>
          <a:prstGeom prst="rect">
            <a:avLst/>
          </a:prstGeom>
          <a:noFill/>
          <a:ln w="0">
            <a:noFill/>
          </a:ln>
        </p:spPr>
      </p:pic>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6" name="Picture 2" descr="G:\Photos\Incoming 24\Incoming 3-24\CZU Bruce Baker\DSCN4901 cropped backlight.jpg"/>
          <p:cNvPicPr/>
          <p:nvPr/>
        </p:nvPicPr>
        <p:blipFill>
          <a:blip r:embed="rId3" cstate="print"/>
          <a:stretch/>
        </p:blipFill>
        <p:spPr>
          <a:xfrm>
            <a:off x="0" y="0"/>
            <a:ext cx="10971720" cy="8228520"/>
          </a:xfrm>
          <a:prstGeom prst="rect">
            <a:avLst/>
          </a:prstGeom>
          <a:noFill/>
          <a:ln w="0">
            <a:noFill/>
          </a:ln>
        </p:spPr>
      </p:pic>
      <p:pic>
        <p:nvPicPr>
          <p:cNvPr id="1017" name="Picture 3"/>
          <p:cNvPicPr/>
          <p:nvPr/>
        </p:nvPicPr>
        <p:blipFill>
          <a:blip r:embed="rId4"/>
          <a:stretch/>
        </p:blipFill>
        <p:spPr>
          <a:xfrm>
            <a:off x="10635480" y="7686360"/>
            <a:ext cx="275400" cy="461160"/>
          </a:xfrm>
          <a:prstGeom prst="rect">
            <a:avLst/>
          </a:prstGeom>
          <a:noFill/>
          <a:ln w="9525">
            <a:noFill/>
          </a:ln>
        </p:spPr>
      </p:pic>
      <p:sp>
        <p:nvSpPr>
          <p:cNvPr id="1018" name="object 6"/>
          <p:cNvSpPr/>
          <p:nvPr/>
        </p:nvSpPr>
        <p:spPr>
          <a:xfrm>
            <a:off x="1522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9" name="Picture 3" descr="G:\Photos\Incoming 24\Incoming 3-24\CZU Bruce Baker\DSCN4923.JPG"/>
          <p:cNvPicPr/>
          <p:nvPr/>
        </p:nvPicPr>
        <p:blipFill>
          <a:blip r:embed="rId3" cstate="print"/>
          <a:stretch/>
        </p:blipFill>
        <p:spPr>
          <a:xfrm>
            <a:off x="0" y="0"/>
            <a:ext cx="10971720" cy="8228520"/>
          </a:xfrm>
          <a:prstGeom prst="rect">
            <a:avLst/>
          </a:prstGeom>
          <a:noFill/>
          <a:ln w="0">
            <a:noFill/>
          </a:ln>
        </p:spPr>
      </p:pic>
      <p:pic>
        <p:nvPicPr>
          <p:cNvPr id="1020" name="Picture 3"/>
          <p:cNvPicPr/>
          <p:nvPr/>
        </p:nvPicPr>
        <p:blipFill>
          <a:blip r:embed="rId4"/>
          <a:stretch/>
        </p:blipFill>
        <p:spPr>
          <a:xfrm>
            <a:off x="10635480" y="7686360"/>
            <a:ext cx="275400" cy="461160"/>
          </a:xfrm>
          <a:prstGeom prst="rect">
            <a:avLst/>
          </a:prstGeom>
          <a:noFill/>
          <a:ln w="9525">
            <a:noFill/>
          </a:ln>
        </p:spPr>
      </p:pic>
      <p:sp>
        <p:nvSpPr>
          <p:cNvPr id="1021" name="object 6"/>
          <p:cNvSpPr/>
          <p:nvPr/>
        </p:nvSpPr>
        <p:spPr>
          <a:xfrm>
            <a:off x="1522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2" name="Picture 3" descr="G:\Photos\Historical Photos\Fenn 1921\Glenwood Panorama from Upper Ranch Picture 012 Logging Crop.jpg"/>
          <p:cNvPicPr/>
          <p:nvPr/>
        </p:nvPicPr>
        <p:blipFill>
          <a:blip r:embed="rId3">
            <a:lum contrast="12000"/>
          </a:blip>
          <a:srcRect t="1796"/>
          <a:stretch/>
        </p:blipFill>
        <p:spPr>
          <a:xfrm>
            <a:off x="0" y="0"/>
            <a:ext cx="11053440" cy="8228520"/>
          </a:xfrm>
          <a:prstGeom prst="rect">
            <a:avLst/>
          </a:prstGeom>
          <a:noFill/>
          <a:ln w="0">
            <a:noFill/>
          </a:ln>
        </p:spPr>
      </p:pic>
      <p:sp>
        <p:nvSpPr>
          <p:cNvPr id="1023" name="Rectangle 13"/>
          <p:cNvSpPr/>
          <p:nvPr/>
        </p:nvSpPr>
        <p:spPr>
          <a:xfrm>
            <a:off x="316800" y="1213920"/>
            <a:ext cx="4319280" cy="768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a:solidFill>
                  <a:schemeClr val="dk1"/>
                </a:solidFill>
                <a:effectLst/>
                <a:uFillTx/>
                <a:latin typeface="Trajan Pro"/>
              </a:rPr>
              <a:t>Letting Go</a:t>
            </a:r>
            <a:endParaRPr lang="en-US" sz="4400" b="0" u="none" strike="noStrike">
              <a:solidFill>
                <a:srgbClr val="FFFFFF"/>
              </a:solidFill>
              <a:effectLst/>
              <a:uFillTx/>
              <a:latin typeface="Arial"/>
            </a:endParaRPr>
          </a:p>
        </p:txBody>
      </p:sp>
      <p:sp>
        <p:nvSpPr>
          <p:cNvPr id="1024" name="Rectangle 11"/>
          <p:cNvSpPr/>
          <p:nvPr/>
        </p:nvSpPr>
        <p:spPr>
          <a:xfrm>
            <a:off x="286560" y="1183680"/>
            <a:ext cx="4319280" cy="768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a:solidFill>
                  <a:schemeClr val="dk1"/>
                </a:solidFill>
                <a:effectLst/>
                <a:uFillTx/>
                <a:latin typeface="Trajan Pro"/>
              </a:rPr>
              <a:t>Letting Go</a:t>
            </a:r>
            <a:endParaRPr lang="en-US" sz="4400" b="0" u="none" strike="noStrike">
              <a:solidFill>
                <a:srgbClr val="FFFFFF"/>
              </a:solidFill>
              <a:effectLst/>
              <a:uFillTx/>
              <a:latin typeface="Arial"/>
            </a:endParaRPr>
          </a:p>
        </p:txBody>
      </p:sp>
      <p:sp>
        <p:nvSpPr>
          <p:cNvPr id="1025" name="Oval 8"/>
          <p:cNvSpPr/>
          <p:nvPr/>
        </p:nvSpPr>
        <p:spPr>
          <a:xfrm>
            <a:off x="5544000" y="6534360"/>
            <a:ext cx="805320" cy="862920"/>
          </a:xfrm>
          <a:prstGeom prst="ellipse">
            <a:avLst/>
          </a:prstGeom>
          <a:noFill/>
          <a:ln>
            <a:solidFill>
              <a:srgbClr val="FF0000"/>
            </a:solidFill>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sp>
        <p:nvSpPr>
          <p:cNvPr id="1026" name="Oval 10"/>
          <p:cNvSpPr/>
          <p:nvPr/>
        </p:nvSpPr>
        <p:spPr>
          <a:xfrm>
            <a:off x="7099560" y="5554800"/>
            <a:ext cx="862920" cy="1438920"/>
          </a:xfrm>
          <a:prstGeom prst="ellipse">
            <a:avLst/>
          </a:prstGeom>
          <a:noFill/>
          <a:ln>
            <a:solidFill>
              <a:srgbClr val="FF0000"/>
            </a:solidFill>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sp>
        <p:nvSpPr>
          <p:cNvPr id="1027" name="Oval 9"/>
          <p:cNvSpPr/>
          <p:nvPr/>
        </p:nvSpPr>
        <p:spPr>
          <a:xfrm>
            <a:off x="9345960" y="4921200"/>
            <a:ext cx="632520" cy="1438920"/>
          </a:xfrm>
          <a:prstGeom prst="ellipse">
            <a:avLst/>
          </a:prstGeom>
          <a:noFill/>
          <a:ln>
            <a:solidFill>
              <a:srgbClr val="FF0000"/>
            </a:solidFill>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sp>
        <p:nvSpPr>
          <p:cNvPr id="1028" name="Oval 12"/>
          <p:cNvSpPr/>
          <p:nvPr/>
        </p:nvSpPr>
        <p:spPr>
          <a:xfrm rot="16200000">
            <a:off x="8741160" y="5181840"/>
            <a:ext cx="459720" cy="978120"/>
          </a:xfrm>
          <a:prstGeom prst="ellipse">
            <a:avLst/>
          </a:prstGeom>
          <a:noFill/>
          <a:ln>
            <a:solidFill>
              <a:srgbClr val="FF0000"/>
            </a:solidFill>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sp>
        <p:nvSpPr>
          <p:cNvPr id="1029" name="Rectangle 7"/>
          <p:cNvSpPr/>
          <p:nvPr/>
        </p:nvSpPr>
        <p:spPr>
          <a:xfrm>
            <a:off x="301680" y="1198800"/>
            <a:ext cx="4319280" cy="768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1097280">
              <a:lnSpc>
                <a:spcPct val="100000"/>
              </a:lnSpc>
              <a:tabLst>
                <a:tab pos="569880" algn="l"/>
                <a:tab pos="1144440" algn="l"/>
              </a:tabLst>
            </a:pPr>
            <a:r>
              <a:rPr lang="en-US" sz="4400" b="0" u="none" strike="noStrike">
                <a:solidFill>
                  <a:schemeClr val="lt1"/>
                </a:solidFill>
                <a:effectLst/>
                <a:uFillTx/>
                <a:latin typeface="Trajan Pro"/>
              </a:rPr>
              <a:t>Letting Go</a:t>
            </a:r>
            <a:endParaRPr lang="en-US" sz="4400" b="0" u="none" strike="noStrike">
              <a:solidFill>
                <a:srgbClr val="FFFFFF"/>
              </a:solidFill>
              <a:effectLst/>
              <a:uFillTx/>
              <a:latin typeface="Arial"/>
            </a:endParaRP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2" descr="G:\Photos\Droning On\DJI_0165.JPG"/>
          <p:cNvPicPr/>
          <p:nvPr/>
        </p:nvPicPr>
        <p:blipFill>
          <a:blip r:embed="rId3"/>
          <a:srcRect l="40161" t="640" b="19576"/>
          <a:stretch/>
        </p:blipFill>
        <p:spPr>
          <a:xfrm>
            <a:off x="1440" y="0"/>
            <a:ext cx="10970280" cy="8228520"/>
          </a:xfrm>
          <a:prstGeom prst="rect">
            <a:avLst/>
          </a:prstGeom>
          <a:noFill/>
          <a:ln w="0">
            <a:noFill/>
          </a:ln>
        </p:spPr>
      </p:pic>
      <p:grpSp>
        <p:nvGrpSpPr>
          <p:cNvPr id="1031" name="Group 7"/>
          <p:cNvGrpSpPr/>
          <p:nvPr/>
        </p:nvGrpSpPr>
        <p:grpSpPr>
          <a:xfrm>
            <a:off x="5486400" y="5266800"/>
            <a:ext cx="4479480" cy="2476080"/>
            <a:chOff x="5486400" y="5266800"/>
            <a:chExt cx="4479480" cy="2476080"/>
          </a:xfrm>
        </p:grpSpPr>
        <p:sp>
          <p:nvSpPr>
            <p:cNvPr id="1032" name="Oval 8"/>
            <p:cNvSpPr/>
            <p:nvPr/>
          </p:nvSpPr>
          <p:spPr>
            <a:xfrm>
              <a:off x="5486400" y="6879960"/>
              <a:ext cx="813600" cy="862920"/>
            </a:xfrm>
            <a:prstGeom prst="ellipse">
              <a:avLst/>
            </a:prstGeom>
            <a:noFill/>
            <a:ln>
              <a:solidFill>
                <a:srgbClr val="FF0000"/>
              </a:solidFill>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sp>
          <p:nvSpPr>
            <p:cNvPr id="1033" name="Oval 10"/>
            <p:cNvSpPr/>
            <p:nvPr/>
          </p:nvSpPr>
          <p:spPr>
            <a:xfrm>
              <a:off x="7057440" y="5900760"/>
              <a:ext cx="871920" cy="1438920"/>
            </a:xfrm>
            <a:prstGeom prst="ellipse">
              <a:avLst/>
            </a:prstGeom>
            <a:noFill/>
            <a:ln>
              <a:solidFill>
                <a:srgbClr val="FF0000"/>
              </a:solidFill>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sp>
          <p:nvSpPr>
            <p:cNvPr id="1034" name="Oval 9"/>
            <p:cNvSpPr/>
            <p:nvPr/>
          </p:nvSpPr>
          <p:spPr>
            <a:xfrm>
              <a:off x="9326880" y="5266800"/>
              <a:ext cx="639000" cy="1438920"/>
            </a:xfrm>
            <a:prstGeom prst="ellipse">
              <a:avLst/>
            </a:prstGeom>
            <a:noFill/>
            <a:ln>
              <a:solidFill>
                <a:srgbClr val="FF0000"/>
              </a:solidFill>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sp>
          <p:nvSpPr>
            <p:cNvPr id="1035" name="Oval 12"/>
            <p:cNvSpPr/>
            <p:nvPr/>
          </p:nvSpPr>
          <p:spPr>
            <a:xfrm rot="16200000">
              <a:off x="8718120" y="5522400"/>
              <a:ext cx="459720" cy="988200"/>
            </a:xfrm>
            <a:prstGeom prst="ellipse">
              <a:avLst/>
            </a:prstGeom>
            <a:noFill/>
            <a:ln>
              <a:solidFill>
                <a:srgbClr val="FF0000"/>
              </a:solidFill>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grpSp>
      <p:sp>
        <p:nvSpPr>
          <p:cNvPr id="1036" name="object 6"/>
          <p:cNvSpPr/>
          <p:nvPr/>
        </p:nvSpPr>
        <p:spPr>
          <a:xfrm>
            <a:off x="115560" y="7962480"/>
            <a:ext cx="343404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5120" defTabSz="1097280">
              <a:lnSpc>
                <a:spcPct val="100000"/>
              </a:lnSpc>
            </a:pPr>
            <a:r>
              <a:rPr lang="en-US" sz="1200" b="1" u="none" strike="noStrike">
                <a:solidFill>
                  <a:srgbClr val="FFFFFF"/>
                </a:solidFill>
                <a:effectLst/>
                <a:uFillTx/>
                <a:latin typeface="Calibri"/>
              </a:rPr>
              <a:t>December 2025</a:t>
            </a:r>
            <a:endParaRPr lang="en-US" sz="1200" b="0" u="none" strike="noStrike">
              <a:solidFill>
                <a:srgbClr val="FFFFFF"/>
              </a:solidFill>
              <a:effectLst/>
              <a:uFillTx/>
              <a:latin typeface="Arial"/>
            </a:endParaRP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7" name="Picture 2" descr="F:\TRP\Responsible Party Workup\MC Tree IMGP9019.JPG"/>
          <p:cNvPicPr/>
          <p:nvPr/>
        </p:nvPicPr>
        <p:blipFill>
          <a:blip r:embed="rId3"/>
          <a:srcRect r="11000"/>
          <a:stretch/>
        </p:blipFill>
        <p:spPr>
          <a:xfrm>
            <a:off x="0" y="12960"/>
            <a:ext cx="10971720" cy="8190000"/>
          </a:xfrm>
          <a:prstGeom prst="rect">
            <a:avLst/>
          </a:prstGeom>
          <a:noFill/>
          <a:ln w="0">
            <a:noFill/>
          </a:ln>
        </p:spPr>
      </p:pic>
      <p:pic>
        <p:nvPicPr>
          <p:cNvPr id="1038" name="Picture 3"/>
          <p:cNvPicPr/>
          <p:nvPr/>
        </p:nvPicPr>
        <p:blipFill>
          <a:blip r:embed="rId4"/>
          <a:stretch/>
        </p:blipFill>
        <p:spPr>
          <a:xfrm>
            <a:off x="10603800" y="6494040"/>
            <a:ext cx="275400" cy="461160"/>
          </a:xfrm>
          <a:prstGeom prst="rect">
            <a:avLst/>
          </a:prstGeom>
          <a:noFill/>
          <a:ln w="9525">
            <a:noFill/>
          </a:ln>
        </p:spPr>
      </p:pic>
      <p:sp>
        <p:nvSpPr>
          <p:cNvPr id="1039" name="object 6"/>
          <p:cNvSpPr/>
          <p:nvPr/>
        </p:nvSpPr>
        <p:spPr>
          <a:xfrm>
            <a:off x="69480" y="7962480"/>
            <a:ext cx="126828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369800" indent="-1301040" defTabSz="1097280">
              <a:lnSpc>
                <a:spcPct val="100000"/>
              </a:lnSpc>
              <a:tabLst>
                <a:tab pos="0" algn="l"/>
              </a:tabLst>
            </a:pPr>
            <a:r>
              <a:rPr lang="en-US" sz="1200" b="1" u="none" strike="noStrike">
                <a:solidFill>
                  <a:srgbClr val="FFFFFF"/>
                </a:solidFill>
                <a:effectLst/>
                <a:uFillTx/>
                <a:latin typeface="Calibri"/>
              </a:rPr>
              <a:t>July 2014</a:t>
            </a:r>
            <a:endParaRPr lang="en-US" sz="1200" b="0" u="none" strike="noStrike">
              <a:solidFill>
                <a:srgbClr val="FFFFFF"/>
              </a:solidFill>
              <a:effectLst/>
              <a:uFillTx/>
              <a:latin typeface="Arial"/>
            </a:endParaRP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0" name="Picture 2" descr="F:\TRP\Responsible Party Workup\MC Tree IMGP9019.JPG"/>
          <p:cNvPicPr/>
          <p:nvPr/>
        </p:nvPicPr>
        <p:blipFill>
          <a:blip r:embed="rId3"/>
          <a:srcRect r="11000"/>
          <a:stretch/>
        </p:blipFill>
        <p:spPr>
          <a:xfrm>
            <a:off x="0" y="12960"/>
            <a:ext cx="10971720" cy="8190000"/>
          </a:xfrm>
          <a:prstGeom prst="rect">
            <a:avLst/>
          </a:prstGeom>
          <a:noFill/>
          <a:ln w="0">
            <a:noFill/>
          </a:ln>
        </p:spPr>
      </p:pic>
      <p:pic>
        <p:nvPicPr>
          <p:cNvPr id="1041" name="Picture 3"/>
          <p:cNvPicPr/>
          <p:nvPr/>
        </p:nvPicPr>
        <p:blipFill>
          <a:blip r:embed="rId4"/>
          <a:stretch/>
        </p:blipFill>
        <p:spPr>
          <a:xfrm>
            <a:off x="10603800" y="6494040"/>
            <a:ext cx="275400" cy="461160"/>
          </a:xfrm>
          <a:prstGeom prst="rect">
            <a:avLst/>
          </a:prstGeom>
          <a:noFill/>
          <a:ln w="9525">
            <a:noFill/>
          </a:ln>
        </p:spPr>
      </p:pic>
      <p:cxnSp>
        <p:nvCxnSpPr>
          <p:cNvPr id="1042" name="Straight Arrow Connector 8"/>
          <p:cNvCxnSpPr/>
          <p:nvPr/>
        </p:nvCxnSpPr>
        <p:spPr>
          <a:xfrm>
            <a:off x="1476720" y="4437360"/>
            <a:ext cx="784440" cy="1080"/>
          </a:xfrm>
          <a:prstGeom prst="straightConnector1">
            <a:avLst/>
          </a:prstGeom>
          <a:ln w="44450">
            <a:solidFill>
              <a:srgbClr val="00B0F0"/>
            </a:solidFill>
            <a:round/>
            <a:headEnd type="arrow" w="med" len="med"/>
          </a:ln>
        </p:spPr>
      </p:cxnSp>
      <p:cxnSp>
        <p:nvCxnSpPr>
          <p:cNvPr id="1043" name="Straight Arrow Connector 10"/>
          <p:cNvCxnSpPr/>
          <p:nvPr/>
        </p:nvCxnSpPr>
        <p:spPr>
          <a:xfrm>
            <a:off x="7387200" y="3768840"/>
            <a:ext cx="784440" cy="1080"/>
          </a:xfrm>
          <a:prstGeom prst="straightConnector1">
            <a:avLst/>
          </a:prstGeom>
          <a:ln w="44450">
            <a:solidFill>
              <a:srgbClr val="00B0F0"/>
            </a:solidFill>
            <a:round/>
            <a:headEnd type="arrow" w="med" len="med"/>
          </a:ln>
        </p:spPr>
      </p:cxnSp>
      <p:sp>
        <p:nvSpPr>
          <p:cNvPr id="1044" name="object 6"/>
          <p:cNvSpPr/>
          <p:nvPr/>
        </p:nvSpPr>
        <p:spPr>
          <a:xfrm>
            <a:off x="69480" y="7962480"/>
            <a:ext cx="126828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369800" indent="-1301040" defTabSz="1097280">
              <a:lnSpc>
                <a:spcPct val="100000"/>
              </a:lnSpc>
              <a:tabLst>
                <a:tab pos="0" algn="l"/>
              </a:tabLst>
            </a:pPr>
            <a:r>
              <a:rPr lang="en-US" sz="1200" b="1" u="none" strike="noStrike">
                <a:solidFill>
                  <a:srgbClr val="FFFFFF"/>
                </a:solidFill>
                <a:effectLst/>
                <a:uFillTx/>
                <a:latin typeface="Calibri"/>
              </a:rPr>
              <a:t>July 2014</a:t>
            </a:r>
            <a:endParaRPr lang="en-US" sz="1200" b="0" u="none" strike="noStrike">
              <a:solidFill>
                <a:srgbClr val="FFFFFF"/>
              </a:solidFill>
              <a:effectLst/>
              <a:uFillTx/>
              <a:latin typeface="Arial"/>
            </a:endParaRPr>
          </a:p>
        </p:txBody>
      </p:sp>
      <p:cxnSp>
        <p:nvCxnSpPr>
          <p:cNvPr id="1045" name="Straight Arrow Connector 6"/>
          <p:cNvCxnSpPr/>
          <p:nvPr/>
        </p:nvCxnSpPr>
        <p:spPr>
          <a:xfrm>
            <a:off x="9749160" y="946080"/>
            <a:ext cx="784440" cy="1080"/>
          </a:xfrm>
          <a:prstGeom prst="straightConnector1">
            <a:avLst/>
          </a:prstGeom>
          <a:ln w="44450">
            <a:solidFill>
              <a:srgbClr val="00B0F0"/>
            </a:solidFill>
            <a:round/>
            <a:headEnd type="arrow" w="med" len="med"/>
          </a:ln>
        </p:spPr>
      </p:cxnSp>
      <p:cxnSp>
        <p:nvCxnSpPr>
          <p:cNvPr id="1046" name="Straight Arrow Connector 7"/>
          <p:cNvCxnSpPr/>
          <p:nvPr/>
        </p:nvCxnSpPr>
        <p:spPr>
          <a:xfrm>
            <a:off x="10094760" y="1407240"/>
            <a:ext cx="784440" cy="1080"/>
          </a:xfrm>
          <a:prstGeom prst="straightConnector1">
            <a:avLst/>
          </a:prstGeom>
          <a:ln w="44450">
            <a:solidFill>
              <a:srgbClr val="00B0F0"/>
            </a:solidFill>
            <a:round/>
            <a:headEnd type="arrow" w="med" len="med"/>
          </a:ln>
        </p:spPr>
      </p:cxnSp>
      <p:cxnSp>
        <p:nvCxnSpPr>
          <p:cNvPr id="1047" name="Straight Arrow Connector 11"/>
          <p:cNvCxnSpPr/>
          <p:nvPr/>
        </p:nvCxnSpPr>
        <p:spPr>
          <a:xfrm>
            <a:off x="10382760" y="1983240"/>
            <a:ext cx="591120" cy="1080"/>
          </a:xfrm>
          <a:prstGeom prst="straightConnector1">
            <a:avLst/>
          </a:prstGeom>
          <a:ln w="44450">
            <a:solidFill>
              <a:srgbClr val="00B0F0"/>
            </a:solidFill>
            <a:round/>
            <a:headEnd type="arrow" w="med" len="med"/>
          </a:ln>
        </p:spPr>
      </p:cxnSp>
      <p:cxnSp>
        <p:nvCxnSpPr>
          <p:cNvPr id="1048" name="Straight Arrow Connector 14"/>
          <p:cNvCxnSpPr/>
          <p:nvPr/>
        </p:nvCxnSpPr>
        <p:spPr>
          <a:xfrm>
            <a:off x="359280" y="3423240"/>
            <a:ext cx="784440" cy="1080"/>
          </a:xfrm>
          <a:prstGeom prst="straightConnector1">
            <a:avLst/>
          </a:prstGeom>
          <a:ln w="44450">
            <a:solidFill>
              <a:srgbClr val="00B0F0"/>
            </a:solidFill>
            <a:round/>
            <a:headEnd type="arrow" w="med" len="med"/>
          </a:ln>
        </p:spPr>
      </p:cxnSp>
      <p:cxnSp>
        <p:nvCxnSpPr>
          <p:cNvPr id="1049" name="Straight Arrow Connector 15"/>
          <p:cNvCxnSpPr/>
          <p:nvPr/>
        </p:nvCxnSpPr>
        <p:spPr>
          <a:xfrm>
            <a:off x="511560" y="3575880"/>
            <a:ext cx="784440" cy="1080"/>
          </a:xfrm>
          <a:prstGeom prst="straightConnector1">
            <a:avLst/>
          </a:prstGeom>
          <a:ln w="44450">
            <a:solidFill>
              <a:srgbClr val="00B0F0"/>
            </a:solidFill>
            <a:round/>
            <a:headEnd type="arrow" w="med" len="med"/>
          </a:ln>
        </p:spPr>
      </p:cxnSp>
      <p:cxnSp>
        <p:nvCxnSpPr>
          <p:cNvPr id="1050" name="Straight Arrow Connector 16"/>
          <p:cNvCxnSpPr/>
          <p:nvPr/>
        </p:nvCxnSpPr>
        <p:spPr>
          <a:xfrm>
            <a:off x="663840" y="3728160"/>
            <a:ext cx="784800" cy="1080"/>
          </a:xfrm>
          <a:prstGeom prst="straightConnector1">
            <a:avLst/>
          </a:prstGeom>
          <a:ln w="44450">
            <a:solidFill>
              <a:srgbClr val="00B0F0"/>
            </a:solidFill>
            <a:round/>
            <a:headEnd type="arrow" w="med" len="med"/>
          </a:ln>
        </p:spPr>
      </p:cxnSp>
      <p:cxnSp>
        <p:nvCxnSpPr>
          <p:cNvPr id="1051" name="Straight Arrow Connector 17"/>
          <p:cNvCxnSpPr/>
          <p:nvPr/>
        </p:nvCxnSpPr>
        <p:spPr>
          <a:xfrm>
            <a:off x="1741680" y="3480840"/>
            <a:ext cx="784800" cy="1080"/>
          </a:xfrm>
          <a:prstGeom prst="straightConnector1">
            <a:avLst/>
          </a:prstGeom>
          <a:ln w="44450">
            <a:solidFill>
              <a:srgbClr val="00B0F0"/>
            </a:solidFill>
            <a:round/>
            <a:headEnd type="arrow" w="med" len="med"/>
          </a:ln>
        </p:spPr>
      </p:cxnSp>
      <p:cxnSp>
        <p:nvCxnSpPr>
          <p:cNvPr id="1052" name="Straight Arrow Connector 18"/>
          <p:cNvCxnSpPr/>
          <p:nvPr/>
        </p:nvCxnSpPr>
        <p:spPr>
          <a:xfrm>
            <a:off x="7156800" y="3192840"/>
            <a:ext cx="784440" cy="1080"/>
          </a:xfrm>
          <a:prstGeom prst="straightConnector1">
            <a:avLst/>
          </a:prstGeom>
          <a:ln w="44450">
            <a:solidFill>
              <a:srgbClr val="00B0F0"/>
            </a:solidFill>
            <a:round/>
            <a:headEnd type="arrow" w="med" len="med"/>
          </a:ln>
        </p:spPr>
      </p:cxnSp>
      <p:cxnSp>
        <p:nvCxnSpPr>
          <p:cNvPr id="1053" name="Straight Arrow Connector 19"/>
          <p:cNvCxnSpPr/>
          <p:nvPr/>
        </p:nvCxnSpPr>
        <p:spPr>
          <a:xfrm>
            <a:off x="6580800" y="1349640"/>
            <a:ext cx="784440" cy="1080"/>
          </a:xfrm>
          <a:prstGeom prst="straightConnector1">
            <a:avLst/>
          </a:prstGeom>
          <a:ln w="44450">
            <a:solidFill>
              <a:srgbClr val="00B0F0"/>
            </a:solidFill>
            <a:round/>
            <a:headEnd type="arrow" w="med" len="med"/>
          </a:ln>
        </p:spPr>
      </p:cxn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 name="Picture 2" descr="G:\Photos\Incoming 24\Incoming 3-24\DSCN4921.JPG"/>
          <p:cNvPicPr/>
          <p:nvPr/>
        </p:nvPicPr>
        <p:blipFill>
          <a:blip r:embed="rId3" cstate="print"/>
          <a:stretch/>
        </p:blipFill>
        <p:spPr>
          <a:xfrm>
            <a:off x="0" y="0"/>
            <a:ext cx="10971720" cy="8228520"/>
          </a:xfrm>
          <a:prstGeom prst="rect">
            <a:avLst/>
          </a:prstGeom>
          <a:noFill/>
          <a:ln w="0">
            <a:noFill/>
          </a:ln>
        </p:spPr>
      </p:pic>
      <p:sp>
        <p:nvSpPr>
          <p:cNvPr id="1055" name="Oval 15"/>
          <p:cNvSpPr/>
          <p:nvPr/>
        </p:nvSpPr>
        <p:spPr>
          <a:xfrm>
            <a:off x="8366760" y="6073560"/>
            <a:ext cx="114120" cy="114120"/>
          </a:xfrm>
          <a:prstGeom prst="ellipse">
            <a:avLst/>
          </a:prstGeom>
          <a:solidFill>
            <a:srgbClr val="FF0000"/>
          </a:solidFill>
          <a:ln>
            <a:solidFill>
              <a:srgbClr val="000000"/>
            </a:solidFill>
            <a:round/>
          </a:ln>
        </p:spPr>
        <p:style>
          <a:lnRef idx="2">
            <a:schemeClr val="accent1">
              <a:shade val="50000"/>
            </a:schemeClr>
          </a:lnRef>
          <a:fillRef idx="1">
            <a:schemeClr val="accent1"/>
          </a:fillRef>
          <a:effectRef idx="0">
            <a:schemeClr val="accent1"/>
          </a:effectRef>
          <a:fontRef idx="minor"/>
        </p:style>
        <p:txBody>
          <a:bodyPr lIns="57240" tIns="36720" rIns="57240" bIns="36720" anchor="ctr">
            <a:noAutofit/>
          </a:bodyPr>
          <a:lstStyle/>
          <a:p>
            <a:endParaRPr lang="en-US" sz="2200" b="0" u="none" strike="noStrike">
              <a:solidFill>
                <a:schemeClr val="lt1"/>
              </a:solidFill>
              <a:effectLst/>
              <a:uFillTx/>
              <a:latin typeface="Calibri"/>
            </a:endParaRPr>
          </a:p>
        </p:txBody>
      </p:sp>
      <p:sp>
        <p:nvSpPr>
          <p:cNvPr id="1056" name="Oval 16"/>
          <p:cNvSpPr/>
          <p:nvPr/>
        </p:nvSpPr>
        <p:spPr>
          <a:xfrm>
            <a:off x="6465600" y="5900760"/>
            <a:ext cx="114120" cy="114120"/>
          </a:xfrm>
          <a:prstGeom prst="ellipse">
            <a:avLst/>
          </a:prstGeom>
          <a:solidFill>
            <a:srgbClr val="FF0000"/>
          </a:solidFill>
          <a:ln>
            <a:solidFill>
              <a:srgbClr val="000000"/>
            </a:solidFill>
            <a:round/>
          </a:ln>
        </p:spPr>
        <p:style>
          <a:lnRef idx="2">
            <a:schemeClr val="accent1">
              <a:shade val="50000"/>
            </a:schemeClr>
          </a:lnRef>
          <a:fillRef idx="1">
            <a:schemeClr val="accent1"/>
          </a:fillRef>
          <a:effectRef idx="0">
            <a:schemeClr val="accent1"/>
          </a:effectRef>
          <a:fontRef idx="minor"/>
        </p:style>
        <p:txBody>
          <a:bodyPr lIns="57240" tIns="36720" rIns="57240" bIns="36720" anchor="ctr">
            <a:noAutofit/>
          </a:bodyPr>
          <a:lstStyle/>
          <a:p>
            <a:endParaRPr lang="en-US" sz="2200" b="0" u="none" strike="noStrike">
              <a:solidFill>
                <a:schemeClr val="lt1"/>
              </a:solidFill>
              <a:effectLst/>
              <a:uFillTx/>
              <a:latin typeface="Calibri"/>
            </a:endParaRPr>
          </a:p>
        </p:txBody>
      </p:sp>
      <p:sp>
        <p:nvSpPr>
          <p:cNvPr id="1057" name="Oval 17"/>
          <p:cNvSpPr/>
          <p:nvPr/>
        </p:nvSpPr>
        <p:spPr>
          <a:xfrm>
            <a:off x="2606040" y="6361560"/>
            <a:ext cx="114120" cy="114120"/>
          </a:xfrm>
          <a:prstGeom prst="ellipse">
            <a:avLst/>
          </a:prstGeom>
          <a:solidFill>
            <a:srgbClr val="FF0000"/>
          </a:solidFill>
          <a:ln>
            <a:solidFill>
              <a:srgbClr val="000000"/>
            </a:solidFill>
            <a:round/>
          </a:ln>
        </p:spPr>
        <p:style>
          <a:lnRef idx="2">
            <a:schemeClr val="accent1">
              <a:shade val="50000"/>
            </a:schemeClr>
          </a:lnRef>
          <a:fillRef idx="1">
            <a:schemeClr val="accent1"/>
          </a:fillRef>
          <a:effectRef idx="0">
            <a:schemeClr val="accent1"/>
          </a:effectRef>
          <a:fontRef idx="minor"/>
        </p:style>
        <p:txBody>
          <a:bodyPr lIns="57240" tIns="36720" rIns="57240" bIns="36720" anchor="ctr">
            <a:noAutofit/>
          </a:bodyPr>
          <a:lstStyle/>
          <a:p>
            <a:endParaRPr lang="en-US" sz="2200" b="0" u="none" strike="noStrike">
              <a:solidFill>
                <a:schemeClr val="lt1"/>
              </a:solidFill>
              <a:effectLst/>
              <a:uFillTx/>
              <a:latin typeface="Calibri"/>
            </a:endParaRPr>
          </a:p>
        </p:txBody>
      </p:sp>
      <p:sp>
        <p:nvSpPr>
          <p:cNvPr id="1058" name="Oval 18"/>
          <p:cNvSpPr/>
          <p:nvPr/>
        </p:nvSpPr>
        <p:spPr>
          <a:xfrm>
            <a:off x="3182040" y="5497200"/>
            <a:ext cx="114120" cy="114120"/>
          </a:xfrm>
          <a:prstGeom prst="ellipse">
            <a:avLst/>
          </a:prstGeom>
          <a:solidFill>
            <a:srgbClr val="FF0000"/>
          </a:solidFill>
          <a:ln>
            <a:solidFill>
              <a:srgbClr val="000000"/>
            </a:solidFill>
            <a:round/>
          </a:ln>
        </p:spPr>
        <p:style>
          <a:lnRef idx="2">
            <a:schemeClr val="accent1">
              <a:shade val="50000"/>
            </a:schemeClr>
          </a:lnRef>
          <a:fillRef idx="1">
            <a:schemeClr val="accent1"/>
          </a:fillRef>
          <a:effectRef idx="0">
            <a:schemeClr val="accent1"/>
          </a:effectRef>
          <a:fontRef idx="minor"/>
        </p:style>
        <p:txBody>
          <a:bodyPr lIns="57240" tIns="36720" rIns="57240" bIns="36720" anchor="ctr">
            <a:noAutofit/>
          </a:bodyPr>
          <a:lstStyle/>
          <a:p>
            <a:endParaRPr lang="en-US" sz="2200" b="0" u="none" strike="noStrike">
              <a:solidFill>
                <a:schemeClr val="lt1"/>
              </a:solidFill>
              <a:effectLst/>
              <a:uFillTx/>
              <a:latin typeface="Calibri"/>
            </a:endParaRPr>
          </a:p>
        </p:txBody>
      </p:sp>
      <p:sp>
        <p:nvSpPr>
          <p:cNvPr id="1059" name="Oval 19"/>
          <p:cNvSpPr/>
          <p:nvPr/>
        </p:nvSpPr>
        <p:spPr>
          <a:xfrm>
            <a:off x="4795200" y="5497200"/>
            <a:ext cx="364680" cy="364680"/>
          </a:xfrm>
          <a:prstGeom prst="ellipse">
            <a:avLst/>
          </a:prstGeom>
          <a:solidFill>
            <a:srgbClr val="FFC000"/>
          </a:solidFill>
          <a:ln>
            <a:solidFill>
              <a:srgbClr val="000000"/>
            </a:solidFill>
            <a:round/>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US" sz="2200" b="0" u="none" strike="noStrike">
              <a:solidFill>
                <a:schemeClr val="lt1"/>
              </a:solidFill>
              <a:effectLst/>
              <a:uFillTx/>
              <a:latin typeface="Calibri"/>
            </a:endParaRPr>
          </a:p>
        </p:txBody>
      </p:sp>
      <p:sp>
        <p:nvSpPr>
          <p:cNvPr id="1060" name="Oval 20"/>
          <p:cNvSpPr/>
          <p:nvPr/>
        </p:nvSpPr>
        <p:spPr>
          <a:xfrm>
            <a:off x="1742040" y="5900760"/>
            <a:ext cx="114120" cy="114120"/>
          </a:xfrm>
          <a:prstGeom prst="ellipse">
            <a:avLst/>
          </a:prstGeom>
          <a:solidFill>
            <a:srgbClr val="FF0000"/>
          </a:solidFill>
          <a:ln>
            <a:solidFill>
              <a:srgbClr val="000000"/>
            </a:solidFill>
            <a:round/>
          </a:ln>
        </p:spPr>
        <p:style>
          <a:lnRef idx="2">
            <a:schemeClr val="accent1">
              <a:shade val="50000"/>
            </a:schemeClr>
          </a:lnRef>
          <a:fillRef idx="1">
            <a:schemeClr val="accent1"/>
          </a:fillRef>
          <a:effectRef idx="0">
            <a:schemeClr val="accent1"/>
          </a:effectRef>
          <a:fontRef idx="minor"/>
        </p:style>
        <p:txBody>
          <a:bodyPr lIns="57240" tIns="36720" rIns="57240" bIns="36720" anchor="ctr">
            <a:noAutofit/>
          </a:bodyPr>
          <a:lstStyle/>
          <a:p>
            <a:endParaRPr lang="en-US" sz="2200" b="0" u="none" strike="noStrike">
              <a:solidFill>
                <a:schemeClr val="lt1"/>
              </a:solidFill>
              <a:effectLst/>
              <a:uFillTx/>
              <a:latin typeface="Calibri"/>
            </a:endParaRPr>
          </a:p>
        </p:txBody>
      </p:sp>
      <p:sp>
        <p:nvSpPr>
          <p:cNvPr id="1061" name="Oval 21"/>
          <p:cNvSpPr/>
          <p:nvPr/>
        </p:nvSpPr>
        <p:spPr>
          <a:xfrm>
            <a:off x="6984360" y="3769200"/>
            <a:ext cx="114120" cy="114120"/>
          </a:xfrm>
          <a:prstGeom prst="ellipse">
            <a:avLst/>
          </a:prstGeom>
          <a:solidFill>
            <a:srgbClr val="FF0000"/>
          </a:solidFill>
          <a:ln>
            <a:solidFill>
              <a:srgbClr val="000000"/>
            </a:solidFill>
            <a:round/>
          </a:ln>
        </p:spPr>
        <p:style>
          <a:lnRef idx="2">
            <a:schemeClr val="accent1">
              <a:shade val="50000"/>
            </a:schemeClr>
          </a:lnRef>
          <a:fillRef idx="1">
            <a:schemeClr val="accent1"/>
          </a:fillRef>
          <a:effectRef idx="0">
            <a:schemeClr val="accent1"/>
          </a:effectRef>
          <a:fontRef idx="minor"/>
        </p:style>
        <p:txBody>
          <a:bodyPr lIns="57240" tIns="36720" rIns="57240" bIns="36720" anchor="ctr">
            <a:noAutofit/>
          </a:bodyPr>
          <a:lstStyle/>
          <a:p>
            <a:endParaRPr lang="en-US" sz="2200" b="0" u="none" strike="noStrike">
              <a:solidFill>
                <a:schemeClr val="lt1"/>
              </a:solidFill>
              <a:effectLst/>
              <a:uFillTx/>
              <a:latin typeface="Calibri"/>
            </a:endParaRPr>
          </a:p>
        </p:txBody>
      </p:sp>
      <p:sp>
        <p:nvSpPr>
          <p:cNvPr id="1062" name="Oval 23"/>
          <p:cNvSpPr/>
          <p:nvPr/>
        </p:nvSpPr>
        <p:spPr>
          <a:xfrm>
            <a:off x="3930840" y="5382000"/>
            <a:ext cx="114120" cy="114120"/>
          </a:xfrm>
          <a:prstGeom prst="ellipse">
            <a:avLst/>
          </a:prstGeom>
          <a:solidFill>
            <a:srgbClr val="FF0000"/>
          </a:solidFill>
          <a:ln>
            <a:solidFill>
              <a:srgbClr val="000000"/>
            </a:solidFill>
            <a:round/>
          </a:ln>
        </p:spPr>
        <p:style>
          <a:lnRef idx="2">
            <a:schemeClr val="accent1">
              <a:shade val="50000"/>
            </a:schemeClr>
          </a:lnRef>
          <a:fillRef idx="1">
            <a:schemeClr val="accent1"/>
          </a:fillRef>
          <a:effectRef idx="0">
            <a:schemeClr val="accent1"/>
          </a:effectRef>
          <a:fontRef idx="minor"/>
        </p:style>
        <p:txBody>
          <a:bodyPr lIns="57240" tIns="36720" rIns="57240" bIns="36720" anchor="ctr">
            <a:noAutofit/>
          </a:bodyPr>
          <a:lstStyle/>
          <a:p>
            <a:endParaRPr lang="en-US" sz="2200" b="0" u="none" strike="noStrike">
              <a:solidFill>
                <a:schemeClr val="lt1"/>
              </a:solidFill>
              <a:effectLst/>
              <a:uFillTx/>
              <a:latin typeface="Calibri"/>
            </a:endParaRPr>
          </a:p>
        </p:txBody>
      </p:sp>
      <p:sp>
        <p:nvSpPr>
          <p:cNvPr id="1063" name="object 6"/>
          <p:cNvSpPr/>
          <p:nvPr/>
        </p:nvSpPr>
        <p:spPr>
          <a:xfrm>
            <a:off x="1522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 name="Picture 2" descr="G:\Photos\Incoming 24\Incoming 3-24\DSCN4892.JPG"/>
          <p:cNvPicPr/>
          <p:nvPr/>
        </p:nvPicPr>
        <p:blipFill>
          <a:blip r:embed="rId3" cstate="print"/>
          <a:stretch/>
        </p:blipFill>
        <p:spPr>
          <a:xfrm>
            <a:off x="0" y="0"/>
            <a:ext cx="10971720" cy="8228520"/>
          </a:xfrm>
          <a:prstGeom prst="rect">
            <a:avLst/>
          </a:prstGeom>
          <a:noFill/>
          <a:ln w="0">
            <a:noFill/>
          </a:ln>
        </p:spPr>
      </p:pic>
      <p:pic>
        <p:nvPicPr>
          <p:cNvPr id="1065" name="Picture 3"/>
          <p:cNvPicPr/>
          <p:nvPr/>
        </p:nvPicPr>
        <p:blipFill>
          <a:blip r:embed="rId4"/>
          <a:stretch/>
        </p:blipFill>
        <p:spPr>
          <a:xfrm>
            <a:off x="10635480" y="7686360"/>
            <a:ext cx="275400" cy="461160"/>
          </a:xfrm>
          <a:prstGeom prst="rect">
            <a:avLst/>
          </a:prstGeom>
          <a:noFill/>
          <a:ln w="9525">
            <a:noFill/>
          </a:ln>
        </p:spPr>
      </p:pic>
      <p:sp>
        <p:nvSpPr>
          <p:cNvPr id="1066" name="object 6"/>
          <p:cNvSpPr/>
          <p:nvPr/>
        </p:nvSpPr>
        <p:spPr>
          <a:xfrm>
            <a:off x="152280" y="792468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7" name="Picture 4" descr="G:\Photos\Incoming 24\Incoming 3-24\CZU Bruce Baker\DSCN4919.JPG"/>
          <p:cNvPicPr/>
          <p:nvPr/>
        </p:nvPicPr>
        <p:blipFill>
          <a:blip r:embed="rId3"/>
          <a:srcRect t="43698"/>
          <a:stretch/>
        </p:blipFill>
        <p:spPr>
          <a:xfrm>
            <a:off x="6120" y="0"/>
            <a:ext cx="10961640" cy="8228520"/>
          </a:xfrm>
          <a:prstGeom prst="rect">
            <a:avLst/>
          </a:prstGeom>
          <a:noFill/>
          <a:ln w="0">
            <a:noFill/>
          </a:ln>
        </p:spPr>
      </p:pic>
      <p:pic>
        <p:nvPicPr>
          <p:cNvPr id="1068" name="Picture 3"/>
          <p:cNvPicPr/>
          <p:nvPr/>
        </p:nvPicPr>
        <p:blipFill>
          <a:blip r:embed="rId4"/>
          <a:stretch/>
        </p:blipFill>
        <p:spPr>
          <a:xfrm>
            <a:off x="10635480" y="7684920"/>
            <a:ext cx="275400" cy="461160"/>
          </a:xfrm>
          <a:prstGeom prst="rect">
            <a:avLst/>
          </a:prstGeom>
          <a:noFill/>
          <a:ln w="9525">
            <a:noFill/>
          </a:ln>
        </p:spPr>
      </p:pic>
      <p:sp>
        <p:nvSpPr>
          <p:cNvPr id="1069" name="object 6"/>
          <p:cNvSpPr/>
          <p:nvPr/>
        </p:nvSpPr>
        <p:spPr>
          <a:xfrm>
            <a:off x="152280" y="7923240"/>
            <a:ext cx="95472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March 2024</a:t>
            </a:r>
            <a:endParaRPr lang="en-US" sz="1200" b="0" u="none" strike="noStrike">
              <a:solidFill>
                <a:srgbClr val="FFFFFF"/>
              </a:solidFill>
              <a:effectLst/>
              <a:uFillTx/>
              <a:latin typeface="Arial"/>
            </a:endParaRP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0" name="Picture 2" descr="G:\Photos\Incoming 24\Incoming 4-24\DSCN4930.JPG"/>
          <p:cNvPicPr/>
          <p:nvPr/>
        </p:nvPicPr>
        <p:blipFill>
          <a:blip r:embed="rId3"/>
          <a:srcRect l="40255" t="22552" r="14001" b="31727"/>
          <a:stretch/>
        </p:blipFill>
        <p:spPr>
          <a:xfrm>
            <a:off x="0" y="0"/>
            <a:ext cx="10975680" cy="8226720"/>
          </a:xfrm>
          <a:prstGeom prst="rect">
            <a:avLst/>
          </a:prstGeom>
          <a:noFill/>
          <a:ln w="0">
            <a:noFill/>
          </a:ln>
        </p:spPr>
      </p:pic>
      <p:sp>
        <p:nvSpPr>
          <p:cNvPr id="1071" name="object 6"/>
          <p:cNvSpPr/>
          <p:nvPr/>
        </p:nvSpPr>
        <p:spPr>
          <a:xfrm>
            <a:off x="152280" y="7924680"/>
            <a:ext cx="2208600" cy="183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12600" defTabSz="1097280">
              <a:lnSpc>
                <a:spcPct val="100000"/>
              </a:lnSpc>
            </a:pPr>
            <a:r>
              <a:rPr lang="en-US" sz="1200" b="1" u="none" strike="noStrike">
                <a:solidFill>
                  <a:srgbClr val="FFFFFF"/>
                </a:solidFill>
                <a:effectLst/>
                <a:uFillTx/>
                <a:latin typeface="Arial"/>
              </a:rPr>
              <a:t>April 2024</a:t>
            </a:r>
            <a:endParaRPr lang="en-US" sz="1200" b="0" u="none" strike="noStrike">
              <a:solidFill>
                <a:srgbClr val="FFFFFF"/>
              </a:solidFill>
              <a:effectLst/>
              <a:uFillTx/>
              <a:latin typeface="Arial"/>
            </a:endParaRPr>
          </a:p>
        </p:txBody>
      </p:sp>
      <p:pic>
        <p:nvPicPr>
          <p:cNvPr id="1072" name="Picture 10"/>
          <p:cNvPicPr/>
          <p:nvPr/>
        </p:nvPicPr>
        <p:blipFill>
          <a:blip r:embed="rId4"/>
          <a:stretch/>
        </p:blipFill>
        <p:spPr>
          <a:xfrm>
            <a:off x="10627560" y="7686360"/>
            <a:ext cx="275400" cy="461160"/>
          </a:xfrm>
          <a:prstGeom prst="rect">
            <a:avLst/>
          </a:prstGeom>
          <a:noFill/>
          <a:ln w="9525">
            <a:noFill/>
          </a:ln>
        </p:spPr>
      </p:pic>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3" name="Picture 2" descr="G:\Photos\Family Photos\Mark\5-6 Walnut Creek\Mark_1960\Calaveras Big Trees.jpg"/>
          <p:cNvPicPr/>
          <p:nvPr/>
        </p:nvPicPr>
        <p:blipFill>
          <a:blip r:embed="rId3"/>
          <a:stretch/>
        </p:blipFill>
        <p:spPr>
          <a:xfrm>
            <a:off x="1416240" y="0"/>
            <a:ext cx="8184600" cy="8228520"/>
          </a:xfrm>
          <a:prstGeom prst="rect">
            <a:avLst/>
          </a:prstGeom>
          <a:noFill/>
          <a:ln w="0">
            <a:noFill/>
          </a:ln>
        </p:spPr>
      </p:pic>
      <p:pic>
        <p:nvPicPr>
          <p:cNvPr id="1074" name="Picture 3"/>
          <p:cNvPicPr/>
          <p:nvPr/>
        </p:nvPicPr>
        <p:blipFill>
          <a:blip r:embed="rId4"/>
          <a:stretch/>
        </p:blipFill>
        <p:spPr>
          <a:xfrm>
            <a:off x="10635480" y="7627320"/>
            <a:ext cx="275400" cy="461160"/>
          </a:xfrm>
          <a:prstGeom prst="rect">
            <a:avLst/>
          </a:prstGeom>
          <a:noFill/>
          <a:ln w="9525">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lnDef>
      <a:spPr>
        <a:ln>
          <a:solidFill>
            <a:schemeClr val="bg1"/>
          </a:solidFill>
        </a:ln>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290047</TotalTime>
  <Words>22396</Words>
  <Application>Microsoft Office PowerPoint</Application>
  <PresentationFormat>Custom</PresentationFormat>
  <Paragraphs>1383</Paragraphs>
  <Slides>138</Slides>
  <Notes>138</Notes>
  <HiddenSlides>0</HiddenSlides>
  <MMClips>0</MMClips>
  <ScaleCrop>false</ScaleCrop>
  <HeadingPairs>
    <vt:vector size="4" baseType="variant">
      <vt:variant>
        <vt:lpstr>Theme</vt:lpstr>
      </vt:variant>
      <vt:variant>
        <vt:i4>1</vt:i4>
      </vt:variant>
      <vt:variant>
        <vt:lpstr>Slide Titles</vt:lpstr>
      </vt:variant>
      <vt:variant>
        <vt:i4>138</vt:i4>
      </vt:variant>
    </vt:vector>
  </HeadingPairs>
  <TitlesOfParts>
    <vt:vector size="139" baseType="lpstr">
      <vt:lpstr>Office Theme</vt:lpstr>
      <vt:lpstr>Slide 1</vt:lpstr>
      <vt:lpstr>Part II, Wildergarten  Redwood Ecology  2.0</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lpstr>Slide 66</vt:lpstr>
      <vt:lpstr>Slide 67</vt:lpstr>
      <vt:lpstr>Slide 68</vt:lpstr>
      <vt:lpstr>Slide 69</vt:lpstr>
      <vt:lpstr>Slide 70</vt:lpstr>
      <vt:lpstr>Slide 71</vt:lpstr>
      <vt:lpstr>Slide 72</vt:lpstr>
      <vt:lpstr>Slide 73</vt:lpstr>
      <vt:lpstr>Slide 74</vt:lpstr>
      <vt:lpstr>Slide 75</vt:lpstr>
      <vt:lpstr>Slide 76</vt:lpstr>
      <vt:lpstr>Slide 77</vt:lpstr>
      <vt:lpstr>Slide 78</vt:lpstr>
      <vt:lpstr>Slide 79</vt:lpstr>
      <vt:lpstr>Slide 80</vt:lpstr>
      <vt:lpstr>Slide 81</vt:lpstr>
      <vt:lpstr>Slide 82</vt:lpstr>
      <vt:lpstr>Slide 83</vt:lpstr>
      <vt:lpstr>Slide 84</vt:lpstr>
      <vt:lpstr>Slide 85</vt:lpstr>
      <vt:lpstr>Slide 86</vt:lpstr>
      <vt:lpstr>Slide 87</vt:lpstr>
      <vt:lpstr>Slide 88</vt:lpstr>
      <vt:lpstr>Slide 89</vt:lpstr>
      <vt:lpstr>Slide 90</vt:lpstr>
      <vt:lpstr>Slide 91</vt:lpstr>
      <vt:lpstr>Slide 92</vt:lpstr>
      <vt:lpstr>Slide 93</vt:lpstr>
      <vt:lpstr>Slide 94</vt:lpstr>
      <vt:lpstr>Slide 95</vt:lpstr>
      <vt:lpstr>Slide 96</vt:lpstr>
      <vt:lpstr>Slide 97</vt:lpstr>
      <vt:lpstr>Slide 98</vt:lpstr>
      <vt:lpstr>Slide 99</vt:lpstr>
      <vt:lpstr>Slide 100</vt:lpstr>
      <vt:lpstr>Slide 101</vt:lpstr>
      <vt:lpstr>Slide 102</vt:lpstr>
      <vt:lpstr>Slide 103</vt:lpstr>
      <vt:lpstr>Slide 104</vt:lpstr>
      <vt:lpstr>Slide 105</vt:lpstr>
      <vt:lpstr>Slide 106</vt:lpstr>
      <vt:lpstr>Slide 107</vt:lpstr>
      <vt:lpstr>Slide 108</vt:lpstr>
      <vt:lpstr>Slide 109</vt:lpstr>
      <vt:lpstr>Slide 110</vt:lpstr>
      <vt:lpstr>Slide 111</vt:lpstr>
      <vt:lpstr>Slide 112</vt:lpstr>
      <vt:lpstr>Slide 113</vt:lpstr>
      <vt:lpstr>Slide 114</vt:lpstr>
      <vt:lpstr>Slide 115</vt:lpstr>
      <vt:lpstr>Slide 116</vt:lpstr>
      <vt:lpstr>Slide 117</vt:lpstr>
      <vt:lpstr>Slide 118</vt:lpstr>
      <vt:lpstr>Slide 119</vt:lpstr>
      <vt:lpstr>Slide 120</vt:lpstr>
      <vt:lpstr>Slide 121</vt:lpstr>
      <vt:lpstr>Slide 122</vt:lpstr>
      <vt:lpstr>Slide 123</vt:lpstr>
      <vt:lpstr>Slide 124</vt:lpstr>
      <vt:lpstr>Slide 125</vt:lpstr>
      <vt:lpstr>Slide 126</vt:lpstr>
      <vt:lpstr>Slide 127</vt:lpstr>
      <vt:lpstr>Slide 128</vt:lpstr>
      <vt:lpstr>Slide 129</vt:lpstr>
      <vt:lpstr>Slide 130</vt:lpstr>
      <vt:lpstr>Slide 131</vt:lpstr>
      <vt:lpstr>Slide 132</vt:lpstr>
      <vt:lpstr>Slide 133</vt:lpstr>
      <vt:lpstr>Slide 134</vt:lpstr>
      <vt:lpstr>Slide 135</vt:lpstr>
      <vt:lpstr>Slide 136</vt:lpstr>
      <vt:lpstr>Slide 137</vt:lpstr>
      <vt:lpstr>Slide 138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Mark</dc:creator>
  <cp:lastModifiedBy>Mark</cp:lastModifiedBy>
  <cp:revision>2212</cp:revision>
  <cp:lastPrinted>2026-08-17T17:40:28Z</cp:lastPrinted>
  <dcterms:created xsi:type="dcterms:W3CDTF">2015-04-03T02:10:23Z</dcterms:created>
  <dcterms:modified xsi:type="dcterms:W3CDTF">2026-09-13T04:05:25Z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190</vt:i4>
  </property>
  <property fmtid="{D5CDD505-2E9C-101B-9397-08002B2CF9AE}" pid="3" name="PresentationFormat">
    <vt:lpwstr>Custom</vt:lpwstr>
  </property>
  <property fmtid="{D5CDD505-2E9C-101B-9397-08002B2CF9AE}" pid="4" name="Slides">
    <vt:i4>190</vt:i4>
  </property>
</Properties>
</file>